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80" d="100"/>
          <a:sy n="80" d="100"/>
        </p:scale>
        <p:origin x="86" y="-885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E8BC8-2086-443E-BC9D-87861A1A636C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9A9B-E3B4-4918-AEEC-F5D5C4005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1771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E8BC8-2086-443E-BC9D-87861A1A636C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9A9B-E3B4-4918-AEEC-F5D5C4005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E8BC8-2086-443E-BC9D-87861A1A636C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9A9B-E3B4-4918-AEEC-F5D5C4005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3256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E8BC8-2086-443E-BC9D-87861A1A636C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9A9B-E3B4-4918-AEEC-F5D5C4005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367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E8BC8-2086-443E-BC9D-87861A1A636C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9A9B-E3B4-4918-AEEC-F5D5C4005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832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E8BC8-2086-443E-BC9D-87861A1A636C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9A9B-E3B4-4918-AEEC-F5D5C4005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5134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E8BC8-2086-443E-BC9D-87861A1A636C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9A9B-E3B4-4918-AEEC-F5D5C4005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6540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E8BC8-2086-443E-BC9D-87861A1A636C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9A9B-E3B4-4918-AEEC-F5D5C4005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2259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E8BC8-2086-443E-BC9D-87861A1A636C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9A9B-E3B4-4918-AEEC-F5D5C4005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244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E8BC8-2086-443E-BC9D-87861A1A636C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9A9B-E3B4-4918-AEEC-F5D5C4005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716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E8BC8-2086-443E-BC9D-87861A1A636C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9A9B-E3B4-4918-AEEC-F5D5C4005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962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E8BC8-2086-443E-BC9D-87861A1A636C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39A9B-E3B4-4918-AEEC-F5D5C4005B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9118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900C858E-E7DE-493B-A7D2-D57525357678}"/>
              </a:ext>
            </a:extLst>
          </p:cNvPr>
          <p:cNvSpPr/>
          <p:nvPr/>
        </p:nvSpPr>
        <p:spPr>
          <a:xfrm>
            <a:off x="3637251" y="174257"/>
            <a:ext cx="1915504" cy="830341"/>
          </a:xfrm>
          <a:custGeom>
            <a:avLst/>
            <a:gdLst>
              <a:gd name="connsiteX0" fmla="*/ 0 w 3526098"/>
              <a:gd name="connsiteY0" fmla="*/ 102234 h 1022335"/>
              <a:gd name="connsiteX1" fmla="*/ 102234 w 3526098"/>
              <a:gd name="connsiteY1" fmla="*/ 0 h 1022335"/>
              <a:gd name="connsiteX2" fmla="*/ 3423865 w 3526098"/>
              <a:gd name="connsiteY2" fmla="*/ 0 h 1022335"/>
              <a:gd name="connsiteX3" fmla="*/ 3526099 w 3526098"/>
              <a:gd name="connsiteY3" fmla="*/ 102234 h 1022335"/>
              <a:gd name="connsiteX4" fmla="*/ 3526098 w 3526098"/>
              <a:gd name="connsiteY4" fmla="*/ 920102 h 1022335"/>
              <a:gd name="connsiteX5" fmla="*/ 3423864 w 3526098"/>
              <a:gd name="connsiteY5" fmla="*/ 1022336 h 1022335"/>
              <a:gd name="connsiteX6" fmla="*/ 102234 w 3526098"/>
              <a:gd name="connsiteY6" fmla="*/ 1022335 h 1022335"/>
              <a:gd name="connsiteX7" fmla="*/ 0 w 3526098"/>
              <a:gd name="connsiteY7" fmla="*/ 920101 h 1022335"/>
              <a:gd name="connsiteX8" fmla="*/ 0 w 3526098"/>
              <a:gd name="connsiteY8" fmla="*/ 102234 h 1022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26098" h="1022335">
                <a:moveTo>
                  <a:pt x="0" y="102234"/>
                </a:moveTo>
                <a:cubicBezTo>
                  <a:pt x="0" y="45772"/>
                  <a:pt x="45772" y="0"/>
                  <a:pt x="102234" y="0"/>
                </a:cubicBezTo>
                <a:lnTo>
                  <a:pt x="3423865" y="0"/>
                </a:lnTo>
                <a:cubicBezTo>
                  <a:pt x="3480327" y="0"/>
                  <a:pt x="3526099" y="45772"/>
                  <a:pt x="3526099" y="102234"/>
                </a:cubicBezTo>
                <a:cubicBezTo>
                  <a:pt x="3526099" y="374857"/>
                  <a:pt x="3526098" y="647479"/>
                  <a:pt x="3526098" y="920102"/>
                </a:cubicBezTo>
                <a:cubicBezTo>
                  <a:pt x="3526098" y="976564"/>
                  <a:pt x="3480326" y="1022336"/>
                  <a:pt x="3423864" y="1022336"/>
                </a:cubicBezTo>
                <a:lnTo>
                  <a:pt x="102234" y="1022335"/>
                </a:lnTo>
                <a:cubicBezTo>
                  <a:pt x="45772" y="1022335"/>
                  <a:pt x="0" y="976563"/>
                  <a:pt x="0" y="920101"/>
                </a:cubicBezTo>
                <a:lnTo>
                  <a:pt x="0" y="10223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0295" tIns="60295" rIns="60295" bIns="60295" numCol="1" spcCol="1270" anchor="ctr" anchorCtr="0">
            <a:noAutofit/>
          </a:bodyPr>
          <a:lstStyle/>
          <a:p>
            <a:pPr algn="ctr" defTabSz="46159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Application submitted to </a:t>
            </a:r>
            <a:r>
              <a:rPr lang="en-GB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ScholarOne</a:t>
            </a: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578EC147-6819-49AE-BE6C-B37ED77A01E7}"/>
              </a:ext>
            </a:extLst>
          </p:cNvPr>
          <p:cNvSpPr/>
          <p:nvPr/>
        </p:nvSpPr>
        <p:spPr>
          <a:xfrm>
            <a:off x="5241323" y="1106240"/>
            <a:ext cx="2223785" cy="707770"/>
          </a:xfrm>
          <a:custGeom>
            <a:avLst/>
            <a:gdLst>
              <a:gd name="connsiteX0" fmla="*/ 0 w 3526098"/>
              <a:gd name="connsiteY0" fmla="*/ 102234 h 1022335"/>
              <a:gd name="connsiteX1" fmla="*/ 102234 w 3526098"/>
              <a:gd name="connsiteY1" fmla="*/ 0 h 1022335"/>
              <a:gd name="connsiteX2" fmla="*/ 3423865 w 3526098"/>
              <a:gd name="connsiteY2" fmla="*/ 0 h 1022335"/>
              <a:gd name="connsiteX3" fmla="*/ 3526099 w 3526098"/>
              <a:gd name="connsiteY3" fmla="*/ 102234 h 1022335"/>
              <a:gd name="connsiteX4" fmla="*/ 3526098 w 3526098"/>
              <a:gd name="connsiteY4" fmla="*/ 920102 h 1022335"/>
              <a:gd name="connsiteX5" fmla="*/ 3423864 w 3526098"/>
              <a:gd name="connsiteY5" fmla="*/ 1022336 h 1022335"/>
              <a:gd name="connsiteX6" fmla="*/ 102234 w 3526098"/>
              <a:gd name="connsiteY6" fmla="*/ 1022335 h 1022335"/>
              <a:gd name="connsiteX7" fmla="*/ 0 w 3526098"/>
              <a:gd name="connsiteY7" fmla="*/ 920101 h 1022335"/>
              <a:gd name="connsiteX8" fmla="*/ 0 w 3526098"/>
              <a:gd name="connsiteY8" fmla="*/ 102234 h 1022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26098" h="1022335">
                <a:moveTo>
                  <a:pt x="0" y="102234"/>
                </a:moveTo>
                <a:cubicBezTo>
                  <a:pt x="0" y="45772"/>
                  <a:pt x="45772" y="0"/>
                  <a:pt x="102234" y="0"/>
                </a:cubicBezTo>
                <a:lnTo>
                  <a:pt x="3423865" y="0"/>
                </a:lnTo>
                <a:cubicBezTo>
                  <a:pt x="3480327" y="0"/>
                  <a:pt x="3526099" y="45772"/>
                  <a:pt x="3526099" y="102234"/>
                </a:cubicBezTo>
                <a:cubicBezTo>
                  <a:pt x="3526099" y="374857"/>
                  <a:pt x="3526098" y="647479"/>
                  <a:pt x="3526098" y="920102"/>
                </a:cubicBezTo>
                <a:cubicBezTo>
                  <a:pt x="3526098" y="976564"/>
                  <a:pt x="3480326" y="1022336"/>
                  <a:pt x="3423864" y="1022336"/>
                </a:cubicBezTo>
                <a:lnTo>
                  <a:pt x="102234" y="1022335"/>
                </a:lnTo>
                <a:cubicBezTo>
                  <a:pt x="45772" y="1022335"/>
                  <a:pt x="0" y="976563"/>
                  <a:pt x="0" y="920101"/>
                </a:cubicBezTo>
                <a:lnTo>
                  <a:pt x="0" y="10223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0295" tIns="60295" rIns="60295" bIns="60295" numCol="1" spcCol="1270" anchor="ctr" anchorCtr="0">
            <a:noAutofit/>
          </a:bodyPr>
          <a:lstStyle/>
          <a:p>
            <a:pPr algn="ctr" defTabSz="46159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NIAA Grants officer invites expert reviewers</a:t>
            </a:r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A26D3BB7-622E-46E1-AB1B-C2503972BD20}"/>
              </a:ext>
            </a:extLst>
          </p:cNvPr>
          <p:cNvSpPr/>
          <p:nvPr/>
        </p:nvSpPr>
        <p:spPr>
          <a:xfrm>
            <a:off x="5241323" y="2075106"/>
            <a:ext cx="1858329" cy="707770"/>
          </a:xfrm>
          <a:custGeom>
            <a:avLst/>
            <a:gdLst>
              <a:gd name="connsiteX0" fmla="*/ 0 w 3526098"/>
              <a:gd name="connsiteY0" fmla="*/ 102234 h 1022335"/>
              <a:gd name="connsiteX1" fmla="*/ 102234 w 3526098"/>
              <a:gd name="connsiteY1" fmla="*/ 0 h 1022335"/>
              <a:gd name="connsiteX2" fmla="*/ 3423865 w 3526098"/>
              <a:gd name="connsiteY2" fmla="*/ 0 h 1022335"/>
              <a:gd name="connsiteX3" fmla="*/ 3526099 w 3526098"/>
              <a:gd name="connsiteY3" fmla="*/ 102234 h 1022335"/>
              <a:gd name="connsiteX4" fmla="*/ 3526098 w 3526098"/>
              <a:gd name="connsiteY4" fmla="*/ 920102 h 1022335"/>
              <a:gd name="connsiteX5" fmla="*/ 3423864 w 3526098"/>
              <a:gd name="connsiteY5" fmla="*/ 1022336 h 1022335"/>
              <a:gd name="connsiteX6" fmla="*/ 102234 w 3526098"/>
              <a:gd name="connsiteY6" fmla="*/ 1022335 h 1022335"/>
              <a:gd name="connsiteX7" fmla="*/ 0 w 3526098"/>
              <a:gd name="connsiteY7" fmla="*/ 920101 h 1022335"/>
              <a:gd name="connsiteX8" fmla="*/ 0 w 3526098"/>
              <a:gd name="connsiteY8" fmla="*/ 102234 h 1022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26098" h="1022335">
                <a:moveTo>
                  <a:pt x="0" y="102234"/>
                </a:moveTo>
                <a:cubicBezTo>
                  <a:pt x="0" y="45772"/>
                  <a:pt x="45772" y="0"/>
                  <a:pt x="102234" y="0"/>
                </a:cubicBezTo>
                <a:lnTo>
                  <a:pt x="3423865" y="0"/>
                </a:lnTo>
                <a:cubicBezTo>
                  <a:pt x="3480327" y="0"/>
                  <a:pt x="3526099" y="45772"/>
                  <a:pt x="3526099" y="102234"/>
                </a:cubicBezTo>
                <a:cubicBezTo>
                  <a:pt x="3526099" y="374857"/>
                  <a:pt x="3526098" y="647479"/>
                  <a:pt x="3526098" y="920102"/>
                </a:cubicBezTo>
                <a:cubicBezTo>
                  <a:pt x="3526098" y="976564"/>
                  <a:pt x="3480326" y="1022336"/>
                  <a:pt x="3423864" y="1022336"/>
                </a:cubicBezTo>
                <a:lnTo>
                  <a:pt x="102234" y="1022335"/>
                </a:lnTo>
                <a:cubicBezTo>
                  <a:pt x="45772" y="1022335"/>
                  <a:pt x="0" y="976563"/>
                  <a:pt x="0" y="920101"/>
                </a:cubicBezTo>
                <a:lnTo>
                  <a:pt x="0" y="10223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0295" tIns="60295" rIns="60295" bIns="60295" numCol="1" spcCol="1270" anchor="ctr" anchorCtr="0">
            <a:noAutofit/>
          </a:bodyPr>
          <a:lstStyle/>
          <a:p>
            <a:pPr algn="ctr" defTabSz="46159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Reviewers accept review invitation</a:t>
            </a:r>
          </a:p>
        </p:txBody>
      </p:sp>
      <p:sp>
        <p:nvSpPr>
          <p:cNvPr id="93" name="Freeform: Shape 92">
            <a:extLst>
              <a:ext uri="{FF2B5EF4-FFF2-40B4-BE49-F238E27FC236}">
                <a16:creationId xmlns:a16="http://schemas.microsoft.com/office/drawing/2014/main" id="{D8F8E08E-726B-4745-808F-98E1A7DB4E8A}"/>
              </a:ext>
            </a:extLst>
          </p:cNvPr>
          <p:cNvSpPr/>
          <p:nvPr/>
        </p:nvSpPr>
        <p:spPr>
          <a:xfrm>
            <a:off x="5241322" y="3043972"/>
            <a:ext cx="1858329" cy="707770"/>
          </a:xfrm>
          <a:custGeom>
            <a:avLst/>
            <a:gdLst>
              <a:gd name="connsiteX0" fmla="*/ 0 w 3526098"/>
              <a:gd name="connsiteY0" fmla="*/ 102234 h 1022335"/>
              <a:gd name="connsiteX1" fmla="*/ 102234 w 3526098"/>
              <a:gd name="connsiteY1" fmla="*/ 0 h 1022335"/>
              <a:gd name="connsiteX2" fmla="*/ 3423865 w 3526098"/>
              <a:gd name="connsiteY2" fmla="*/ 0 h 1022335"/>
              <a:gd name="connsiteX3" fmla="*/ 3526099 w 3526098"/>
              <a:gd name="connsiteY3" fmla="*/ 102234 h 1022335"/>
              <a:gd name="connsiteX4" fmla="*/ 3526098 w 3526098"/>
              <a:gd name="connsiteY4" fmla="*/ 920102 h 1022335"/>
              <a:gd name="connsiteX5" fmla="*/ 3423864 w 3526098"/>
              <a:gd name="connsiteY5" fmla="*/ 1022336 h 1022335"/>
              <a:gd name="connsiteX6" fmla="*/ 102234 w 3526098"/>
              <a:gd name="connsiteY6" fmla="*/ 1022335 h 1022335"/>
              <a:gd name="connsiteX7" fmla="*/ 0 w 3526098"/>
              <a:gd name="connsiteY7" fmla="*/ 920101 h 1022335"/>
              <a:gd name="connsiteX8" fmla="*/ 0 w 3526098"/>
              <a:gd name="connsiteY8" fmla="*/ 102234 h 1022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26098" h="1022335">
                <a:moveTo>
                  <a:pt x="0" y="102234"/>
                </a:moveTo>
                <a:cubicBezTo>
                  <a:pt x="0" y="45772"/>
                  <a:pt x="45772" y="0"/>
                  <a:pt x="102234" y="0"/>
                </a:cubicBezTo>
                <a:lnTo>
                  <a:pt x="3423865" y="0"/>
                </a:lnTo>
                <a:cubicBezTo>
                  <a:pt x="3480327" y="0"/>
                  <a:pt x="3526099" y="45772"/>
                  <a:pt x="3526099" y="102234"/>
                </a:cubicBezTo>
                <a:cubicBezTo>
                  <a:pt x="3526099" y="374857"/>
                  <a:pt x="3526098" y="647479"/>
                  <a:pt x="3526098" y="920102"/>
                </a:cubicBezTo>
                <a:cubicBezTo>
                  <a:pt x="3526098" y="976564"/>
                  <a:pt x="3480326" y="1022336"/>
                  <a:pt x="3423864" y="1022336"/>
                </a:cubicBezTo>
                <a:lnTo>
                  <a:pt x="102234" y="1022335"/>
                </a:lnTo>
                <a:cubicBezTo>
                  <a:pt x="45772" y="1022335"/>
                  <a:pt x="0" y="976563"/>
                  <a:pt x="0" y="920101"/>
                </a:cubicBezTo>
                <a:lnTo>
                  <a:pt x="0" y="10223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0295" tIns="60295" rIns="60295" bIns="60295" numCol="1" spcCol="1270" anchor="ctr" anchorCtr="0">
            <a:noAutofit/>
          </a:bodyPr>
          <a:lstStyle/>
          <a:p>
            <a:pPr algn="ctr" defTabSz="46159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Reviewers submit review</a:t>
            </a:r>
          </a:p>
        </p:txBody>
      </p:sp>
      <p:sp>
        <p:nvSpPr>
          <p:cNvPr id="94" name="Freeform: Shape 93">
            <a:extLst>
              <a:ext uri="{FF2B5EF4-FFF2-40B4-BE49-F238E27FC236}">
                <a16:creationId xmlns:a16="http://schemas.microsoft.com/office/drawing/2014/main" id="{5BF9D2BE-F302-4213-A485-6F88D18D5DF2}"/>
              </a:ext>
            </a:extLst>
          </p:cNvPr>
          <p:cNvSpPr/>
          <p:nvPr/>
        </p:nvSpPr>
        <p:spPr>
          <a:xfrm>
            <a:off x="5206643" y="4012839"/>
            <a:ext cx="1858329" cy="707770"/>
          </a:xfrm>
          <a:custGeom>
            <a:avLst/>
            <a:gdLst>
              <a:gd name="connsiteX0" fmla="*/ 0 w 3526098"/>
              <a:gd name="connsiteY0" fmla="*/ 102234 h 1022335"/>
              <a:gd name="connsiteX1" fmla="*/ 102234 w 3526098"/>
              <a:gd name="connsiteY1" fmla="*/ 0 h 1022335"/>
              <a:gd name="connsiteX2" fmla="*/ 3423865 w 3526098"/>
              <a:gd name="connsiteY2" fmla="*/ 0 h 1022335"/>
              <a:gd name="connsiteX3" fmla="*/ 3526099 w 3526098"/>
              <a:gd name="connsiteY3" fmla="*/ 102234 h 1022335"/>
              <a:gd name="connsiteX4" fmla="*/ 3526098 w 3526098"/>
              <a:gd name="connsiteY4" fmla="*/ 920102 h 1022335"/>
              <a:gd name="connsiteX5" fmla="*/ 3423864 w 3526098"/>
              <a:gd name="connsiteY5" fmla="*/ 1022336 h 1022335"/>
              <a:gd name="connsiteX6" fmla="*/ 102234 w 3526098"/>
              <a:gd name="connsiteY6" fmla="*/ 1022335 h 1022335"/>
              <a:gd name="connsiteX7" fmla="*/ 0 w 3526098"/>
              <a:gd name="connsiteY7" fmla="*/ 920101 h 1022335"/>
              <a:gd name="connsiteX8" fmla="*/ 0 w 3526098"/>
              <a:gd name="connsiteY8" fmla="*/ 102234 h 1022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26098" h="1022335">
                <a:moveTo>
                  <a:pt x="0" y="102234"/>
                </a:moveTo>
                <a:cubicBezTo>
                  <a:pt x="0" y="45772"/>
                  <a:pt x="45772" y="0"/>
                  <a:pt x="102234" y="0"/>
                </a:cubicBezTo>
                <a:lnTo>
                  <a:pt x="3423865" y="0"/>
                </a:lnTo>
                <a:cubicBezTo>
                  <a:pt x="3480327" y="0"/>
                  <a:pt x="3526099" y="45772"/>
                  <a:pt x="3526099" y="102234"/>
                </a:cubicBezTo>
                <a:cubicBezTo>
                  <a:pt x="3526099" y="374857"/>
                  <a:pt x="3526098" y="647479"/>
                  <a:pt x="3526098" y="920102"/>
                </a:cubicBezTo>
                <a:cubicBezTo>
                  <a:pt x="3526098" y="976564"/>
                  <a:pt x="3480326" y="1022336"/>
                  <a:pt x="3423864" y="1022336"/>
                </a:cubicBezTo>
                <a:lnTo>
                  <a:pt x="102234" y="1022335"/>
                </a:lnTo>
                <a:cubicBezTo>
                  <a:pt x="45772" y="1022335"/>
                  <a:pt x="0" y="976563"/>
                  <a:pt x="0" y="920101"/>
                </a:cubicBezTo>
                <a:lnTo>
                  <a:pt x="0" y="10223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0295" tIns="60295" rIns="60295" bIns="60295" numCol="1" spcCol="1270" anchor="ctr" anchorCtr="0">
            <a:noAutofit/>
          </a:bodyPr>
          <a:lstStyle/>
          <a:p>
            <a:pPr algn="ctr" defTabSz="46159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NIAA Grants officer collates reviews</a:t>
            </a:r>
          </a:p>
        </p:txBody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AD9AD6D6-D976-443A-986D-6FD87BC6EF4E}"/>
              </a:ext>
            </a:extLst>
          </p:cNvPr>
          <p:cNvSpPr/>
          <p:nvPr/>
        </p:nvSpPr>
        <p:spPr>
          <a:xfrm>
            <a:off x="1891730" y="1106240"/>
            <a:ext cx="2223785" cy="707770"/>
          </a:xfrm>
          <a:custGeom>
            <a:avLst/>
            <a:gdLst>
              <a:gd name="connsiteX0" fmla="*/ 0 w 3526098"/>
              <a:gd name="connsiteY0" fmla="*/ 102234 h 1022335"/>
              <a:gd name="connsiteX1" fmla="*/ 102234 w 3526098"/>
              <a:gd name="connsiteY1" fmla="*/ 0 h 1022335"/>
              <a:gd name="connsiteX2" fmla="*/ 3423865 w 3526098"/>
              <a:gd name="connsiteY2" fmla="*/ 0 h 1022335"/>
              <a:gd name="connsiteX3" fmla="*/ 3526099 w 3526098"/>
              <a:gd name="connsiteY3" fmla="*/ 102234 h 1022335"/>
              <a:gd name="connsiteX4" fmla="*/ 3526098 w 3526098"/>
              <a:gd name="connsiteY4" fmla="*/ 920102 h 1022335"/>
              <a:gd name="connsiteX5" fmla="*/ 3423864 w 3526098"/>
              <a:gd name="connsiteY5" fmla="*/ 1022336 h 1022335"/>
              <a:gd name="connsiteX6" fmla="*/ 102234 w 3526098"/>
              <a:gd name="connsiteY6" fmla="*/ 1022335 h 1022335"/>
              <a:gd name="connsiteX7" fmla="*/ 0 w 3526098"/>
              <a:gd name="connsiteY7" fmla="*/ 920101 h 1022335"/>
              <a:gd name="connsiteX8" fmla="*/ 0 w 3526098"/>
              <a:gd name="connsiteY8" fmla="*/ 102234 h 1022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26098" h="1022335">
                <a:moveTo>
                  <a:pt x="0" y="102234"/>
                </a:moveTo>
                <a:cubicBezTo>
                  <a:pt x="0" y="45772"/>
                  <a:pt x="45772" y="0"/>
                  <a:pt x="102234" y="0"/>
                </a:cubicBezTo>
                <a:lnTo>
                  <a:pt x="3423865" y="0"/>
                </a:lnTo>
                <a:cubicBezTo>
                  <a:pt x="3480327" y="0"/>
                  <a:pt x="3526099" y="45772"/>
                  <a:pt x="3526099" y="102234"/>
                </a:cubicBezTo>
                <a:cubicBezTo>
                  <a:pt x="3526099" y="374857"/>
                  <a:pt x="3526098" y="647479"/>
                  <a:pt x="3526098" y="920102"/>
                </a:cubicBezTo>
                <a:cubicBezTo>
                  <a:pt x="3526098" y="976564"/>
                  <a:pt x="3480326" y="1022336"/>
                  <a:pt x="3423864" y="1022336"/>
                </a:cubicBezTo>
                <a:lnTo>
                  <a:pt x="102234" y="1022335"/>
                </a:lnTo>
                <a:cubicBezTo>
                  <a:pt x="45772" y="1022335"/>
                  <a:pt x="0" y="976563"/>
                  <a:pt x="0" y="920101"/>
                </a:cubicBezTo>
                <a:lnTo>
                  <a:pt x="0" y="10223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0295" tIns="60295" rIns="60295" bIns="60295" numCol="1" spcCol="1270" anchor="ctr" anchorCtr="0">
            <a:noAutofit/>
          </a:bodyPr>
          <a:lstStyle/>
          <a:p>
            <a:pPr algn="ctr" defTabSz="46159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NIAA grants officer advises funding partner grants administrator of number of applications </a:t>
            </a:r>
          </a:p>
        </p:txBody>
      </p:sp>
      <p:sp>
        <p:nvSpPr>
          <p:cNvPr id="97" name="Freeform: Shape 96">
            <a:extLst>
              <a:ext uri="{FF2B5EF4-FFF2-40B4-BE49-F238E27FC236}">
                <a16:creationId xmlns:a16="http://schemas.microsoft.com/office/drawing/2014/main" id="{0D9681EA-2C07-428D-A729-BE7ED8531761}"/>
              </a:ext>
            </a:extLst>
          </p:cNvPr>
          <p:cNvSpPr/>
          <p:nvPr/>
        </p:nvSpPr>
        <p:spPr>
          <a:xfrm>
            <a:off x="2257186" y="2075106"/>
            <a:ext cx="1858329" cy="707770"/>
          </a:xfrm>
          <a:custGeom>
            <a:avLst/>
            <a:gdLst>
              <a:gd name="connsiteX0" fmla="*/ 0 w 3526098"/>
              <a:gd name="connsiteY0" fmla="*/ 102234 h 1022335"/>
              <a:gd name="connsiteX1" fmla="*/ 102234 w 3526098"/>
              <a:gd name="connsiteY1" fmla="*/ 0 h 1022335"/>
              <a:gd name="connsiteX2" fmla="*/ 3423865 w 3526098"/>
              <a:gd name="connsiteY2" fmla="*/ 0 h 1022335"/>
              <a:gd name="connsiteX3" fmla="*/ 3526099 w 3526098"/>
              <a:gd name="connsiteY3" fmla="*/ 102234 h 1022335"/>
              <a:gd name="connsiteX4" fmla="*/ 3526098 w 3526098"/>
              <a:gd name="connsiteY4" fmla="*/ 920102 h 1022335"/>
              <a:gd name="connsiteX5" fmla="*/ 3423864 w 3526098"/>
              <a:gd name="connsiteY5" fmla="*/ 1022336 h 1022335"/>
              <a:gd name="connsiteX6" fmla="*/ 102234 w 3526098"/>
              <a:gd name="connsiteY6" fmla="*/ 1022335 h 1022335"/>
              <a:gd name="connsiteX7" fmla="*/ 0 w 3526098"/>
              <a:gd name="connsiteY7" fmla="*/ 920101 h 1022335"/>
              <a:gd name="connsiteX8" fmla="*/ 0 w 3526098"/>
              <a:gd name="connsiteY8" fmla="*/ 102234 h 1022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26098" h="1022335">
                <a:moveTo>
                  <a:pt x="0" y="102234"/>
                </a:moveTo>
                <a:cubicBezTo>
                  <a:pt x="0" y="45772"/>
                  <a:pt x="45772" y="0"/>
                  <a:pt x="102234" y="0"/>
                </a:cubicBezTo>
                <a:lnTo>
                  <a:pt x="3423865" y="0"/>
                </a:lnTo>
                <a:cubicBezTo>
                  <a:pt x="3480327" y="0"/>
                  <a:pt x="3526099" y="45772"/>
                  <a:pt x="3526099" y="102234"/>
                </a:cubicBezTo>
                <a:cubicBezTo>
                  <a:pt x="3526099" y="374857"/>
                  <a:pt x="3526098" y="647479"/>
                  <a:pt x="3526098" y="920102"/>
                </a:cubicBezTo>
                <a:cubicBezTo>
                  <a:pt x="3526098" y="976564"/>
                  <a:pt x="3480326" y="1022336"/>
                  <a:pt x="3423864" y="1022336"/>
                </a:cubicBezTo>
                <a:lnTo>
                  <a:pt x="102234" y="1022335"/>
                </a:lnTo>
                <a:cubicBezTo>
                  <a:pt x="45772" y="1022335"/>
                  <a:pt x="0" y="976563"/>
                  <a:pt x="0" y="920101"/>
                </a:cubicBezTo>
                <a:lnTo>
                  <a:pt x="0" y="10223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0295" tIns="60295" rIns="60295" bIns="60295" numCol="1" spcCol="1270" anchor="ctr" anchorCtr="0">
            <a:noAutofit/>
          </a:bodyPr>
          <a:lstStyle/>
          <a:p>
            <a:pPr algn="ctr" defTabSz="46159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Funding partner selects members for grants committee</a:t>
            </a:r>
          </a:p>
        </p:txBody>
      </p:sp>
      <p:sp>
        <p:nvSpPr>
          <p:cNvPr id="98" name="Freeform: Shape 97">
            <a:extLst>
              <a:ext uri="{FF2B5EF4-FFF2-40B4-BE49-F238E27FC236}">
                <a16:creationId xmlns:a16="http://schemas.microsoft.com/office/drawing/2014/main" id="{48A4AE53-AA05-4BE8-A6E5-02B5FBD1D27F}"/>
              </a:ext>
            </a:extLst>
          </p:cNvPr>
          <p:cNvSpPr/>
          <p:nvPr/>
        </p:nvSpPr>
        <p:spPr>
          <a:xfrm>
            <a:off x="2257186" y="3043972"/>
            <a:ext cx="1858329" cy="707770"/>
          </a:xfrm>
          <a:custGeom>
            <a:avLst/>
            <a:gdLst>
              <a:gd name="connsiteX0" fmla="*/ 0 w 3526098"/>
              <a:gd name="connsiteY0" fmla="*/ 102234 h 1022335"/>
              <a:gd name="connsiteX1" fmla="*/ 102234 w 3526098"/>
              <a:gd name="connsiteY1" fmla="*/ 0 h 1022335"/>
              <a:gd name="connsiteX2" fmla="*/ 3423865 w 3526098"/>
              <a:gd name="connsiteY2" fmla="*/ 0 h 1022335"/>
              <a:gd name="connsiteX3" fmla="*/ 3526099 w 3526098"/>
              <a:gd name="connsiteY3" fmla="*/ 102234 h 1022335"/>
              <a:gd name="connsiteX4" fmla="*/ 3526098 w 3526098"/>
              <a:gd name="connsiteY4" fmla="*/ 920102 h 1022335"/>
              <a:gd name="connsiteX5" fmla="*/ 3423864 w 3526098"/>
              <a:gd name="connsiteY5" fmla="*/ 1022336 h 1022335"/>
              <a:gd name="connsiteX6" fmla="*/ 102234 w 3526098"/>
              <a:gd name="connsiteY6" fmla="*/ 1022335 h 1022335"/>
              <a:gd name="connsiteX7" fmla="*/ 0 w 3526098"/>
              <a:gd name="connsiteY7" fmla="*/ 920101 h 1022335"/>
              <a:gd name="connsiteX8" fmla="*/ 0 w 3526098"/>
              <a:gd name="connsiteY8" fmla="*/ 102234 h 1022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26098" h="1022335">
                <a:moveTo>
                  <a:pt x="0" y="102234"/>
                </a:moveTo>
                <a:cubicBezTo>
                  <a:pt x="0" y="45772"/>
                  <a:pt x="45772" y="0"/>
                  <a:pt x="102234" y="0"/>
                </a:cubicBezTo>
                <a:lnTo>
                  <a:pt x="3423865" y="0"/>
                </a:lnTo>
                <a:cubicBezTo>
                  <a:pt x="3480327" y="0"/>
                  <a:pt x="3526099" y="45772"/>
                  <a:pt x="3526099" y="102234"/>
                </a:cubicBezTo>
                <a:cubicBezTo>
                  <a:pt x="3526099" y="374857"/>
                  <a:pt x="3526098" y="647479"/>
                  <a:pt x="3526098" y="920102"/>
                </a:cubicBezTo>
                <a:cubicBezTo>
                  <a:pt x="3526098" y="976564"/>
                  <a:pt x="3480326" y="1022336"/>
                  <a:pt x="3423864" y="1022336"/>
                </a:cubicBezTo>
                <a:lnTo>
                  <a:pt x="102234" y="1022335"/>
                </a:lnTo>
                <a:cubicBezTo>
                  <a:pt x="45772" y="1022335"/>
                  <a:pt x="0" y="976563"/>
                  <a:pt x="0" y="920101"/>
                </a:cubicBezTo>
                <a:lnTo>
                  <a:pt x="0" y="10223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0295" tIns="60295" rIns="60295" bIns="60295" numCol="1" spcCol="1270" anchor="ctr" anchorCtr="0">
            <a:noAutofit/>
          </a:bodyPr>
          <a:lstStyle/>
          <a:p>
            <a:pPr algn="ctr" defTabSz="46159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Funding partner members review applications</a:t>
            </a:r>
          </a:p>
        </p:txBody>
      </p:sp>
      <p:sp>
        <p:nvSpPr>
          <p:cNvPr id="99" name="Freeform: Shape 98">
            <a:extLst>
              <a:ext uri="{FF2B5EF4-FFF2-40B4-BE49-F238E27FC236}">
                <a16:creationId xmlns:a16="http://schemas.microsoft.com/office/drawing/2014/main" id="{494B5CC3-6AD0-4938-8736-1A6C8C7EF2B7}"/>
              </a:ext>
            </a:extLst>
          </p:cNvPr>
          <p:cNvSpPr/>
          <p:nvPr/>
        </p:nvSpPr>
        <p:spPr>
          <a:xfrm>
            <a:off x="2257185" y="4012839"/>
            <a:ext cx="1858329" cy="707770"/>
          </a:xfrm>
          <a:custGeom>
            <a:avLst/>
            <a:gdLst>
              <a:gd name="connsiteX0" fmla="*/ 0 w 3526098"/>
              <a:gd name="connsiteY0" fmla="*/ 102234 h 1022335"/>
              <a:gd name="connsiteX1" fmla="*/ 102234 w 3526098"/>
              <a:gd name="connsiteY1" fmla="*/ 0 h 1022335"/>
              <a:gd name="connsiteX2" fmla="*/ 3423865 w 3526098"/>
              <a:gd name="connsiteY2" fmla="*/ 0 h 1022335"/>
              <a:gd name="connsiteX3" fmla="*/ 3526099 w 3526098"/>
              <a:gd name="connsiteY3" fmla="*/ 102234 h 1022335"/>
              <a:gd name="connsiteX4" fmla="*/ 3526098 w 3526098"/>
              <a:gd name="connsiteY4" fmla="*/ 920102 h 1022335"/>
              <a:gd name="connsiteX5" fmla="*/ 3423864 w 3526098"/>
              <a:gd name="connsiteY5" fmla="*/ 1022336 h 1022335"/>
              <a:gd name="connsiteX6" fmla="*/ 102234 w 3526098"/>
              <a:gd name="connsiteY6" fmla="*/ 1022335 h 1022335"/>
              <a:gd name="connsiteX7" fmla="*/ 0 w 3526098"/>
              <a:gd name="connsiteY7" fmla="*/ 920101 h 1022335"/>
              <a:gd name="connsiteX8" fmla="*/ 0 w 3526098"/>
              <a:gd name="connsiteY8" fmla="*/ 102234 h 1022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26098" h="1022335">
                <a:moveTo>
                  <a:pt x="0" y="102234"/>
                </a:moveTo>
                <a:cubicBezTo>
                  <a:pt x="0" y="45772"/>
                  <a:pt x="45772" y="0"/>
                  <a:pt x="102234" y="0"/>
                </a:cubicBezTo>
                <a:lnTo>
                  <a:pt x="3423865" y="0"/>
                </a:lnTo>
                <a:cubicBezTo>
                  <a:pt x="3480327" y="0"/>
                  <a:pt x="3526099" y="45772"/>
                  <a:pt x="3526099" y="102234"/>
                </a:cubicBezTo>
                <a:cubicBezTo>
                  <a:pt x="3526099" y="374857"/>
                  <a:pt x="3526098" y="647479"/>
                  <a:pt x="3526098" y="920102"/>
                </a:cubicBezTo>
                <a:cubicBezTo>
                  <a:pt x="3526098" y="976564"/>
                  <a:pt x="3480326" y="1022336"/>
                  <a:pt x="3423864" y="1022336"/>
                </a:cubicBezTo>
                <a:lnTo>
                  <a:pt x="102234" y="1022335"/>
                </a:lnTo>
                <a:cubicBezTo>
                  <a:pt x="45772" y="1022335"/>
                  <a:pt x="0" y="976563"/>
                  <a:pt x="0" y="920101"/>
                </a:cubicBezTo>
                <a:lnTo>
                  <a:pt x="0" y="10223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0295" tIns="60295" rIns="60295" bIns="60295" numCol="1" spcCol="1270" anchor="ctr" anchorCtr="0">
            <a:noAutofit/>
          </a:bodyPr>
          <a:lstStyle/>
          <a:p>
            <a:pPr algn="ctr" defTabSz="46159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Grants committee discusses applications</a:t>
            </a:r>
          </a:p>
        </p:txBody>
      </p:sp>
      <p:sp>
        <p:nvSpPr>
          <p:cNvPr id="103" name="Freeform: Shape 102">
            <a:extLst>
              <a:ext uri="{FF2B5EF4-FFF2-40B4-BE49-F238E27FC236}">
                <a16:creationId xmlns:a16="http://schemas.microsoft.com/office/drawing/2014/main" id="{3A325FD3-ABC7-4D2C-8EED-C2AC454BB001}"/>
              </a:ext>
            </a:extLst>
          </p:cNvPr>
          <p:cNvSpPr/>
          <p:nvPr/>
        </p:nvSpPr>
        <p:spPr>
          <a:xfrm>
            <a:off x="3763332" y="4743091"/>
            <a:ext cx="1858329" cy="707770"/>
          </a:xfrm>
          <a:custGeom>
            <a:avLst/>
            <a:gdLst>
              <a:gd name="connsiteX0" fmla="*/ 0 w 3526098"/>
              <a:gd name="connsiteY0" fmla="*/ 102234 h 1022335"/>
              <a:gd name="connsiteX1" fmla="*/ 102234 w 3526098"/>
              <a:gd name="connsiteY1" fmla="*/ 0 h 1022335"/>
              <a:gd name="connsiteX2" fmla="*/ 3423865 w 3526098"/>
              <a:gd name="connsiteY2" fmla="*/ 0 h 1022335"/>
              <a:gd name="connsiteX3" fmla="*/ 3526099 w 3526098"/>
              <a:gd name="connsiteY3" fmla="*/ 102234 h 1022335"/>
              <a:gd name="connsiteX4" fmla="*/ 3526098 w 3526098"/>
              <a:gd name="connsiteY4" fmla="*/ 920102 h 1022335"/>
              <a:gd name="connsiteX5" fmla="*/ 3423864 w 3526098"/>
              <a:gd name="connsiteY5" fmla="*/ 1022336 h 1022335"/>
              <a:gd name="connsiteX6" fmla="*/ 102234 w 3526098"/>
              <a:gd name="connsiteY6" fmla="*/ 1022335 h 1022335"/>
              <a:gd name="connsiteX7" fmla="*/ 0 w 3526098"/>
              <a:gd name="connsiteY7" fmla="*/ 920101 h 1022335"/>
              <a:gd name="connsiteX8" fmla="*/ 0 w 3526098"/>
              <a:gd name="connsiteY8" fmla="*/ 102234 h 1022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26098" h="1022335">
                <a:moveTo>
                  <a:pt x="0" y="102234"/>
                </a:moveTo>
                <a:cubicBezTo>
                  <a:pt x="0" y="45772"/>
                  <a:pt x="45772" y="0"/>
                  <a:pt x="102234" y="0"/>
                </a:cubicBezTo>
                <a:lnTo>
                  <a:pt x="3423865" y="0"/>
                </a:lnTo>
                <a:cubicBezTo>
                  <a:pt x="3480327" y="0"/>
                  <a:pt x="3526099" y="45772"/>
                  <a:pt x="3526099" y="102234"/>
                </a:cubicBezTo>
                <a:cubicBezTo>
                  <a:pt x="3526099" y="374857"/>
                  <a:pt x="3526098" y="647479"/>
                  <a:pt x="3526098" y="920102"/>
                </a:cubicBezTo>
                <a:cubicBezTo>
                  <a:pt x="3526098" y="976564"/>
                  <a:pt x="3480326" y="1022336"/>
                  <a:pt x="3423864" y="1022336"/>
                </a:cubicBezTo>
                <a:lnTo>
                  <a:pt x="102234" y="1022335"/>
                </a:lnTo>
                <a:cubicBezTo>
                  <a:pt x="45772" y="1022335"/>
                  <a:pt x="0" y="976563"/>
                  <a:pt x="0" y="920101"/>
                </a:cubicBezTo>
                <a:lnTo>
                  <a:pt x="0" y="10223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0295" tIns="60295" rIns="60295" bIns="60295" numCol="1" spcCol="1270" anchor="ctr" anchorCtr="0">
            <a:noAutofit/>
          </a:bodyPr>
          <a:lstStyle/>
          <a:p>
            <a:pPr algn="ctr" defTabSz="46159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Grants committee makes decision</a:t>
            </a:r>
          </a:p>
        </p:txBody>
      </p:sp>
      <p:sp>
        <p:nvSpPr>
          <p:cNvPr id="104" name="Freeform: Shape 103">
            <a:extLst>
              <a:ext uri="{FF2B5EF4-FFF2-40B4-BE49-F238E27FC236}">
                <a16:creationId xmlns:a16="http://schemas.microsoft.com/office/drawing/2014/main" id="{8E5DAF31-3FF1-4B39-8F54-899525CFBF8C}"/>
              </a:ext>
            </a:extLst>
          </p:cNvPr>
          <p:cNvSpPr/>
          <p:nvPr/>
        </p:nvSpPr>
        <p:spPr>
          <a:xfrm>
            <a:off x="3020046" y="5680791"/>
            <a:ext cx="1858329" cy="707770"/>
          </a:xfrm>
          <a:custGeom>
            <a:avLst/>
            <a:gdLst>
              <a:gd name="connsiteX0" fmla="*/ 0 w 3526098"/>
              <a:gd name="connsiteY0" fmla="*/ 102234 h 1022335"/>
              <a:gd name="connsiteX1" fmla="*/ 102234 w 3526098"/>
              <a:gd name="connsiteY1" fmla="*/ 0 h 1022335"/>
              <a:gd name="connsiteX2" fmla="*/ 3423865 w 3526098"/>
              <a:gd name="connsiteY2" fmla="*/ 0 h 1022335"/>
              <a:gd name="connsiteX3" fmla="*/ 3526099 w 3526098"/>
              <a:gd name="connsiteY3" fmla="*/ 102234 h 1022335"/>
              <a:gd name="connsiteX4" fmla="*/ 3526098 w 3526098"/>
              <a:gd name="connsiteY4" fmla="*/ 920102 h 1022335"/>
              <a:gd name="connsiteX5" fmla="*/ 3423864 w 3526098"/>
              <a:gd name="connsiteY5" fmla="*/ 1022336 h 1022335"/>
              <a:gd name="connsiteX6" fmla="*/ 102234 w 3526098"/>
              <a:gd name="connsiteY6" fmla="*/ 1022335 h 1022335"/>
              <a:gd name="connsiteX7" fmla="*/ 0 w 3526098"/>
              <a:gd name="connsiteY7" fmla="*/ 920101 h 1022335"/>
              <a:gd name="connsiteX8" fmla="*/ 0 w 3526098"/>
              <a:gd name="connsiteY8" fmla="*/ 102234 h 1022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26098" h="1022335">
                <a:moveTo>
                  <a:pt x="0" y="102234"/>
                </a:moveTo>
                <a:cubicBezTo>
                  <a:pt x="0" y="45772"/>
                  <a:pt x="45772" y="0"/>
                  <a:pt x="102234" y="0"/>
                </a:cubicBezTo>
                <a:lnTo>
                  <a:pt x="3423865" y="0"/>
                </a:lnTo>
                <a:cubicBezTo>
                  <a:pt x="3480327" y="0"/>
                  <a:pt x="3526099" y="45772"/>
                  <a:pt x="3526099" y="102234"/>
                </a:cubicBezTo>
                <a:cubicBezTo>
                  <a:pt x="3526099" y="374857"/>
                  <a:pt x="3526098" y="647479"/>
                  <a:pt x="3526098" y="920102"/>
                </a:cubicBezTo>
                <a:cubicBezTo>
                  <a:pt x="3526098" y="976564"/>
                  <a:pt x="3480326" y="1022336"/>
                  <a:pt x="3423864" y="1022336"/>
                </a:cubicBezTo>
                <a:lnTo>
                  <a:pt x="102234" y="1022335"/>
                </a:lnTo>
                <a:cubicBezTo>
                  <a:pt x="45772" y="1022335"/>
                  <a:pt x="0" y="976563"/>
                  <a:pt x="0" y="920101"/>
                </a:cubicBezTo>
                <a:lnTo>
                  <a:pt x="0" y="10223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0295" tIns="60295" rIns="60295" bIns="60295" numCol="1" spcCol="1270" anchor="ctr" anchorCtr="0">
            <a:noAutofit/>
          </a:bodyPr>
          <a:lstStyle/>
          <a:p>
            <a:pPr algn="ctr" defTabSz="46159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NIAA grants officer notifies applicant</a:t>
            </a: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AFFFA087-F5FE-4D2E-BD9C-712C93FA1396}"/>
              </a:ext>
            </a:extLst>
          </p:cNvPr>
          <p:cNvSpPr/>
          <p:nvPr/>
        </p:nvSpPr>
        <p:spPr>
          <a:xfrm rot="2733137">
            <a:off x="4909352" y="933751"/>
            <a:ext cx="372862" cy="24333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Arrow: Right 105">
            <a:extLst>
              <a:ext uri="{FF2B5EF4-FFF2-40B4-BE49-F238E27FC236}">
                <a16:creationId xmlns:a16="http://schemas.microsoft.com/office/drawing/2014/main" id="{7403A090-D31D-4C23-AF60-8561E2533417}"/>
              </a:ext>
            </a:extLst>
          </p:cNvPr>
          <p:cNvSpPr/>
          <p:nvPr/>
        </p:nvSpPr>
        <p:spPr>
          <a:xfrm rot="2733137">
            <a:off x="5272299" y="2880638"/>
            <a:ext cx="372862" cy="24333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Arrow: Right 111">
            <a:extLst>
              <a:ext uri="{FF2B5EF4-FFF2-40B4-BE49-F238E27FC236}">
                <a16:creationId xmlns:a16="http://schemas.microsoft.com/office/drawing/2014/main" id="{06B342CD-6DD4-4CA8-87EA-F4405C61BAD5}"/>
              </a:ext>
            </a:extLst>
          </p:cNvPr>
          <p:cNvSpPr/>
          <p:nvPr/>
        </p:nvSpPr>
        <p:spPr>
          <a:xfrm rot="2733137">
            <a:off x="5319114" y="3834447"/>
            <a:ext cx="372862" cy="24333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Arrow: Right 115">
            <a:extLst>
              <a:ext uri="{FF2B5EF4-FFF2-40B4-BE49-F238E27FC236}">
                <a16:creationId xmlns:a16="http://schemas.microsoft.com/office/drawing/2014/main" id="{2B6860D3-3ACB-42DF-BE13-4B98D3E0253D}"/>
              </a:ext>
            </a:extLst>
          </p:cNvPr>
          <p:cNvSpPr/>
          <p:nvPr/>
        </p:nvSpPr>
        <p:spPr>
          <a:xfrm rot="13591445">
            <a:off x="7452087" y="1734438"/>
            <a:ext cx="372862" cy="24333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Arrow: Right 116">
            <a:extLst>
              <a:ext uri="{FF2B5EF4-FFF2-40B4-BE49-F238E27FC236}">
                <a16:creationId xmlns:a16="http://schemas.microsoft.com/office/drawing/2014/main" id="{210E61C4-D2D5-4CAF-9C11-F3BEC9271CC3}"/>
              </a:ext>
            </a:extLst>
          </p:cNvPr>
          <p:cNvSpPr/>
          <p:nvPr/>
        </p:nvSpPr>
        <p:spPr>
          <a:xfrm rot="8425799">
            <a:off x="4032218" y="939581"/>
            <a:ext cx="372862" cy="24333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Arrow: Right 117">
            <a:extLst>
              <a:ext uri="{FF2B5EF4-FFF2-40B4-BE49-F238E27FC236}">
                <a16:creationId xmlns:a16="http://schemas.microsoft.com/office/drawing/2014/main" id="{744A62D5-4493-4A67-8C57-A5E401D73548}"/>
              </a:ext>
            </a:extLst>
          </p:cNvPr>
          <p:cNvSpPr/>
          <p:nvPr/>
        </p:nvSpPr>
        <p:spPr>
          <a:xfrm rot="2733137">
            <a:off x="5237619" y="1884948"/>
            <a:ext cx="372862" cy="24333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5" name="Freeform: Shape 124">
            <a:extLst>
              <a:ext uri="{FF2B5EF4-FFF2-40B4-BE49-F238E27FC236}">
                <a16:creationId xmlns:a16="http://schemas.microsoft.com/office/drawing/2014/main" id="{97F607D3-0EF2-49E3-B45A-3620546F05A5}"/>
              </a:ext>
            </a:extLst>
          </p:cNvPr>
          <p:cNvSpPr/>
          <p:nvPr/>
        </p:nvSpPr>
        <p:spPr>
          <a:xfrm>
            <a:off x="7465108" y="2075106"/>
            <a:ext cx="1858329" cy="707770"/>
          </a:xfrm>
          <a:custGeom>
            <a:avLst/>
            <a:gdLst>
              <a:gd name="connsiteX0" fmla="*/ 0 w 3526098"/>
              <a:gd name="connsiteY0" fmla="*/ 102234 h 1022335"/>
              <a:gd name="connsiteX1" fmla="*/ 102234 w 3526098"/>
              <a:gd name="connsiteY1" fmla="*/ 0 h 1022335"/>
              <a:gd name="connsiteX2" fmla="*/ 3423865 w 3526098"/>
              <a:gd name="connsiteY2" fmla="*/ 0 h 1022335"/>
              <a:gd name="connsiteX3" fmla="*/ 3526099 w 3526098"/>
              <a:gd name="connsiteY3" fmla="*/ 102234 h 1022335"/>
              <a:gd name="connsiteX4" fmla="*/ 3526098 w 3526098"/>
              <a:gd name="connsiteY4" fmla="*/ 920102 h 1022335"/>
              <a:gd name="connsiteX5" fmla="*/ 3423864 w 3526098"/>
              <a:gd name="connsiteY5" fmla="*/ 1022336 h 1022335"/>
              <a:gd name="connsiteX6" fmla="*/ 102234 w 3526098"/>
              <a:gd name="connsiteY6" fmla="*/ 1022335 h 1022335"/>
              <a:gd name="connsiteX7" fmla="*/ 0 w 3526098"/>
              <a:gd name="connsiteY7" fmla="*/ 920101 h 1022335"/>
              <a:gd name="connsiteX8" fmla="*/ 0 w 3526098"/>
              <a:gd name="connsiteY8" fmla="*/ 102234 h 1022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26098" h="1022335">
                <a:moveTo>
                  <a:pt x="0" y="102234"/>
                </a:moveTo>
                <a:cubicBezTo>
                  <a:pt x="0" y="45772"/>
                  <a:pt x="45772" y="0"/>
                  <a:pt x="102234" y="0"/>
                </a:cubicBezTo>
                <a:lnTo>
                  <a:pt x="3423865" y="0"/>
                </a:lnTo>
                <a:cubicBezTo>
                  <a:pt x="3480327" y="0"/>
                  <a:pt x="3526099" y="45772"/>
                  <a:pt x="3526099" y="102234"/>
                </a:cubicBezTo>
                <a:cubicBezTo>
                  <a:pt x="3526099" y="374857"/>
                  <a:pt x="3526098" y="647479"/>
                  <a:pt x="3526098" y="920102"/>
                </a:cubicBezTo>
                <a:cubicBezTo>
                  <a:pt x="3526098" y="976564"/>
                  <a:pt x="3480326" y="1022336"/>
                  <a:pt x="3423864" y="1022336"/>
                </a:cubicBezTo>
                <a:lnTo>
                  <a:pt x="102234" y="1022335"/>
                </a:lnTo>
                <a:cubicBezTo>
                  <a:pt x="45772" y="1022335"/>
                  <a:pt x="0" y="976563"/>
                  <a:pt x="0" y="920101"/>
                </a:cubicBezTo>
                <a:lnTo>
                  <a:pt x="0" y="10223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0295" tIns="60295" rIns="60295" bIns="60295" numCol="1" spcCol="1270" anchor="ctr" anchorCtr="0">
            <a:noAutofit/>
          </a:bodyPr>
          <a:lstStyle/>
          <a:p>
            <a:pPr algn="ctr" defTabSz="46159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Reviewers decline review invitation</a:t>
            </a:r>
          </a:p>
        </p:txBody>
      </p:sp>
      <p:sp>
        <p:nvSpPr>
          <p:cNvPr id="110" name="Arrow: Right 109">
            <a:extLst>
              <a:ext uri="{FF2B5EF4-FFF2-40B4-BE49-F238E27FC236}">
                <a16:creationId xmlns:a16="http://schemas.microsoft.com/office/drawing/2014/main" id="{858E162A-24F2-49B0-A0AC-3D244A9488EE}"/>
              </a:ext>
            </a:extLst>
          </p:cNvPr>
          <p:cNvSpPr/>
          <p:nvPr/>
        </p:nvSpPr>
        <p:spPr>
          <a:xfrm rot="2733137">
            <a:off x="7258791" y="1924209"/>
            <a:ext cx="372862" cy="24333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Arrow: Right 125">
            <a:extLst>
              <a:ext uri="{FF2B5EF4-FFF2-40B4-BE49-F238E27FC236}">
                <a16:creationId xmlns:a16="http://schemas.microsoft.com/office/drawing/2014/main" id="{0F95370B-D154-4993-8D76-7395D496BE40}"/>
              </a:ext>
            </a:extLst>
          </p:cNvPr>
          <p:cNvSpPr/>
          <p:nvPr/>
        </p:nvSpPr>
        <p:spPr>
          <a:xfrm rot="8425799">
            <a:off x="3735452" y="2964209"/>
            <a:ext cx="372862" cy="24333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7" name="Arrow: Right 126">
            <a:extLst>
              <a:ext uri="{FF2B5EF4-FFF2-40B4-BE49-F238E27FC236}">
                <a16:creationId xmlns:a16="http://schemas.microsoft.com/office/drawing/2014/main" id="{E4C2F403-7ED6-4347-97E2-0BD1DA6BE47B}"/>
              </a:ext>
            </a:extLst>
          </p:cNvPr>
          <p:cNvSpPr/>
          <p:nvPr/>
        </p:nvSpPr>
        <p:spPr>
          <a:xfrm rot="8425799">
            <a:off x="3734242" y="1912732"/>
            <a:ext cx="372862" cy="24333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Arrow: Right 134">
            <a:extLst>
              <a:ext uri="{FF2B5EF4-FFF2-40B4-BE49-F238E27FC236}">
                <a16:creationId xmlns:a16="http://schemas.microsoft.com/office/drawing/2014/main" id="{1C356279-D59B-4896-AAA6-60561F040FCB}"/>
              </a:ext>
            </a:extLst>
          </p:cNvPr>
          <p:cNvSpPr/>
          <p:nvPr/>
        </p:nvSpPr>
        <p:spPr>
          <a:xfrm rot="8425799">
            <a:off x="3734242" y="3903632"/>
            <a:ext cx="372862" cy="24333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7" name="Arrow: Right 136">
            <a:extLst>
              <a:ext uri="{FF2B5EF4-FFF2-40B4-BE49-F238E27FC236}">
                <a16:creationId xmlns:a16="http://schemas.microsoft.com/office/drawing/2014/main" id="{F14C8639-C6AA-4172-96FC-203E540E74CC}"/>
              </a:ext>
            </a:extLst>
          </p:cNvPr>
          <p:cNvSpPr/>
          <p:nvPr/>
        </p:nvSpPr>
        <p:spPr>
          <a:xfrm rot="5400000">
            <a:off x="4451992" y="4556786"/>
            <a:ext cx="372862" cy="24333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3CD5F740-9592-484B-9BB5-99FF17143FBF}"/>
              </a:ext>
            </a:extLst>
          </p:cNvPr>
          <p:cNvSpPr/>
          <p:nvPr/>
        </p:nvSpPr>
        <p:spPr>
          <a:xfrm rot="5400000">
            <a:off x="3698569" y="5365823"/>
            <a:ext cx="372862" cy="24333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A251D23-B894-4899-A69A-AB5122E3C267}"/>
              </a:ext>
            </a:extLst>
          </p:cNvPr>
          <p:cNvSpPr txBox="1"/>
          <p:nvPr/>
        </p:nvSpPr>
        <p:spPr>
          <a:xfrm>
            <a:off x="7638518" y="220095"/>
            <a:ext cx="2121478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dirty="0"/>
              <a:t>Pre Award Processes</a:t>
            </a:r>
          </a:p>
        </p:txBody>
      </p:sp>
      <p:sp>
        <p:nvSpPr>
          <p:cNvPr id="29" name="Arrow: Right 27">
            <a:extLst>
              <a:ext uri="{FF2B5EF4-FFF2-40B4-BE49-F238E27FC236}">
                <a16:creationId xmlns:a16="http://schemas.microsoft.com/office/drawing/2014/main" id="{3CD5F740-9592-484B-9BB5-99FF17143FBF}"/>
              </a:ext>
            </a:extLst>
          </p:cNvPr>
          <p:cNvSpPr/>
          <p:nvPr/>
        </p:nvSpPr>
        <p:spPr>
          <a:xfrm rot="5400000">
            <a:off x="5272299" y="5382927"/>
            <a:ext cx="372862" cy="24333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Freeform: Shape 103">
            <a:extLst>
              <a:ext uri="{FF2B5EF4-FFF2-40B4-BE49-F238E27FC236}">
                <a16:creationId xmlns:a16="http://schemas.microsoft.com/office/drawing/2014/main" id="{8E5DAF31-3FF1-4B39-8F54-899525CFBF8C}"/>
              </a:ext>
            </a:extLst>
          </p:cNvPr>
          <p:cNvSpPr/>
          <p:nvPr/>
        </p:nvSpPr>
        <p:spPr>
          <a:xfrm>
            <a:off x="4955967" y="5694303"/>
            <a:ext cx="1858329" cy="707770"/>
          </a:xfrm>
          <a:custGeom>
            <a:avLst/>
            <a:gdLst>
              <a:gd name="connsiteX0" fmla="*/ 0 w 3526098"/>
              <a:gd name="connsiteY0" fmla="*/ 102234 h 1022335"/>
              <a:gd name="connsiteX1" fmla="*/ 102234 w 3526098"/>
              <a:gd name="connsiteY1" fmla="*/ 0 h 1022335"/>
              <a:gd name="connsiteX2" fmla="*/ 3423865 w 3526098"/>
              <a:gd name="connsiteY2" fmla="*/ 0 h 1022335"/>
              <a:gd name="connsiteX3" fmla="*/ 3526099 w 3526098"/>
              <a:gd name="connsiteY3" fmla="*/ 102234 h 1022335"/>
              <a:gd name="connsiteX4" fmla="*/ 3526098 w 3526098"/>
              <a:gd name="connsiteY4" fmla="*/ 920102 h 1022335"/>
              <a:gd name="connsiteX5" fmla="*/ 3423864 w 3526098"/>
              <a:gd name="connsiteY5" fmla="*/ 1022336 h 1022335"/>
              <a:gd name="connsiteX6" fmla="*/ 102234 w 3526098"/>
              <a:gd name="connsiteY6" fmla="*/ 1022335 h 1022335"/>
              <a:gd name="connsiteX7" fmla="*/ 0 w 3526098"/>
              <a:gd name="connsiteY7" fmla="*/ 920101 h 1022335"/>
              <a:gd name="connsiteX8" fmla="*/ 0 w 3526098"/>
              <a:gd name="connsiteY8" fmla="*/ 102234 h 1022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26098" h="1022335">
                <a:moveTo>
                  <a:pt x="0" y="102234"/>
                </a:moveTo>
                <a:cubicBezTo>
                  <a:pt x="0" y="45772"/>
                  <a:pt x="45772" y="0"/>
                  <a:pt x="102234" y="0"/>
                </a:cubicBezTo>
                <a:lnTo>
                  <a:pt x="3423865" y="0"/>
                </a:lnTo>
                <a:cubicBezTo>
                  <a:pt x="3480327" y="0"/>
                  <a:pt x="3526099" y="45772"/>
                  <a:pt x="3526099" y="102234"/>
                </a:cubicBezTo>
                <a:cubicBezTo>
                  <a:pt x="3526099" y="374857"/>
                  <a:pt x="3526098" y="647479"/>
                  <a:pt x="3526098" y="920102"/>
                </a:cubicBezTo>
                <a:cubicBezTo>
                  <a:pt x="3526098" y="976564"/>
                  <a:pt x="3480326" y="1022336"/>
                  <a:pt x="3423864" y="1022336"/>
                </a:cubicBezTo>
                <a:lnTo>
                  <a:pt x="102234" y="1022335"/>
                </a:lnTo>
                <a:cubicBezTo>
                  <a:pt x="45772" y="1022335"/>
                  <a:pt x="0" y="976563"/>
                  <a:pt x="0" y="920101"/>
                </a:cubicBezTo>
                <a:lnTo>
                  <a:pt x="0" y="10223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0295" tIns="60295" rIns="60295" bIns="60295" numCol="1" spcCol="1270" anchor="ctr" anchorCtr="0">
            <a:noAutofit/>
          </a:bodyPr>
          <a:lstStyle/>
          <a:p>
            <a:pPr algn="ctr" defTabSz="46159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NIAA grants officer </a:t>
            </a:r>
            <a:r>
              <a:rPr lang="en-GB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reports decisions to NIAA Board</a:t>
            </a:r>
            <a:r>
              <a:rPr lang="en-GB" sz="800" dirty="0" smtClean="0">
                <a:latin typeface="Verdana" panose="020B0604030504040204" pitchFamily="34" charset="0"/>
                <a:ea typeface="Verdana" panose="020B0604030504040204" pitchFamily="34" charset="0"/>
              </a:rPr>
              <a:t>*</a:t>
            </a:r>
            <a:endParaRPr lang="en-GB" sz="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14296" y="6108431"/>
            <a:ext cx="29630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*NIAA Board consists of Trustee representation from each NIAA founding partner including RCoA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324282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Freeform: Shape 104">
            <a:extLst>
              <a:ext uri="{FF2B5EF4-FFF2-40B4-BE49-F238E27FC236}">
                <a16:creationId xmlns:a16="http://schemas.microsoft.com/office/drawing/2014/main" id="{20F6AB71-C991-451F-BD23-B5D9185FDCC9}"/>
              </a:ext>
            </a:extLst>
          </p:cNvPr>
          <p:cNvSpPr/>
          <p:nvPr/>
        </p:nvSpPr>
        <p:spPr>
          <a:xfrm>
            <a:off x="3815822" y="555336"/>
            <a:ext cx="2406610" cy="707770"/>
          </a:xfrm>
          <a:custGeom>
            <a:avLst/>
            <a:gdLst>
              <a:gd name="connsiteX0" fmla="*/ 0 w 3526098"/>
              <a:gd name="connsiteY0" fmla="*/ 102234 h 1022335"/>
              <a:gd name="connsiteX1" fmla="*/ 102234 w 3526098"/>
              <a:gd name="connsiteY1" fmla="*/ 0 h 1022335"/>
              <a:gd name="connsiteX2" fmla="*/ 3423865 w 3526098"/>
              <a:gd name="connsiteY2" fmla="*/ 0 h 1022335"/>
              <a:gd name="connsiteX3" fmla="*/ 3526099 w 3526098"/>
              <a:gd name="connsiteY3" fmla="*/ 102234 h 1022335"/>
              <a:gd name="connsiteX4" fmla="*/ 3526098 w 3526098"/>
              <a:gd name="connsiteY4" fmla="*/ 920102 h 1022335"/>
              <a:gd name="connsiteX5" fmla="*/ 3423864 w 3526098"/>
              <a:gd name="connsiteY5" fmla="*/ 1022336 h 1022335"/>
              <a:gd name="connsiteX6" fmla="*/ 102234 w 3526098"/>
              <a:gd name="connsiteY6" fmla="*/ 1022335 h 1022335"/>
              <a:gd name="connsiteX7" fmla="*/ 0 w 3526098"/>
              <a:gd name="connsiteY7" fmla="*/ 920101 h 1022335"/>
              <a:gd name="connsiteX8" fmla="*/ 0 w 3526098"/>
              <a:gd name="connsiteY8" fmla="*/ 102234 h 1022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26098" h="1022335">
                <a:moveTo>
                  <a:pt x="0" y="102234"/>
                </a:moveTo>
                <a:cubicBezTo>
                  <a:pt x="0" y="45772"/>
                  <a:pt x="45772" y="0"/>
                  <a:pt x="102234" y="0"/>
                </a:cubicBezTo>
                <a:lnTo>
                  <a:pt x="3423865" y="0"/>
                </a:lnTo>
                <a:cubicBezTo>
                  <a:pt x="3480327" y="0"/>
                  <a:pt x="3526099" y="45772"/>
                  <a:pt x="3526099" y="102234"/>
                </a:cubicBezTo>
                <a:cubicBezTo>
                  <a:pt x="3526099" y="374857"/>
                  <a:pt x="3526098" y="647479"/>
                  <a:pt x="3526098" y="920102"/>
                </a:cubicBezTo>
                <a:cubicBezTo>
                  <a:pt x="3526098" y="976564"/>
                  <a:pt x="3480326" y="1022336"/>
                  <a:pt x="3423864" y="1022336"/>
                </a:cubicBezTo>
                <a:lnTo>
                  <a:pt x="102234" y="1022335"/>
                </a:lnTo>
                <a:cubicBezTo>
                  <a:pt x="45772" y="1022335"/>
                  <a:pt x="0" y="976563"/>
                  <a:pt x="0" y="920101"/>
                </a:cubicBezTo>
                <a:lnTo>
                  <a:pt x="0" y="10223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0295" tIns="60295" rIns="60295" bIns="60295" numCol="1" spcCol="1270" anchor="ctr" anchorCtr="0">
            <a:noAutofit/>
          </a:bodyPr>
          <a:lstStyle/>
          <a:p>
            <a:pPr algn="ctr" defTabSz="46159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BJA Grants Director receives a copy of the email sent to the awardee by the NIAA.</a:t>
            </a:r>
          </a:p>
        </p:txBody>
      </p:sp>
      <p:sp>
        <p:nvSpPr>
          <p:cNvPr id="28" name="Freeform: Shape 104">
            <a:extLst>
              <a:ext uri="{FF2B5EF4-FFF2-40B4-BE49-F238E27FC236}">
                <a16:creationId xmlns:a16="http://schemas.microsoft.com/office/drawing/2014/main" id="{20F6AB71-C991-451F-BD23-B5D9185FDCC9}"/>
              </a:ext>
            </a:extLst>
          </p:cNvPr>
          <p:cNvSpPr/>
          <p:nvPr/>
        </p:nvSpPr>
        <p:spPr>
          <a:xfrm>
            <a:off x="4092645" y="1462104"/>
            <a:ext cx="2010527" cy="707770"/>
          </a:xfrm>
          <a:custGeom>
            <a:avLst/>
            <a:gdLst>
              <a:gd name="connsiteX0" fmla="*/ 0 w 3526098"/>
              <a:gd name="connsiteY0" fmla="*/ 102234 h 1022335"/>
              <a:gd name="connsiteX1" fmla="*/ 102234 w 3526098"/>
              <a:gd name="connsiteY1" fmla="*/ 0 h 1022335"/>
              <a:gd name="connsiteX2" fmla="*/ 3423865 w 3526098"/>
              <a:gd name="connsiteY2" fmla="*/ 0 h 1022335"/>
              <a:gd name="connsiteX3" fmla="*/ 3526099 w 3526098"/>
              <a:gd name="connsiteY3" fmla="*/ 102234 h 1022335"/>
              <a:gd name="connsiteX4" fmla="*/ 3526098 w 3526098"/>
              <a:gd name="connsiteY4" fmla="*/ 920102 h 1022335"/>
              <a:gd name="connsiteX5" fmla="*/ 3423864 w 3526098"/>
              <a:gd name="connsiteY5" fmla="*/ 1022336 h 1022335"/>
              <a:gd name="connsiteX6" fmla="*/ 102234 w 3526098"/>
              <a:gd name="connsiteY6" fmla="*/ 1022335 h 1022335"/>
              <a:gd name="connsiteX7" fmla="*/ 0 w 3526098"/>
              <a:gd name="connsiteY7" fmla="*/ 920101 h 1022335"/>
              <a:gd name="connsiteX8" fmla="*/ 0 w 3526098"/>
              <a:gd name="connsiteY8" fmla="*/ 102234 h 1022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26098" h="1022335">
                <a:moveTo>
                  <a:pt x="0" y="102234"/>
                </a:moveTo>
                <a:cubicBezTo>
                  <a:pt x="0" y="45772"/>
                  <a:pt x="45772" y="0"/>
                  <a:pt x="102234" y="0"/>
                </a:cubicBezTo>
                <a:lnTo>
                  <a:pt x="3423865" y="0"/>
                </a:lnTo>
                <a:cubicBezTo>
                  <a:pt x="3480327" y="0"/>
                  <a:pt x="3526099" y="45772"/>
                  <a:pt x="3526099" y="102234"/>
                </a:cubicBezTo>
                <a:cubicBezTo>
                  <a:pt x="3526099" y="374857"/>
                  <a:pt x="3526098" y="647479"/>
                  <a:pt x="3526098" y="920102"/>
                </a:cubicBezTo>
                <a:cubicBezTo>
                  <a:pt x="3526098" y="976564"/>
                  <a:pt x="3480326" y="1022336"/>
                  <a:pt x="3423864" y="1022336"/>
                </a:cubicBezTo>
                <a:lnTo>
                  <a:pt x="102234" y="1022335"/>
                </a:lnTo>
                <a:cubicBezTo>
                  <a:pt x="45772" y="1022335"/>
                  <a:pt x="0" y="976563"/>
                  <a:pt x="0" y="920101"/>
                </a:cubicBezTo>
                <a:lnTo>
                  <a:pt x="0" y="10223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0295" tIns="60295" rIns="60295" bIns="60295" numCol="1" spcCol="1270" anchor="ctr" anchorCtr="0">
            <a:noAutofit/>
          </a:bodyPr>
          <a:lstStyle/>
          <a:p>
            <a:pPr algn="ctr" defTabSz="46159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Grants Director sends information letter to awardees</a:t>
            </a:r>
          </a:p>
        </p:txBody>
      </p:sp>
      <p:sp>
        <p:nvSpPr>
          <p:cNvPr id="30" name="Freeform: Shape 104">
            <a:extLst>
              <a:ext uri="{FF2B5EF4-FFF2-40B4-BE49-F238E27FC236}">
                <a16:creationId xmlns:a16="http://schemas.microsoft.com/office/drawing/2014/main" id="{20F6AB71-C991-451F-BD23-B5D9185FDCC9}"/>
              </a:ext>
            </a:extLst>
          </p:cNvPr>
          <p:cNvSpPr/>
          <p:nvPr/>
        </p:nvSpPr>
        <p:spPr>
          <a:xfrm>
            <a:off x="5782666" y="3203807"/>
            <a:ext cx="1858329" cy="715675"/>
          </a:xfrm>
          <a:custGeom>
            <a:avLst/>
            <a:gdLst>
              <a:gd name="connsiteX0" fmla="*/ 0 w 3526098"/>
              <a:gd name="connsiteY0" fmla="*/ 102234 h 1022335"/>
              <a:gd name="connsiteX1" fmla="*/ 102234 w 3526098"/>
              <a:gd name="connsiteY1" fmla="*/ 0 h 1022335"/>
              <a:gd name="connsiteX2" fmla="*/ 3423865 w 3526098"/>
              <a:gd name="connsiteY2" fmla="*/ 0 h 1022335"/>
              <a:gd name="connsiteX3" fmla="*/ 3526099 w 3526098"/>
              <a:gd name="connsiteY3" fmla="*/ 102234 h 1022335"/>
              <a:gd name="connsiteX4" fmla="*/ 3526098 w 3526098"/>
              <a:gd name="connsiteY4" fmla="*/ 920102 h 1022335"/>
              <a:gd name="connsiteX5" fmla="*/ 3423864 w 3526098"/>
              <a:gd name="connsiteY5" fmla="*/ 1022336 h 1022335"/>
              <a:gd name="connsiteX6" fmla="*/ 102234 w 3526098"/>
              <a:gd name="connsiteY6" fmla="*/ 1022335 h 1022335"/>
              <a:gd name="connsiteX7" fmla="*/ 0 w 3526098"/>
              <a:gd name="connsiteY7" fmla="*/ 920101 h 1022335"/>
              <a:gd name="connsiteX8" fmla="*/ 0 w 3526098"/>
              <a:gd name="connsiteY8" fmla="*/ 102234 h 1022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26098" h="1022335">
                <a:moveTo>
                  <a:pt x="0" y="102234"/>
                </a:moveTo>
                <a:cubicBezTo>
                  <a:pt x="0" y="45772"/>
                  <a:pt x="45772" y="0"/>
                  <a:pt x="102234" y="0"/>
                </a:cubicBezTo>
                <a:lnTo>
                  <a:pt x="3423865" y="0"/>
                </a:lnTo>
                <a:cubicBezTo>
                  <a:pt x="3480327" y="0"/>
                  <a:pt x="3526099" y="45772"/>
                  <a:pt x="3526099" y="102234"/>
                </a:cubicBezTo>
                <a:cubicBezTo>
                  <a:pt x="3526099" y="374857"/>
                  <a:pt x="3526098" y="647479"/>
                  <a:pt x="3526098" y="920102"/>
                </a:cubicBezTo>
                <a:cubicBezTo>
                  <a:pt x="3526098" y="976564"/>
                  <a:pt x="3480326" y="1022336"/>
                  <a:pt x="3423864" y="1022336"/>
                </a:cubicBezTo>
                <a:lnTo>
                  <a:pt x="102234" y="1022335"/>
                </a:lnTo>
                <a:cubicBezTo>
                  <a:pt x="45772" y="1022335"/>
                  <a:pt x="0" y="976563"/>
                  <a:pt x="0" y="920101"/>
                </a:cubicBezTo>
                <a:lnTo>
                  <a:pt x="0" y="10223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0295" tIns="60295" rIns="60295" bIns="60295" numCol="1" spcCol="1270" anchor="ctr" anchorCtr="0">
            <a:noAutofit/>
          </a:bodyPr>
          <a:lstStyle/>
          <a:p>
            <a:pPr algn="ctr" defTabSz="46159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Grants Director informs Finance Director of grant acceptance</a:t>
            </a:r>
          </a:p>
        </p:txBody>
      </p:sp>
      <p:sp>
        <p:nvSpPr>
          <p:cNvPr id="34" name="Freeform: Shape 104">
            <a:extLst>
              <a:ext uri="{FF2B5EF4-FFF2-40B4-BE49-F238E27FC236}">
                <a16:creationId xmlns:a16="http://schemas.microsoft.com/office/drawing/2014/main" id="{20F6AB71-C991-451F-BD23-B5D9185FDCC9}"/>
              </a:ext>
            </a:extLst>
          </p:cNvPr>
          <p:cNvSpPr/>
          <p:nvPr/>
        </p:nvSpPr>
        <p:spPr>
          <a:xfrm>
            <a:off x="3682872" y="4524663"/>
            <a:ext cx="1953884" cy="805622"/>
          </a:xfrm>
          <a:custGeom>
            <a:avLst/>
            <a:gdLst>
              <a:gd name="connsiteX0" fmla="*/ 0 w 3526098"/>
              <a:gd name="connsiteY0" fmla="*/ 102234 h 1022335"/>
              <a:gd name="connsiteX1" fmla="*/ 102234 w 3526098"/>
              <a:gd name="connsiteY1" fmla="*/ 0 h 1022335"/>
              <a:gd name="connsiteX2" fmla="*/ 3423865 w 3526098"/>
              <a:gd name="connsiteY2" fmla="*/ 0 h 1022335"/>
              <a:gd name="connsiteX3" fmla="*/ 3526099 w 3526098"/>
              <a:gd name="connsiteY3" fmla="*/ 102234 h 1022335"/>
              <a:gd name="connsiteX4" fmla="*/ 3526098 w 3526098"/>
              <a:gd name="connsiteY4" fmla="*/ 920102 h 1022335"/>
              <a:gd name="connsiteX5" fmla="*/ 3423864 w 3526098"/>
              <a:gd name="connsiteY5" fmla="*/ 1022336 h 1022335"/>
              <a:gd name="connsiteX6" fmla="*/ 102234 w 3526098"/>
              <a:gd name="connsiteY6" fmla="*/ 1022335 h 1022335"/>
              <a:gd name="connsiteX7" fmla="*/ 0 w 3526098"/>
              <a:gd name="connsiteY7" fmla="*/ 920101 h 1022335"/>
              <a:gd name="connsiteX8" fmla="*/ 0 w 3526098"/>
              <a:gd name="connsiteY8" fmla="*/ 102234 h 1022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26098" h="1022335">
                <a:moveTo>
                  <a:pt x="0" y="102234"/>
                </a:moveTo>
                <a:cubicBezTo>
                  <a:pt x="0" y="45772"/>
                  <a:pt x="45772" y="0"/>
                  <a:pt x="102234" y="0"/>
                </a:cubicBezTo>
                <a:lnTo>
                  <a:pt x="3423865" y="0"/>
                </a:lnTo>
                <a:cubicBezTo>
                  <a:pt x="3480327" y="0"/>
                  <a:pt x="3526099" y="45772"/>
                  <a:pt x="3526099" y="102234"/>
                </a:cubicBezTo>
                <a:cubicBezTo>
                  <a:pt x="3526099" y="374857"/>
                  <a:pt x="3526098" y="647479"/>
                  <a:pt x="3526098" y="920102"/>
                </a:cubicBezTo>
                <a:cubicBezTo>
                  <a:pt x="3526098" y="976564"/>
                  <a:pt x="3480326" y="1022336"/>
                  <a:pt x="3423864" y="1022336"/>
                </a:cubicBezTo>
                <a:lnTo>
                  <a:pt x="102234" y="1022335"/>
                </a:lnTo>
                <a:cubicBezTo>
                  <a:pt x="45772" y="1022335"/>
                  <a:pt x="0" y="976563"/>
                  <a:pt x="0" y="920101"/>
                </a:cubicBezTo>
                <a:lnTo>
                  <a:pt x="0" y="10223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0295" tIns="60295" rIns="60295" bIns="60295" numCol="1" spcCol="1270" anchor="ctr" anchorCtr="0">
            <a:noAutofit/>
          </a:bodyPr>
          <a:lstStyle/>
          <a:p>
            <a:pPr algn="ctr" defTabSz="46159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Awardee’s institution sends invoice for total grant award</a:t>
            </a:r>
          </a:p>
        </p:txBody>
      </p:sp>
      <p:sp>
        <p:nvSpPr>
          <p:cNvPr id="36" name="Freeform: Shape 104">
            <a:extLst>
              <a:ext uri="{FF2B5EF4-FFF2-40B4-BE49-F238E27FC236}">
                <a16:creationId xmlns:a16="http://schemas.microsoft.com/office/drawing/2014/main" id="{20F6AB71-C991-451F-BD23-B5D9185FDCC9}"/>
              </a:ext>
            </a:extLst>
          </p:cNvPr>
          <p:cNvSpPr/>
          <p:nvPr/>
        </p:nvSpPr>
        <p:spPr>
          <a:xfrm>
            <a:off x="4177624" y="2368872"/>
            <a:ext cx="1984800" cy="707770"/>
          </a:xfrm>
          <a:custGeom>
            <a:avLst/>
            <a:gdLst>
              <a:gd name="connsiteX0" fmla="*/ 0 w 3526098"/>
              <a:gd name="connsiteY0" fmla="*/ 102234 h 1022335"/>
              <a:gd name="connsiteX1" fmla="*/ 102234 w 3526098"/>
              <a:gd name="connsiteY1" fmla="*/ 0 h 1022335"/>
              <a:gd name="connsiteX2" fmla="*/ 3423865 w 3526098"/>
              <a:gd name="connsiteY2" fmla="*/ 0 h 1022335"/>
              <a:gd name="connsiteX3" fmla="*/ 3526099 w 3526098"/>
              <a:gd name="connsiteY3" fmla="*/ 102234 h 1022335"/>
              <a:gd name="connsiteX4" fmla="*/ 3526098 w 3526098"/>
              <a:gd name="connsiteY4" fmla="*/ 920102 h 1022335"/>
              <a:gd name="connsiteX5" fmla="*/ 3423864 w 3526098"/>
              <a:gd name="connsiteY5" fmla="*/ 1022336 h 1022335"/>
              <a:gd name="connsiteX6" fmla="*/ 102234 w 3526098"/>
              <a:gd name="connsiteY6" fmla="*/ 1022335 h 1022335"/>
              <a:gd name="connsiteX7" fmla="*/ 0 w 3526098"/>
              <a:gd name="connsiteY7" fmla="*/ 920101 h 1022335"/>
              <a:gd name="connsiteX8" fmla="*/ 0 w 3526098"/>
              <a:gd name="connsiteY8" fmla="*/ 102234 h 1022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26098" h="1022335">
                <a:moveTo>
                  <a:pt x="0" y="102234"/>
                </a:moveTo>
                <a:cubicBezTo>
                  <a:pt x="0" y="45772"/>
                  <a:pt x="45772" y="0"/>
                  <a:pt x="102234" y="0"/>
                </a:cubicBezTo>
                <a:lnTo>
                  <a:pt x="3423865" y="0"/>
                </a:lnTo>
                <a:cubicBezTo>
                  <a:pt x="3480327" y="0"/>
                  <a:pt x="3526099" y="45772"/>
                  <a:pt x="3526099" y="102234"/>
                </a:cubicBezTo>
                <a:cubicBezTo>
                  <a:pt x="3526099" y="374857"/>
                  <a:pt x="3526098" y="647479"/>
                  <a:pt x="3526098" y="920102"/>
                </a:cubicBezTo>
                <a:cubicBezTo>
                  <a:pt x="3526098" y="976564"/>
                  <a:pt x="3480326" y="1022336"/>
                  <a:pt x="3423864" y="1022336"/>
                </a:cubicBezTo>
                <a:lnTo>
                  <a:pt x="102234" y="1022335"/>
                </a:lnTo>
                <a:cubicBezTo>
                  <a:pt x="45772" y="1022335"/>
                  <a:pt x="0" y="976563"/>
                  <a:pt x="0" y="920101"/>
                </a:cubicBezTo>
                <a:lnTo>
                  <a:pt x="0" y="10223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0295" tIns="60295" rIns="60295" bIns="60295" numCol="1" spcCol="1270" anchor="ctr" anchorCtr="0">
            <a:noAutofit/>
          </a:bodyPr>
          <a:lstStyle/>
          <a:p>
            <a:pPr algn="ctr" defTabSz="46159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Awardee’s institution sends acceptance letter to Grant Director</a:t>
            </a:r>
          </a:p>
        </p:txBody>
      </p:sp>
      <p:sp>
        <p:nvSpPr>
          <p:cNvPr id="37" name="Freeform: Shape 104">
            <a:extLst>
              <a:ext uri="{FF2B5EF4-FFF2-40B4-BE49-F238E27FC236}">
                <a16:creationId xmlns:a16="http://schemas.microsoft.com/office/drawing/2014/main" id="{20F6AB71-C991-451F-BD23-B5D9185FDCC9}"/>
              </a:ext>
            </a:extLst>
          </p:cNvPr>
          <p:cNvSpPr/>
          <p:nvPr/>
        </p:nvSpPr>
        <p:spPr>
          <a:xfrm>
            <a:off x="2437358" y="5578577"/>
            <a:ext cx="1984799" cy="707770"/>
          </a:xfrm>
          <a:custGeom>
            <a:avLst/>
            <a:gdLst>
              <a:gd name="connsiteX0" fmla="*/ 0 w 3526098"/>
              <a:gd name="connsiteY0" fmla="*/ 102234 h 1022335"/>
              <a:gd name="connsiteX1" fmla="*/ 102234 w 3526098"/>
              <a:gd name="connsiteY1" fmla="*/ 0 h 1022335"/>
              <a:gd name="connsiteX2" fmla="*/ 3423865 w 3526098"/>
              <a:gd name="connsiteY2" fmla="*/ 0 h 1022335"/>
              <a:gd name="connsiteX3" fmla="*/ 3526099 w 3526098"/>
              <a:gd name="connsiteY3" fmla="*/ 102234 h 1022335"/>
              <a:gd name="connsiteX4" fmla="*/ 3526098 w 3526098"/>
              <a:gd name="connsiteY4" fmla="*/ 920102 h 1022335"/>
              <a:gd name="connsiteX5" fmla="*/ 3423864 w 3526098"/>
              <a:gd name="connsiteY5" fmla="*/ 1022336 h 1022335"/>
              <a:gd name="connsiteX6" fmla="*/ 102234 w 3526098"/>
              <a:gd name="connsiteY6" fmla="*/ 1022335 h 1022335"/>
              <a:gd name="connsiteX7" fmla="*/ 0 w 3526098"/>
              <a:gd name="connsiteY7" fmla="*/ 920101 h 1022335"/>
              <a:gd name="connsiteX8" fmla="*/ 0 w 3526098"/>
              <a:gd name="connsiteY8" fmla="*/ 102234 h 1022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26098" h="1022335">
                <a:moveTo>
                  <a:pt x="0" y="102234"/>
                </a:moveTo>
                <a:cubicBezTo>
                  <a:pt x="0" y="45772"/>
                  <a:pt x="45772" y="0"/>
                  <a:pt x="102234" y="0"/>
                </a:cubicBezTo>
                <a:lnTo>
                  <a:pt x="3423865" y="0"/>
                </a:lnTo>
                <a:cubicBezTo>
                  <a:pt x="3480327" y="0"/>
                  <a:pt x="3526099" y="45772"/>
                  <a:pt x="3526099" y="102234"/>
                </a:cubicBezTo>
                <a:cubicBezTo>
                  <a:pt x="3526099" y="374857"/>
                  <a:pt x="3526098" y="647479"/>
                  <a:pt x="3526098" y="920102"/>
                </a:cubicBezTo>
                <a:cubicBezTo>
                  <a:pt x="3526098" y="976564"/>
                  <a:pt x="3480326" y="1022336"/>
                  <a:pt x="3423864" y="1022336"/>
                </a:cubicBezTo>
                <a:lnTo>
                  <a:pt x="102234" y="1022335"/>
                </a:lnTo>
                <a:cubicBezTo>
                  <a:pt x="45772" y="1022335"/>
                  <a:pt x="0" y="976563"/>
                  <a:pt x="0" y="920101"/>
                </a:cubicBezTo>
                <a:lnTo>
                  <a:pt x="0" y="10223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0295" tIns="60295" rIns="60295" bIns="60295" numCol="1" spcCol="1270" anchor="ctr" anchorCtr="0">
            <a:noAutofit/>
          </a:bodyPr>
          <a:lstStyle/>
          <a:p>
            <a:pPr algn="ctr" defTabSz="46159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Awardee reports grant outcomes via Research Fish</a:t>
            </a:r>
          </a:p>
        </p:txBody>
      </p:sp>
      <p:sp>
        <p:nvSpPr>
          <p:cNvPr id="39" name="Freeform: Shape 104">
            <a:extLst>
              <a:ext uri="{FF2B5EF4-FFF2-40B4-BE49-F238E27FC236}">
                <a16:creationId xmlns:a16="http://schemas.microsoft.com/office/drawing/2014/main" id="{20F6AB71-C991-451F-BD23-B5D9185FDCC9}"/>
              </a:ext>
            </a:extLst>
          </p:cNvPr>
          <p:cNvSpPr/>
          <p:nvPr/>
        </p:nvSpPr>
        <p:spPr>
          <a:xfrm>
            <a:off x="5782666" y="4193739"/>
            <a:ext cx="1858329" cy="707770"/>
          </a:xfrm>
          <a:custGeom>
            <a:avLst/>
            <a:gdLst>
              <a:gd name="connsiteX0" fmla="*/ 0 w 3526098"/>
              <a:gd name="connsiteY0" fmla="*/ 102234 h 1022335"/>
              <a:gd name="connsiteX1" fmla="*/ 102234 w 3526098"/>
              <a:gd name="connsiteY1" fmla="*/ 0 h 1022335"/>
              <a:gd name="connsiteX2" fmla="*/ 3423865 w 3526098"/>
              <a:gd name="connsiteY2" fmla="*/ 0 h 1022335"/>
              <a:gd name="connsiteX3" fmla="*/ 3526099 w 3526098"/>
              <a:gd name="connsiteY3" fmla="*/ 102234 h 1022335"/>
              <a:gd name="connsiteX4" fmla="*/ 3526098 w 3526098"/>
              <a:gd name="connsiteY4" fmla="*/ 920102 h 1022335"/>
              <a:gd name="connsiteX5" fmla="*/ 3423864 w 3526098"/>
              <a:gd name="connsiteY5" fmla="*/ 1022336 h 1022335"/>
              <a:gd name="connsiteX6" fmla="*/ 102234 w 3526098"/>
              <a:gd name="connsiteY6" fmla="*/ 1022335 h 1022335"/>
              <a:gd name="connsiteX7" fmla="*/ 0 w 3526098"/>
              <a:gd name="connsiteY7" fmla="*/ 920101 h 1022335"/>
              <a:gd name="connsiteX8" fmla="*/ 0 w 3526098"/>
              <a:gd name="connsiteY8" fmla="*/ 102234 h 1022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26098" h="1022335">
                <a:moveTo>
                  <a:pt x="0" y="102234"/>
                </a:moveTo>
                <a:cubicBezTo>
                  <a:pt x="0" y="45772"/>
                  <a:pt x="45772" y="0"/>
                  <a:pt x="102234" y="0"/>
                </a:cubicBezTo>
                <a:lnTo>
                  <a:pt x="3423865" y="0"/>
                </a:lnTo>
                <a:cubicBezTo>
                  <a:pt x="3480327" y="0"/>
                  <a:pt x="3526099" y="45772"/>
                  <a:pt x="3526099" y="102234"/>
                </a:cubicBezTo>
                <a:cubicBezTo>
                  <a:pt x="3526099" y="374857"/>
                  <a:pt x="3526098" y="647479"/>
                  <a:pt x="3526098" y="920102"/>
                </a:cubicBezTo>
                <a:cubicBezTo>
                  <a:pt x="3526098" y="976564"/>
                  <a:pt x="3480326" y="1022336"/>
                  <a:pt x="3423864" y="1022336"/>
                </a:cubicBezTo>
                <a:lnTo>
                  <a:pt x="102234" y="1022335"/>
                </a:lnTo>
                <a:cubicBezTo>
                  <a:pt x="45772" y="1022335"/>
                  <a:pt x="0" y="976563"/>
                  <a:pt x="0" y="920101"/>
                </a:cubicBezTo>
                <a:lnTo>
                  <a:pt x="0" y="10223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0295" tIns="60295" rIns="60295" bIns="60295" numCol="1" spcCol="1270" anchor="ctr" anchorCtr="0">
            <a:noAutofit/>
          </a:bodyPr>
          <a:lstStyle/>
          <a:p>
            <a:pPr algn="ctr" defTabSz="46159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Finance Director requests invoice from Awardee’s institution</a:t>
            </a:r>
          </a:p>
        </p:txBody>
      </p:sp>
      <p:sp>
        <p:nvSpPr>
          <p:cNvPr id="43" name="Freeform: Shape 104">
            <a:extLst>
              <a:ext uri="{FF2B5EF4-FFF2-40B4-BE49-F238E27FC236}">
                <a16:creationId xmlns:a16="http://schemas.microsoft.com/office/drawing/2014/main" id="{20F6AB71-C991-451F-BD23-B5D9185FDCC9}"/>
              </a:ext>
            </a:extLst>
          </p:cNvPr>
          <p:cNvSpPr/>
          <p:nvPr/>
        </p:nvSpPr>
        <p:spPr>
          <a:xfrm>
            <a:off x="2522571" y="3154952"/>
            <a:ext cx="1958097" cy="817994"/>
          </a:xfrm>
          <a:custGeom>
            <a:avLst/>
            <a:gdLst>
              <a:gd name="connsiteX0" fmla="*/ 0 w 3526098"/>
              <a:gd name="connsiteY0" fmla="*/ 102234 h 1022335"/>
              <a:gd name="connsiteX1" fmla="*/ 102234 w 3526098"/>
              <a:gd name="connsiteY1" fmla="*/ 0 h 1022335"/>
              <a:gd name="connsiteX2" fmla="*/ 3423865 w 3526098"/>
              <a:gd name="connsiteY2" fmla="*/ 0 h 1022335"/>
              <a:gd name="connsiteX3" fmla="*/ 3526099 w 3526098"/>
              <a:gd name="connsiteY3" fmla="*/ 102234 h 1022335"/>
              <a:gd name="connsiteX4" fmla="*/ 3526098 w 3526098"/>
              <a:gd name="connsiteY4" fmla="*/ 920102 h 1022335"/>
              <a:gd name="connsiteX5" fmla="*/ 3423864 w 3526098"/>
              <a:gd name="connsiteY5" fmla="*/ 1022336 h 1022335"/>
              <a:gd name="connsiteX6" fmla="*/ 102234 w 3526098"/>
              <a:gd name="connsiteY6" fmla="*/ 1022335 h 1022335"/>
              <a:gd name="connsiteX7" fmla="*/ 0 w 3526098"/>
              <a:gd name="connsiteY7" fmla="*/ 920101 h 1022335"/>
              <a:gd name="connsiteX8" fmla="*/ 0 w 3526098"/>
              <a:gd name="connsiteY8" fmla="*/ 102234 h 1022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26098" h="1022335">
                <a:moveTo>
                  <a:pt x="0" y="102234"/>
                </a:moveTo>
                <a:cubicBezTo>
                  <a:pt x="0" y="45772"/>
                  <a:pt x="45772" y="0"/>
                  <a:pt x="102234" y="0"/>
                </a:cubicBezTo>
                <a:lnTo>
                  <a:pt x="3423865" y="0"/>
                </a:lnTo>
                <a:cubicBezTo>
                  <a:pt x="3480327" y="0"/>
                  <a:pt x="3526099" y="45772"/>
                  <a:pt x="3526099" y="102234"/>
                </a:cubicBezTo>
                <a:cubicBezTo>
                  <a:pt x="3526099" y="374857"/>
                  <a:pt x="3526098" y="647479"/>
                  <a:pt x="3526098" y="920102"/>
                </a:cubicBezTo>
                <a:cubicBezTo>
                  <a:pt x="3526098" y="976564"/>
                  <a:pt x="3480326" y="1022336"/>
                  <a:pt x="3423864" y="1022336"/>
                </a:cubicBezTo>
                <a:lnTo>
                  <a:pt x="102234" y="1022335"/>
                </a:lnTo>
                <a:cubicBezTo>
                  <a:pt x="45772" y="1022335"/>
                  <a:pt x="0" y="976563"/>
                  <a:pt x="0" y="920101"/>
                </a:cubicBezTo>
                <a:lnTo>
                  <a:pt x="0" y="10223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0295" tIns="60295" rIns="60295" bIns="60295" numCol="1" spcCol="1270" anchor="ctr" anchorCtr="0">
            <a:noAutofit/>
          </a:bodyPr>
          <a:lstStyle/>
          <a:p>
            <a:pPr algn="ctr" defTabSz="46159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Grants Director reports awards to BJA Directors (Trustees)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1791195-996E-473D-ACDE-4646CF2957C0}"/>
              </a:ext>
            </a:extLst>
          </p:cNvPr>
          <p:cNvSpPr txBox="1"/>
          <p:nvPr/>
        </p:nvSpPr>
        <p:spPr>
          <a:xfrm>
            <a:off x="6989279" y="206524"/>
            <a:ext cx="2732095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dirty="0"/>
              <a:t>Post Award Processes (BJA)</a:t>
            </a:r>
          </a:p>
        </p:txBody>
      </p:sp>
      <p:sp>
        <p:nvSpPr>
          <p:cNvPr id="27" name="Arrow: Right 26">
            <a:extLst>
              <a:ext uri="{FF2B5EF4-FFF2-40B4-BE49-F238E27FC236}">
                <a16:creationId xmlns:a16="http://schemas.microsoft.com/office/drawing/2014/main" id="{F79E290B-412A-4EAD-9F1D-32BECFC4E5AB}"/>
              </a:ext>
            </a:extLst>
          </p:cNvPr>
          <p:cNvSpPr/>
          <p:nvPr/>
        </p:nvSpPr>
        <p:spPr>
          <a:xfrm rot="2733137">
            <a:off x="5916228" y="3888060"/>
            <a:ext cx="372862" cy="24333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Arrow: Right 43">
            <a:extLst>
              <a:ext uri="{FF2B5EF4-FFF2-40B4-BE49-F238E27FC236}">
                <a16:creationId xmlns:a16="http://schemas.microsoft.com/office/drawing/2014/main" id="{5E1BCDDC-5A70-4FF8-ACD3-9F8315373098}"/>
              </a:ext>
            </a:extLst>
          </p:cNvPr>
          <p:cNvSpPr/>
          <p:nvPr/>
        </p:nvSpPr>
        <p:spPr>
          <a:xfrm rot="8425799">
            <a:off x="4127429" y="2136501"/>
            <a:ext cx="372862" cy="24333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Arrow: Right 136">
            <a:extLst>
              <a:ext uri="{FF2B5EF4-FFF2-40B4-BE49-F238E27FC236}">
                <a16:creationId xmlns:a16="http://schemas.microsoft.com/office/drawing/2014/main" id="{F14C8639-C6AA-4172-96FC-203E540E74CC}"/>
              </a:ext>
            </a:extLst>
          </p:cNvPr>
          <p:cNvSpPr/>
          <p:nvPr/>
        </p:nvSpPr>
        <p:spPr>
          <a:xfrm rot="7953554">
            <a:off x="4257671" y="3030082"/>
            <a:ext cx="372862" cy="24333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Freeform: Shape 104">
            <a:extLst>
              <a:ext uri="{FF2B5EF4-FFF2-40B4-BE49-F238E27FC236}">
                <a16:creationId xmlns:a16="http://schemas.microsoft.com/office/drawing/2014/main" id="{6C02E7B1-C2E5-40AE-A7CC-A77E3EB8573B}"/>
              </a:ext>
            </a:extLst>
          </p:cNvPr>
          <p:cNvSpPr/>
          <p:nvPr/>
        </p:nvSpPr>
        <p:spPr>
          <a:xfrm>
            <a:off x="5753074" y="5175766"/>
            <a:ext cx="1887921" cy="805622"/>
          </a:xfrm>
          <a:custGeom>
            <a:avLst/>
            <a:gdLst>
              <a:gd name="connsiteX0" fmla="*/ 0 w 3526098"/>
              <a:gd name="connsiteY0" fmla="*/ 102234 h 1022335"/>
              <a:gd name="connsiteX1" fmla="*/ 102234 w 3526098"/>
              <a:gd name="connsiteY1" fmla="*/ 0 h 1022335"/>
              <a:gd name="connsiteX2" fmla="*/ 3423865 w 3526098"/>
              <a:gd name="connsiteY2" fmla="*/ 0 h 1022335"/>
              <a:gd name="connsiteX3" fmla="*/ 3526099 w 3526098"/>
              <a:gd name="connsiteY3" fmla="*/ 102234 h 1022335"/>
              <a:gd name="connsiteX4" fmla="*/ 3526098 w 3526098"/>
              <a:gd name="connsiteY4" fmla="*/ 920102 h 1022335"/>
              <a:gd name="connsiteX5" fmla="*/ 3423864 w 3526098"/>
              <a:gd name="connsiteY5" fmla="*/ 1022336 h 1022335"/>
              <a:gd name="connsiteX6" fmla="*/ 102234 w 3526098"/>
              <a:gd name="connsiteY6" fmla="*/ 1022335 h 1022335"/>
              <a:gd name="connsiteX7" fmla="*/ 0 w 3526098"/>
              <a:gd name="connsiteY7" fmla="*/ 920101 h 1022335"/>
              <a:gd name="connsiteX8" fmla="*/ 0 w 3526098"/>
              <a:gd name="connsiteY8" fmla="*/ 102234 h 1022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26098" h="1022335">
                <a:moveTo>
                  <a:pt x="0" y="102234"/>
                </a:moveTo>
                <a:cubicBezTo>
                  <a:pt x="0" y="45772"/>
                  <a:pt x="45772" y="0"/>
                  <a:pt x="102234" y="0"/>
                </a:cubicBezTo>
                <a:lnTo>
                  <a:pt x="3423865" y="0"/>
                </a:lnTo>
                <a:cubicBezTo>
                  <a:pt x="3480327" y="0"/>
                  <a:pt x="3526099" y="45772"/>
                  <a:pt x="3526099" y="102234"/>
                </a:cubicBezTo>
                <a:cubicBezTo>
                  <a:pt x="3526099" y="374857"/>
                  <a:pt x="3526098" y="647479"/>
                  <a:pt x="3526098" y="920102"/>
                </a:cubicBezTo>
                <a:cubicBezTo>
                  <a:pt x="3526098" y="976564"/>
                  <a:pt x="3480326" y="1022336"/>
                  <a:pt x="3423864" y="1022336"/>
                </a:cubicBezTo>
                <a:lnTo>
                  <a:pt x="102234" y="1022335"/>
                </a:lnTo>
                <a:cubicBezTo>
                  <a:pt x="45772" y="1022335"/>
                  <a:pt x="0" y="976563"/>
                  <a:pt x="0" y="920101"/>
                </a:cubicBezTo>
                <a:lnTo>
                  <a:pt x="0" y="10223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0295" tIns="60295" rIns="60295" bIns="60295" numCol="1" spcCol="1270" anchor="ctr" anchorCtr="0">
            <a:noAutofit/>
          </a:bodyPr>
          <a:lstStyle/>
          <a:p>
            <a:pPr algn="ctr" defTabSz="46159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Invoice payment sanctioned by Finance Director</a:t>
            </a:r>
          </a:p>
        </p:txBody>
      </p:sp>
      <p:sp>
        <p:nvSpPr>
          <p:cNvPr id="53" name="Arrow: Right 52">
            <a:extLst>
              <a:ext uri="{FF2B5EF4-FFF2-40B4-BE49-F238E27FC236}">
                <a16:creationId xmlns:a16="http://schemas.microsoft.com/office/drawing/2014/main" id="{D9E2A213-91D7-4C2D-9B1C-67E78FC52FB0}"/>
              </a:ext>
            </a:extLst>
          </p:cNvPr>
          <p:cNvSpPr/>
          <p:nvPr/>
        </p:nvSpPr>
        <p:spPr>
          <a:xfrm rot="7791156">
            <a:off x="5526852" y="4605423"/>
            <a:ext cx="372862" cy="24333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Arrow: Right 136">
            <a:extLst>
              <a:ext uri="{FF2B5EF4-FFF2-40B4-BE49-F238E27FC236}">
                <a16:creationId xmlns:a16="http://schemas.microsoft.com/office/drawing/2014/main" id="{DB021F42-8E3B-4279-A39D-0806D097E9F3}"/>
              </a:ext>
            </a:extLst>
          </p:cNvPr>
          <p:cNvSpPr/>
          <p:nvPr/>
        </p:nvSpPr>
        <p:spPr>
          <a:xfrm rot="2572267">
            <a:off x="5508484" y="5098319"/>
            <a:ext cx="372862" cy="24333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Arrow: Right 53">
            <a:extLst>
              <a:ext uri="{FF2B5EF4-FFF2-40B4-BE49-F238E27FC236}">
                <a16:creationId xmlns:a16="http://schemas.microsoft.com/office/drawing/2014/main" id="{6ACA873E-005F-42E6-B00C-1428BB50F2E4}"/>
              </a:ext>
            </a:extLst>
          </p:cNvPr>
          <p:cNvSpPr/>
          <p:nvPr/>
        </p:nvSpPr>
        <p:spPr>
          <a:xfrm rot="5400000">
            <a:off x="4832696" y="1243515"/>
            <a:ext cx="372862" cy="24333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Arrow: Right 54">
            <a:extLst>
              <a:ext uri="{FF2B5EF4-FFF2-40B4-BE49-F238E27FC236}">
                <a16:creationId xmlns:a16="http://schemas.microsoft.com/office/drawing/2014/main" id="{4E3A6D8F-2100-4648-A319-F2B43280D34B}"/>
              </a:ext>
            </a:extLst>
          </p:cNvPr>
          <p:cNvSpPr/>
          <p:nvPr/>
        </p:nvSpPr>
        <p:spPr>
          <a:xfrm rot="6805059">
            <a:off x="3869525" y="5339916"/>
            <a:ext cx="372862" cy="24333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Arrow: Right 136">
            <a:extLst>
              <a:ext uri="{FF2B5EF4-FFF2-40B4-BE49-F238E27FC236}">
                <a16:creationId xmlns:a16="http://schemas.microsoft.com/office/drawing/2014/main" id="{F14C8639-C6AA-4172-96FC-203E540E74CC}"/>
              </a:ext>
            </a:extLst>
          </p:cNvPr>
          <p:cNvSpPr/>
          <p:nvPr/>
        </p:nvSpPr>
        <p:spPr>
          <a:xfrm rot="2846035">
            <a:off x="5706897" y="3006789"/>
            <a:ext cx="372862" cy="24333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Freeform: Shape 104">
            <a:extLst>
              <a:ext uri="{FF2B5EF4-FFF2-40B4-BE49-F238E27FC236}">
                <a16:creationId xmlns:a16="http://schemas.microsoft.com/office/drawing/2014/main" id="{5BA23289-D2D5-4F4E-ADC9-3D8F25C41448}"/>
              </a:ext>
            </a:extLst>
          </p:cNvPr>
          <p:cNvSpPr/>
          <p:nvPr/>
        </p:nvSpPr>
        <p:spPr>
          <a:xfrm>
            <a:off x="318209" y="5272017"/>
            <a:ext cx="1958097" cy="817994"/>
          </a:xfrm>
          <a:custGeom>
            <a:avLst/>
            <a:gdLst>
              <a:gd name="connsiteX0" fmla="*/ 0 w 3526098"/>
              <a:gd name="connsiteY0" fmla="*/ 102234 h 1022335"/>
              <a:gd name="connsiteX1" fmla="*/ 102234 w 3526098"/>
              <a:gd name="connsiteY1" fmla="*/ 0 h 1022335"/>
              <a:gd name="connsiteX2" fmla="*/ 3423865 w 3526098"/>
              <a:gd name="connsiteY2" fmla="*/ 0 h 1022335"/>
              <a:gd name="connsiteX3" fmla="*/ 3526099 w 3526098"/>
              <a:gd name="connsiteY3" fmla="*/ 102234 h 1022335"/>
              <a:gd name="connsiteX4" fmla="*/ 3526098 w 3526098"/>
              <a:gd name="connsiteY4" fmla="*/ 920102 h 1022335"/>
              <a:gd name="connsiteX5" fmla="*/ 3423864 w 3526098"/>
              <a:gd name="connsiteY5" fmla="*/ 1022336 h 1022335"/>
              <a:gd name="connsiteX6" fmla="*/ 102234 w 3526098"/>
              <a:gd name="connsiteY6" fmla="*/ 1022335 h 1022335"/>
              <a:gd name="connsiteX7" fmla="*/ 0 w 3526098"/>
              <a:gd name="connsiteY7" fmla="*/ 920101 h 1022335"/>
              <a:gd name="connsiteX8" fmla="*/ 0 w 3526098"/>
              <a:gd name="connsiteY8" fmla="*/ 102234 h 1022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26098" h="1022335">
                <a:moveTo>
                  <a:pt x="0" y="102234"/>
                </a:moveTo>
                <a:cubicBezTo>
                  <a:pt x="0" y="45772"/>
                  <a:pt x="45772" y="0"/>
                  <a:pt x="102234" y="0"/>
                </a:cubicBezTo>
                <a:lnTo>
                  <a:pt x="3423865" y="0"/>
                </a:lnTo>
                <a:cubicBezTo>
                  <a:pt x="3480327" y="0"/>
                  <a:pt x="3526099" y="45772"/>
                  <a:pt x="3526099" y="102234"/>
                </a:cubicBezTo>
                <a:cubicBezTo>
                  <a:pt x="3526099" y="374857"/>
                  <a:pt x="3526098" y="647479"/>
                  <a:pt x="3526098" y="920102"/>
                </a:cubicBezTo>
                <a:cubicBezTo>
                  <a:pt x="3526098" y="976564"/>
                  <a:pt x="3480326" y="1022336"/>
                  <a:pt x="3423864" y="1022336"/>
                </a:cubicBezTo>
                <a:lnTo>
                  <a:pt x="102234" y="1022335"/>
                </a:lnTo>
                <a:cubicBezTo>
                  <a:pt x="45772" y="1022335"/>
                  <a:pt x="0" y="976563"/>
                  <a:pt x="0" y="920101"/>
                </a:cubicBezTo>
                <a:lnTo>
                  <a:pt x="0" y="10223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0295" tIns="60295" rIns="60295" bIns="60295" numCol="1" spcCol="1270" anchor="ctr" anchorCtr="0">
            <a:noAutofit/>
          </a:bodyPr>
          <a:lstStyle/>
          <a:p>
            <a:pPr algn="ctr" defTabSz="46159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Grants Director reports outcomes to BJA Directors (Trustees)</a:t>
            </a:r>
          </a:p>
        </p:txBody>
      </p:sp>
      <p:sp>
        <p:nvSpPr>
          <p:cNvPr id="57" name="Arrow: Right 56">
            <a:extLst>
              <a:ext uri="{FF2B5EF4-FFF2-40B4-BE49-F238E27FC236}">
                <a16:creationId xmlns:a16="http://schemas.microsoft.com/office/drawing/2014/main" id="{783ACC67-90A9-4263-AA28-615F64981CDA}"/>
              </a:ext>
            </a:extLst>
          </p:cNvPr>
          <p:cNvSpPr/>
          <p:nvPr/>
        </p:nvSpPr>
        <p:spPr>
          <a:xfrm rot="12399479">
            <a:off x="2139453" y="5597371"/>
            <a:ext cx="372862" cy="24333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Freeform: Shape 104">
            <a:extLst>
              <a:ext uri="{FF2B5EF4-FFF2-40B4-BE49-F238E27FC236}">
                <a16:creationId xmlns:a16="http://schemas.microsoft.com/office/drawing/2014/main" id="{46ABD64B-A10A-46BC-8F8C-100F56E6948F}"/>
              </a:ext>
            </a:extLst>
          </p:cNvPr>
          <p:cNvSpPr/>
          <p:nvPr/>
        </p:nvSpPr>
        <p:spPr>
          <a:xfrm>
            <a:off x="7801318" y="5714544"/>
            <a:ext cx="1958097" cy="913760"/>
          </a:xfrm>
          <a:custGeom>
            <a:avLst/>
            <a:gdLst>
              <a:gd name="connsiteX0" fmla="*/ 0 w 3526098"/>
              <a:gd name="connsiteY0" fmla="*/ 102234 h 1022335"/>
              <a:gd name="connsiteX1" fmla="*/ 102234 w 3526098"/>
              <a:gd name="connsiteY1" fmla="*/ 0 h 1022335"/>
              <a:gd name="connsiteX2" fmla="*/ 3423865 w 3526098"/>
              <a:gd name="connsiteY2" fmla="*/ 0 h 1022335"/>
              <a:gd name="connsiteX3" fmla="*/ 3526099 w 3526098"/>
              <a:gd name="connsiteY3" fmla="*/ 102234 h 1022335"/>
              <a:gd name="connsiteX4" fmla="*/ 3526098 w 3526098"/>
              <a:gd name="connsiteY4" fmla="*/ 920102 h 1022335"/>
              <a:gd name="connsiteX5" fmla="*/ 3423864 w 3526098"/>
              <a:gd name="connsiteY5" fmla="*/ 1022336 h 1022335"/>
              <a:gd name="connsiteX6" fmla="*/ 102234 w 3526098"/>
              <a:gd name="connsiteY6" fmla="*/ 1022335 h 1022335"/>
              <a:gd name="connsiteX7" fmla="*/ 0 w 3526098"/>
              <a:gd name="connsiteY7" fmla="*/ 920101 h 1022335"/>
              <a:gd name="connsiteX8" fmla="*/ 0 w 3526098"/>
              <a:gd name="connsiteY8" fmla="*/ 102234 h 1022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26098" h="1022335">
                <a:moveTo>
                  <a:pt x="0" y="102234"/>
                </a:moveTo>
                <a:cubicBezTo>
                  <a:pt x="0" y="45772"/>
                  <a:pt x="45772" y="0"/>
                  <a:pt x="102234" y="0"/>
                </a:cubicBezTo>
                <a:lnTo>
                  <a:pt x="3423865" y="0"/>
                </a:lnTo>
                <a:cubicBezTo>
                  <a:pt x="3480327" y="0"/>
                  <a:pt x="3526099" y="45772"/>
                  <a:pt x="3526099" y="102234"/>
                </a:cubicBezTo>
                <a:cubicBezTo>
                  <a:pt x="3526099" y="374857"/>
                  <a:pt x="3526098" y="647479"/>
                  <a:pt x="3526098" y="920102"/>
                </a:cubicBezTo>
                <a:cubicBezTo>
                  <a:pt x="3526098" y="976564"/>
                  <a:pt x="3480326" y="1022336"/>
                  <a:pt x="3423864" y="1022336"/>
                </a:cubicBezTo>
                <a:lnTo>
                  <a:pt x="102234" y="1022335"/>
                </a:lnTo>
                <a:cubicBezTo>
                  <a:pt x="45772" y="1022335"/>
                  <a:pt x="0" y="976563"/>
                  <a:pt x="0" y="920101"/>
                </a:cubicBezTo>
                <a:lnTo>
                  <a:pt x="0" y="10223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0295" tIns="60295" rIns="60295" bIns="60295" numCol="1" spcCol="1270" anchor="ctr" anchorCtr="0">
            <a:noAutofit/>
          </a:bodyPr>
          <a:lstStyle/>
          <a:p>
            <a:pPr algn="ctr" defTabSz="46159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</a:rPr>
              <a:t>Grants Director approves any post award changes or extensions and advises Finance Director</a:t>
            </a:r>
          </a:p>
        </p:txBody>
      </p:sp>
      <p:sp>
        <p:nvSpPr>
          <p:cNvPr id="59" name="Arrow: Right 136">
            <a:extLst>
              <a:ext uri="{FF2B5EF4-FFF2-40B4-BE49-F238E27FC236}">
                <a16:creationId xmlns:a16="http://schemas.microsoft.com/office/drawing/2014/main" id="{56B1CC8A-C49A-4879-B298-AC7DAD038309}"/>
              </a:ext>
            </a:extLst>
          </p:cNvPr>
          <p:cNvSpPr/>
          <p:nvPr/>
        </p:nvSpPr>
        <p:spPr>
          <a:xfrm rot="2572267">
            <a:off x="7570882" y="5738515"/>
            <a:ext cx="372862" cy="243336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8730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2996</TotalTime>
  <Words>196</Words>
  <Application>Microsoft Office PowerPoint</Application>
  <PresentationFormat>A4 Paper (210x297 mm)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Maccallum, Dr Donna M.</dc:creator>
  <cp:lastModifiedBy>Pamela Hines</cp:lastModifiedBy>
  <cp:revision>33</cp:revision>
  <cp:lastPrinted>2020-03-03T15:02:36Z</cp:lastPrinted>
  <dcterms:created xsi:type="dcterms:W3CDTF">2020-03-03T13:36:25Z</dcterms:created>
  <dcterms:modified xsi:type="dcterms:W3CDTF">2021-08-25T13:50:59Z</dcterms:modified>
</cp:coreProperties>
</file>