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20B0604020202020204" charset="0"/>
      <p:regular r:id="rId29"/>
      <p:bold r:id="rId30"/>
    </p:embeddedFont>
    <p:embeddedFont>
      <p:font typeface="Montserrat Bold Italics" panose="020B0604020202020204" charset="0"/>
      <p:regular r:id="rId31"/>
      <p:bold r:id="rId32"/>
      <p:italic r:id="rId33"/>
      <p:boldItalic r:id="rId34"/>
    </p:embeddedFont>
    <p:embeddedFont>
      <p:font typeface="Montserrat Italics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55" autoAdjust="0"/>
  </p:normalViewPr>
  <p:slideViewPr>
    <p:cSldViewPr>
      <p:cViewPr varScale="1">
        <p:scale>
          <a:sx n="69" d="100"/>
          <a:sy n="69" d="100"/>
        </p:scale>
        <p:origin x="1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07197" y="2625947"/>
            <a:ext cx="27795071" cy="7836212"/>
          </a:xfrm>
          <a:custGeom>
            <a:avLst/>
            <a:gdLst/>
            <a:ahLst/>
            <a:cxnLst/>
            <a:rect l="l" t="t" r="r" b="b"/>
            <a:pathLst>
              <a:path w="27795071" h="7836212">
                <a:moveTo>
                  <a:pt x="0" y="0"/>
                </a:moveTo>
                <a:lnTo>
                  <a:pt x="27795071" y="0"/>
                </a:lnTo>
                <a:lnTo>
                  <a:pt x="27795071" y="7836211"/>
                </a:lnTo>
                <a:lnTo>
                  <a:pt x="0" y="783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-65802" t="-4232" r="-32465" b="-2704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145531" y="2667357"/>
            <a:ext cx="19890803" cy="190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38"/>
              </a:lnSpc>
            </a:pPr>
            <a:r>
              <a:rPr lang="en-US" sz="11099" b="1" spc="-221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Audit Project 8: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3475" y="4575552"/>
            <a:ext cx="15028721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 spc="-13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Major Complications of Regional Anaesthesia and Perioperative Spinal Cord and Nerve Injury</a:t>
            </a:r>
          </a:p>
        </p:txBody>
      </p:sp>
      <p:sp>
        <p:nvSpPr>
          <p:cNvPr id="5" name="Freeform 5"/>
          <p:cNvSpPr/>
          <p:nvPr/>
        </p:nvSpPr>
        <p:spPr>
          <a:xfrm>
            <a:off x="13081274" y="697588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9"/>
                </a:lnTo>
                <a:lnTo>
                  <a:pt x="0" y="1528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7257127" y="770196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1"/>
                </a:lnTo>
                <a:lnTo>
                  <a:pt x="0" y="14557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355081" y="630821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>
            <a:off x="984041" y="8617962"/>
            <a:ext cx="15028721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109" dirty="0">
                <a:solidFill>
                  <a:srgbClr val="7167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the UK and Republic of Ireland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2922468" y="2431925"/>
            <a:ext cx="11761931" cy="7321802"/>
          </a:xfrm>
          <a:custGeom>
            <a:avLst/>
            <a:gdLst/>
            <a:ahLst/>
            <a:cxnLst/>
            <a:rect l="l" t="t" r="r" b="b"/>
            <a:pathLst>
              <a:path w="11761931" h="7321802">
                <a:moveTo>
                  <a:pt x="0" y="0"/>
                </a:moveTo>
                <a:lnTo>
                  <a:pt x="11761930" y="0"/>
                </a:lnTo>
                <a:lnTo>
                  <a:pt x="11761930" y="7321802"/>
                </a:lnTo>
                <a:lnTo>
                  <a:pt x="0" y="7321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/>
          <p:cNvGrpSpPr/>
          <p:nvPr/>
        </p:nvGrpSpPr>
        <p:grpSpPr>
          <a:xfrm>
            <a:off x="0" y="2909237"/>
            <a:ext cx="18288000" cy="6657673"/>
            <a:chOff x="0" y="0"/>
            <a:chExt cx="4816593" cy="17534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53461"/>
            </a:xfrm>
            <a:custGeom>
              <a:avLst/>
              <a:gdLst/>
              <a:ahLst/>
              <a:cxnLst/>
              <a:rect l="l" t="t" r="r" b="b"/>
              <a:pathLst>
                <a:path w="4816592" h="1753461">
                  <a:moveTo>
                    <a:pt x="0" y="0"/>
                  </a:moveTo>
                  <a:lnTo>
                    <a:pt x="4816592" y="0"/>
                  </a:lnTo>
                  <a:lnTo>
                    <a:pt x="4816592" y="1753461"/>
                  </a:lnTo>
                  <a:lnTo>
                    <a:pt x="0" y="1753461"/>
                  </a:lnTo>
                  <a:close/>
                </a:path>
              </a:pathLst>
            </a:custGeom>
            <a:solidFill>
              <a:srgbClr val="E3BBCD">
                <a:alpha val="13725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4816593" cy="1839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endParaRPr dirty="0"/>
            </a:p>
            <a:p>
              <a:pPr algn="ctr">
                <a:lnSpc>
                  <a:spcPts val="6999"/>
                </a:lnSpc>
              </a:pPr>
              <a:endParaRPr dirty="0"/>
            </a:p>
            <a:p>
              <a:pPr algn="ctr">
                <a:lnSpc>
                  <a:spcPts val="6999"/>
                </a:lnSpc>
              </a:pPr>
              <a:endParaRPr dirty="0"/>
            </a:p>
            <a:p>
              <a:pPr algn="ctr">
                <a:lnSpc>
                  <a:spcPts val="2659"/>
                </a:lnSpc>
              </a:pPr>
              <a:endParaRPr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435507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Inclusion Criteria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680" y="3023006"/>
            <a:ext cx="1635263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spc="-150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Under the care of an anaesthetist: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476750"/>
            <a:ext cx="16339344" cy="476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spc="-8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Any procedure conducted under general anaesthesia, regional anaesthesia/analgesia, local anaesthesia or monitored anaesthesia care with an anaesthetist or physician assistant in anaesthesia present</a:t>
            </a:r>
          </a:p>
          <a:p>
            <a:pPr algn="ctr">
              <a:lnSpc>
                <a:spcPts val="6299"/>
              </a:lnSpc>
            </a:pPr>
            <a:endParaRPr lang="en-US" sz="4500" b="1" spc="-89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i="1" spc="-89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NHS and Independent Sector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Complications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56745" y="3128113"/>
            <a:ext cx="4895463" cy="4702318"/>
            <a:chOff x="0" y="0"/>
            <a:chExt cx="1239860" cy="11909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860" cy="1190943"/>
            </a:xfrm>
            <a:custGeom>
              <a:avLst/>
              <a:gdLst/>
              <a:ahLst/>
              <a:cxnLst/>
              <a:rect l="l" t="t" r="r" b="b"/>
              <a:pathLst>
                <a:path w="1239860" h="1190943">
                  <a:moveTo>
                    <a:pt x="0" y="0"/>
                  </a:moveTo>
                  <a:lnTo>
                    <a:pt x="1239860" y="0"/>
                  </a:lnTo>
                  <a:lnTo>
                    <a:pt x="1239860" y="1190943"/>
                  </a:lnTo>
                  <a:lnTo>
                    <a:pt x="0" y="1190943"/>
                  </a:lnTo>
                  <a:close/>
                </a:path>
              </a:pathLst>
            </a:custGeom>
            <a:ln w="66675" cap="sq">
              <a:solidFill>
                <a:srgbClr val="E3BBCD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9860" cy="122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3499"/>
                </a:lnSpc>
                <a:spcBef>
                  <a:spcPct val="0"/>
                </a:spcBef>
              </a:pPr>
              <a:endParaRPr dirty="0"/>
            </a:p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39659" y="3128113"/>
            <a:ext cx="4895463" cy="4702318"/>
            <a:chOff x="0" y="0"/>
            <a:chExt cx="1239860" cy="11909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9860" cy="1190943"/>
            </a:xfrm>
            <a:custGeom>
              <a:avLst/>
              <a:gdLst/>
              <a:ahLst/>
              <a:cxnLst/>
              <a:rect l="l" t="t" r="r" b="b"/>
              <a:pathLst>
                <a:path w="1239860" h="1190943">
                  <a:moveTo>
                    <a:pt x="0" y="0"/>
                  </a:moveTo>
                  <a:lnTo>
                    <a:pt x="1239860" y="0"/>
                  </a:lnTo>
                  <a:lnTo>
                    <a:pt x="1239860" y="1190943"/>
                  </a:lnTo>
                  <a:lnTo>
                    <a:pt x="0" y="1190943"/>
                  </a:lnTo>
                  <a:close/>
                </a:path>
              </a:pathLst>
            </a:custGeom>
            <a:ln w="66675" cap="sq">
              <a:solidFill>
                <a:srgbClr val="E3BBCD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39860" cy="122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41837" y="3128113"/>
            <a:ext cx="4895463" cy="4702318"/>
            <a:chOff x="0" y="0"/>
            <a:chExt cx="1239860" cy="11909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860" cy="1190943"/>
            </a:xfrm>
            <a:custGeom>
              <a:avLst/>
              <a:gdLst/>
              <a:ahLst/>
              <a:cxnLst/>
              <a:rect l="l" t="t" r="r" b="b"/>
              <a:pathLst>
                <a:path w="1239860" h="1190943">
                  <a:moveTo>
                    <a:pt x="0" y="0"/>
                  </a:moveTo>
                  <a:lnTo>
                    <a:pt x="1239860" y="0"/>
                  </a:lnTo>
                  <a:lnTo>
                    <a:pt x="1239860" y="1190943"/>
                  </a:lnTo>
                  <a:lnTo>
                    <a:pt x="0" y="1190943"/>
                  </a:lnTo>
                  <a:close/>
                </a:path>
              </a:pathLst>
            </a:custGeom>
            <a:ln w="66675" cap="sq">
              <a:solidFill>
                <a:srgbClr val="E3BBCD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39860" cy="122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45675" y="2532200"/>
            <a:ext cx="5335146" cy="57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0" b="1" spc="-67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Regional Anaesthesia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75992" y="2562793"/>
            <a:ext cx="5335146" cy="57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0" b="1" spc="-67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PNB Only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0767" y="2532200"/>
            <a:ext cx="5335146" cy="57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0" b="1" spc="-67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CNB Only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80977" y="3237411"/>
            <a:ext cx="4417184" cy="304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Wrong site block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Phrenic nerve palsy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Haemorrhage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Peripheral nerve injury due to PNB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spc="-49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70800" y="3237411"/>
            <a:ext cx="4307681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High/total/complete spinal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Respiratory failure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Vertebral canal haematoma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Vertebral canal abscess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Infective meningitis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Adhesive arachnoiditis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Nerve injury after CNB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trike="noStrike" spc="-49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trike="noStrike" spc="-49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4479" y="3237411"/>
            <a:ext cx="4417184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Wrong route drug error​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Local anaesthetic systemic toxicity (LAST)​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Pneumothorax​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Cardiac arrest directly due to regional anaesthesia​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Infection at site of regional anaesthesia​</a:t>
            </a:r>
          </a:p>
          <a:p>
            <a:pPr algn="l">
              <a:lnSpc>
                <a:spcPts val="3499"/>
              </a:lnSpc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Anaphylaxis​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Visceral or other organ injury​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267932" y="8001880"/>
            <a:ext cx="7407522" cy="2063890"/>
            <a:chOff x="0" y="0"/>
            <a:chExt cx="4784293" cy="1333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84293" cy="1333004"/>
            </a:xfrm>
            <a:custGeom>
              <a:avLst/>
              <a:gdLst/>
              <a:ahLst/>
              <a:cxnLst/>
              <a:rect l="l" t="t" r="r" b="b"/>
              <a:pathLst>
                <a:path w="4784293" h="1333004">
                  <a:moveTo>
                    <a:pt x="0" y="0"/>
                  </a:moveTo>
                  <a:lnTo>
                    <a:pt x="4784293" y="0"/>
                  </a:lnTo>
                  <a:lnTo>
                    <a:pt x="4784293" y="1333004"/>
                  </a:lnTo>
                  <a:lnTo>
                    <a:pt x="0" y="1333004"/>
                  </a:lnTo>
                  <a:close/>
                </a:path>
              </a:pathLst>
            </a:custGeom>
            <a:ln w="66675" cap="sq">
              <a:solidFill>
                <a:srgbClr val="E3BBCD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784293" cy="1371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59413" y="8109081"/>
            <a:ext cx="7416067" cy="219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Spinal cord injury unrelated to direct surgical injury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49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Peripheral nerve injury unrelated to PNB/CNB/direct surgical injury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u="none" strike="noStrike" spc="-49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-1305368" y="8419282"/>
            <a:ext cx="5335146" cy="11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0" b="1" spc="-67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RA</a:t>
            </a:r>
          </a:p>
          <a:p>
            <a:pPr algn="ctr">
              <a:lnSpc>
                <a:spcPts val="4705"/>
              </a:lnSpc>
            </a:pPr>
            <a:r>
              <a:rPr lang="en-US" sz="3360" b="1" spc="-67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Related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37300" y="7978233"/>
            <a:ext cx="4046830" cy="197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spc="-114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</a:t>
            </a:r>
          </a:p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b="1" spc="-114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363" y="7972564"/>
            <a:ext cx="2095408" cy="2095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59" y="2312199"/>
            <a:ext cx="5753008" cy="5753008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332114" y="2526478"/>
            <a:ext cx="5242719" cy="7294218"/>
          </a:xfrm>
          <a:custGeom>
            <a:avLst/>
            <a:gdLst/>
            <a:ahLst/>
            <a:cxnLst/>
            <a:rect l="l" t="t" r="r" b="b"/>
            <a:pathLst>
              <a:path w="5242719" h="7294218">
                <a:moveTo>
                  <a:pt x="0" y="0"/>
                </a:moveTo>
                <a:lnTo>
                  <a:pt x="5242719" y="0"/>
                </a:lnTo>
                <a:lnTo>
                  <a:pt x="5242719" y="7294218"/>
                </a:lnTo>
                <a:lnTo>
                  <a:pt x="0" y="729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1063501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Complications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77400" y="7481014"/>
            <a:ext cx="4032034" cy="197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spc="-114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in doubt</a:t>
            </a:r>
          </a:p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b="1" spc="-114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1819053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Exclusion Criteria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866830"/>
            <a:ext cx="16025288" cy="458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Sedation or anaesthesia in critical care not involving regional  anaesthesia</a:t>
            </a:r>
          </a:p>
          <a:p>
            <a:pPr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Critical care procedures except for regional anaesthetic/analgesic procedures </a:t>
            </a:r>
          </a:p>
          <a:p>
            <a:pPr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Intra or interhospital transfers</a:t>
            </a:r>
          </a:p>
          <a:p>
            <a:pPr>
              <a:lnSpc>
                <a:spcPts val="4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· Any blocks performed outwith care of anaesthetist/physician assistant in anaesthesia (e.g. emergency physicians)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320" y="3718663"/>
            <a:ext cx="5014467" cy="5977787"/>
            <a:chOff x="0" y="0"/>
            <a:chExt cx="1239860" cy="1478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9527" y="3718663"/>
            <a:ext cx="5014467" cy="5977787"/>
            <a:chOff x="0" y="0"/>
            <a:chExt cx="1239860" cy="1478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15904" y="3718663"/>
            <a:ext cx="5014467" cy="5977787"/>
            <a:chOff x="0" y="0"/>
            <a:chExt cx="1239860" cy="14780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80915" y="3086100"/>
            <a:ext cx="808809" cy="808809"/>
          </a:xfrm>
          <a:custGeom>
            <a:avLst/>
            <a:gdLst/>
            <a:ahLst/>
            <a:cxnLst/>
            <a:rect l="l" t="t" r="r" b="b"/>
            <a:pathLst>
              <a:path w="808809" h="808809">
                <a:moveTo>
                  <a:pt x="0" y="0"/>
                </a:moveTo>
                <a:lnTo>
                  <a:pt x="808809" y="0"/>
                </a:lnTo>
                <a:lnTo>
                  <a:pt x="808809" y="808809"/>
                </a:lnTo>
                <a:lnTo>
                  <a:pt x="0" y="808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>
            <a:off x="6336447" y="3009900"/>
            <a:ext cx="840081" cy="840081"/>
          </a:xfrm>
          <a:custGeom>
            <a:avLst/>
            <a:gdLst/>
            <a:ahLst/>
            <a:cxnLst/>
            <a:rect l="l" t="t" r="r" b="b"/>
            <a:pathLst>
              <a:path w="840081" h="840081">
                <a:moveTo>
                  <a:pt x="0" y="0"/>
                </a:moveTo>
                <a:lnTo>
                  <a:pt x="840082" y="0"/>
                </a:lnTo>
                <a:lnTo>
                  <a:pt x="840082" y="840081"/>
                </a:lnTo>
                <a:lnTo>
                  <a:pt x="0" y="8400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>
            <a:off x="12411974" y="2933700"/>
            <a:ext cx="1009608" cy="1009608"/>
          </a:xfrm>
          <a:custGeom>
            <a:avLst/>
            <a:gdLst/>
            <a:ahLst/>
            <a:cxnLst/>
            <a:rect l="l" t="t" r="r" b="b"/>
            <a:pathLst>
              <a:path w="1009608" h="1009608">
                <a:moveTo>
                  <a:pt x="0" y="0"/>
                </a:moveTo>
                <a:lnTo>
                  <a:pt x="1009607" y="0"/>
                </a:lnTo>
                <a:lnTo>
                  <a:pt x="1009607" y="1009608"/>
                </a:lnTo>
                <a:lnTo>
                  <a:pt x="0" y="1009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TextBox 14"/>
          <p:cNvSpPr txBox="1"/>
          <p:nvPr/>
        </p:nvSpPr>
        <p:spPr>
          <a:xfrm>
            <a:off x="7058493" y="3978007"/>
            <a:ext cx="4141907" cy="398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During NAP8: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FFBD5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8th - 21st June 2026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7-day activity survey of all sites in the UK and Republic of Ireland 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Randomised over a 2-week period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  <a:spcBef>
                <a:spcPct val="0"/>
              </a:spcBef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 estimate denominator data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5903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29089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05758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3848" y="3957715"/>
            <a:ext cx="4415950" cy="49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 the start of/prior to NAP8: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December 2025 to mid 2026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survey: </a:t>
            </a:r>
          </a:p>
          <a:p>
            <a:pPr marL="413955" lvl="1" indent="-206977" algn="just">
              <a:lnSpc>
                <a:spcPts val="2684"/>
              </a:lnSpc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anaesthetists and physician assistants in anaesthesia</a:t>
            </a:r>
          </a:p>
          <a:p>
            <a:pPr marL="413955" lvl="1" indent="-206977" algn="just">
              <a:lnSpc>
                <a:spcPts val="2684"/>
              </a:lnSpc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Personal experience and current practice of regional anaesthesia and peri-operative nerve or spinal cord injury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Coordinator Survey:</a:t>
            </a:r>
          </a:p>
          <a:p>
            <a:pPr marL="413955" lvl="1" indent="-206977" algn="just">
              <a:lnSpc>
                <a:spcPts val="2684"/>
              </a:lnSpc>
              <a:spcBef>
                <a:spcPct val="0"/>
              </a:spcBef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Departmental structure and processes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64856" y="3978007"/>
            <a:ext cx="4415950" cy="516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0087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year: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00874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Starting 18</a:t>
            </a:r>
            <a:r>
              <a:rPr lang="en-US" sz="1917" i="1" spc="-38" baseline="30000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th</a:t>
            </a: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May 2026 for 12 months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Please </a:t>
            </a: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 all cases that meet inclusion criteria</a:t>
            </a: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 to your local coordinator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Follow up for 6 months post complication or until resolved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Complete detailed case review form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  <a:spcBef>
                <a:spcPct val="0"/>
              </a:spcBef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cases reviewed by multidisciplinary NAP8 panel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3763" y="1394732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Structure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Freeform 22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320" y="3718663"/>
            <a:ext cx="5014467" cy="5977787"/>
            <a:chOff x="0" y="0"/>
            <a:chExt cx="1239860" cy="1478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9527" y="3718663"/>
            <a:ext cx="5014467" cy="5977787"/>
            <a:chOff x="0" y="0"/>
            <a:chExt cx="1239860" cy="1478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15904" y="3718663"/>
            <a:ext cx="5014467" cy="5977787"/>
            <a:chOff x="0" y="0"/>
            <a:chExt cx="1239860" cy="14780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9860" cy="1478047"/>
            </a:xfrm>
            <a:custGeom>
              <a:avLst/>
              <a:gdLst/>
              <a:ahLst/>
              <a:cxnLst/>
              <a:rect l="l" t="t" r="r" b="b"/>
              <a:pathLst>
                <a:path w="1239860" h="1478047">
                  <a:moveTo>
                    <a:pt x="0" y="0"/>
                  </a:moveTo>
                  <a:lnTo>
                    <a:pt x="1239860" y="0"/>
                  </a:lnTo>
                  <a:lnTo>
                    <a:pt x="1239860" y="1478047"/>
                  </a:lnTo>
                  <a:lnTo>
                    <a:pt x="0" y="1478047"/>
                  </a:lnTo>
                  <a:close/>
                </a:path>
              </a:pathLst>
            </a:custGeom>
            <a:ln w="66675" cap="sq">
              <a:solidFill>
                <a:srgbClr val="716784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39860" cy="151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80915" y="3120731"/>
            <a:ext cx="808809" cy="808809"/>
          </a:xfrm>
          <a:custGeom>
            <a:avLst/>
            <a:gdLst/>
            <a:ahLst/>
            <a:cxnLst/>
            <a:rect l="l" t="t" r="r" b="b"/>
            <a:pathLst>
              <a:path w="808809" h="808809">
                <a:moveTo>
                  <a:pt x="0" y="0"/>
                </a:moveTo>
                <a:lnTo>
                  <a:pt x="808809" y="0"/>
                </a:lnTo>
                <a:lnTo>
                  <a:pt x="808809" y="808809"/>
                </a:lnTo>
                <a:lnTo>
                  <a:pt x="0" y="808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/>
          <p:cNvSpPr/>
          <p:nvPr/>
        </p:nvSpPr>
        <p:spPr>
          <a:xfrm>
            <a:off x="6336447" y="3089459"/>
            <a:ext cx="840081" cy="840081"/>
          </a:xfrm>
          <a:custGeom>
            <a:avLst/>
            <a:gdLst/>
            <a:ahLst/>
            <a:cxnLst/>
            <a:rect l="l" t="t" r="r" b="b"/>
            <a:pathLst>
              <a:path w="840081" h="840081">
                <a:moveTo>
                  <a:pt x="0" y="0"/>
                </a:moveTo>
                <a:lnTo>
                  <a:pt x="840082" y="0"/>
                </a:lnTo>
                <a:lnTo>
                  <a:pt x="840082" y="840081"/>
                </a:lnTo>
                <a:lnTo>
                  <a:pt x="0" y="8400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Freeform 13"/>
          <p:cNvSpPr/>
          <p:nvPr/>
        </p:nvSpPr>
        <p:spPr>
          <a:xfrm>
            <a:off x="12411974" y="3020331"/>
            <a:ext cx="1009608" cy="1009608"/>
          </a:xfrm>
          <a:custGeom>
            <a:avLst/>
            <a:gdLst/>
            <a:ahLst/>
            <a:cxnLst/>
            <a:rect l="l" t="t" r="r" b="b"/>
            <a:pathLst>
              <a:path w="1009608" h="1009608">
                <a:moveTo>
                  <a:pt x="0" y="0"/>
                </a:moveTo>
                <a:lnTo>
                  <a:pt x="1009607" y="0"/>
                </a:lnTo>
                <a:lnTo>
                  <a:pt x="1009607" y="1009608"/>
                </a:lnTo>
                <a:lnTo>
                  <a:pt x="0" y="1009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TextBox 14"/>
          <p:cNvSpPr txBox="1"/>
          <p:nvPr/>
        </p:nvSpPr>
        <p:spPr>
          <a:xfrm>
            <a:off x="7058493" y="3978007"/>
            <a:ext cx="4141907" cy="398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During NAP8: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FFBD5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8th - 21st June 2026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7-day activity survey of all sites in the UK and Republic of Ireland 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Randomised over a 2-week period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  <a:spcBef>
                <a:spcPct val="0"/>
              </a:spcBef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 estimate denominator data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5903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29089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05758" y="3044531"/>
            <a:ext cx="5335146" cy="71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4260" b="1" spc="-85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3848" y="3957715"/>
            <a:ext cx="4415950" cy="49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E55F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 the start of/prior to NAP8: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E55F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December 2025 to mid 2026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survey: </a:t>
            </a:r>
          </a:p>
          <a:p>
            <a:pPr marL="413955" lvl="1" indent="-206977" algn="just">
              <a:lnSpc>
                <a:spcPts val="2684"/>
              </a:lnSpc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anaesthetists and physician assistants in anaesthesia</a:t>
            </a:r>
          </a:p>
          <a:p>
            <a:pPr marL="413955" lvl="1" indent="-206977" algn="just">
              <a:lnSpc>
                <a:spcPts val="2684"/>
              </a:lnSpc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Personal experience and current practice of regional anaesthesia and peri-operative nerve or spinal cord injury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 Coordinator Survey:</a:t>
            </a:r>
          </a:p>
          <a:p>
            <a:pPr marL="413955" lvl="1" indent="-206977" algn="just">
              <a:lnSpc>
                <a:spcPts val="2684"/>
              </a:lnSpc>
              <a:spcBef>
                <a:spcPct val="0"/>
              </a:spcBef>
              <a:buFont typeface="Arial"/>
              <a:buChar char="•"/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Departmental structure and processes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64856" y="3978007"/>
            <a:ext cx="4415950" cy="49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4"/>
              </a:lnSpc>
            </a:pPr>
            <a:r>
              <a:rPr lang="en-US" sz="1917" b="1" spc="-38" dirty="0">
                <a:solidFill>
                  <a:srgbClr val="0087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year:</a:t>
            </a:r>
          </a:p>
          <a:p>
            <a:pPr algn="just">
              <a:lnSpc>
                <a:spcPts val="2684"/>
              </a:lnSpc>
            </a:pPr>
            <a:endParaRPr lang="en-US" sz="1917" b="1" spc="-38" dirty="0">
              <a:solidFill>
                <a:srgbClr val="00874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684"/>
              </a:lnSpc>
            </a:pPr>
            <a:r>
              <a:rPr lang="en-US" sz="1917" i="1" spc="-38" dirty="0">
                <a:solidFill>
                  <a:srgbClr val="281751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Starting 20th April 2026 for 12 months</a:t>
            </a:r>
          </a:p>
          <a:p>
            <a:pPr algn="just">
              <a:lnSpc>
                <a:spcPts val="2684"/>
              </a:lnSpc>
            </a:pPr>
            <a:endParaRPr lang="en-US" sz="1917" i="1" spc="-38" dirty="0">
              <a:solidFill>
                <a:srgbClr val="281751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Please </a:t>
            </a:r>
            <a:r>
              <a:rPr lang="en-US" sz="1917" b="1" spc="-38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 all cases that meet inclusion criteria</a:t>
            </a: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 to your local coordinator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Follow up for 6 months post complication or until resolved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Complete detailed case review form</a:t>
            </a:r>
          </a:p>
          <a:p>
            <a:pPr algn="just">
              <a:lnSpc>
                <a:spcPts val="2684"/>
              </a:lnSpc>
            </a:pPr>
            <a:endParaRPr lang="en-US" sz="1917" spc="-38" dirty="0">
              <a:solidFill>
                <a:srgbClr val="2817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84"/>
              </a:lnSpc>
              <a:spcBef>
                <a:spcPct val="0"/>
              </a:spcBef>
            </a:pPr>
            <a:r>
              <a:rPr lang="en-US" sz="1917" spc="-38" dirty="0">
                <a:solidFill>
                  <a:srgbClr val="281751"/>
                </a:solidFill>
                <a:latin typeface="Montserrat"/>
                <a:ea typeface="Montserrat"/>
                <a:cs typeface="Montserrat"/>
                <a:sym typeface="Montserrat"/>
              </a:rPr>
              <a:t>All cases reviewed by multidisciplinary NAP8 panel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3763" y="1394732"/>
            <a:ext cx="1551136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-16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Structure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205436" y="289049"/>
            <a:ext cx="2930755" cy="926851"/>
          </a:xfrm>
          <a:custGeom>
            <a:avLst/>
            <a:gdLst/>
            <a:ahLst/>
            <a:cxnLst/>
            <a:rect l="l" t="t" r="r" b="b"/>
            <a:pathLst>
              <a:path w="2930755" h="926851">
                <a:moveTo>
                  <a:pt x="0" y="0"/>
                </a:moveTo>
                <a:lnTo>
                  <a:pt x="2930755" y="0"/>
                </a:lnTo>
                <a:lnTo>
                  <a:pt x="2930755" y="926852"/>
                </a:lnTo>
                <a:lnTo>
                  <a:pt x="0" y="926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Freeform 22"/>
          <p:cNvSpPr/>
          <p:nvPr/>
        </p:nvSpPr>
        <p:spPr>
          <a:xfrm>
            <a:off x="394254" y="236792"/>
            <a:ext cx="2111803" cy="979109"/>
          </a:xfrm>
          <a:custGeom>
            <a:avLst/>
            <a:gdLst/>
            <a:ahLst/>
            <a:cxnLst/>
            <a:rect l="l" t="t" r="r" b="b"/>
            <a:pathLst>
              <a:path w="2111803" h="979109">
                <a:moveTo>
                  <a:pt x="0" y="0"/>
                </a:moveTo>
                <a:lnTo>
                  <a:pt x="2111803" y="0"/>
                </a:lnTo>
                <a:lnTo>
                  <a:pt x="2111803" y="979109"/>
                </a:lnTo>
                <a:lnTo>
                  <a:pt x="0" y="979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3" name="Freeform 23"/>
          <p:cNvSpPr/>
          <p:nvPr/>
        </p:nvSpPr>
        <p:spPr>
          <a:xfrm>
            <a:off x="-1641496" y="-4389559"/>
            <a:ext cx="20613391" cy="17992224"/>
          </a:xfrm>
          <a:custGeom>
            <a:avLst/>
            <a:gdLst/>
            <a:ahLst/>
            <a:cxnLst/>
            <a:rect l="l" t="t" r="r" b="b"/>
            <a:pathLst>
              <a:path w="20613391" h="17992224">
                <a:moveTo>
                  <a:pt x="0" y="0"/>
                </a:moveTo>
                <a:lnTo>
                  <a:pt x="20613391" y="0"/>
                </a:lnTo>
                <a:lnTo>
                  <a:pt x="20613391" y="17992224"/>
                </a:lnTo>
                <a:lnTo>
                  <a:pt x="0" y="17992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009" b="-8009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24" name="Group 24"/>
          <p:cNvGrpSpPr/>
          <p:nvPr/>
        </p:nvGrpSpPr>
        <p:grpSpPr>
          <a:xfrm>
            <a:off x="0" y="4256721"/>
            <a:ext cx="18288000" cy="3096515"/>
            <a:chOff x="0" y="0"/>
            <a:chExt cx="4816593" cy="8155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815543"/>
            </a:xfrm>
            <a:custGeom>
              <a:avLst/>
              <a:gdLst/>
              <a:ahLst/>
              <a:cxnLst/>
              <a:rect l="l" t="t" r="r" b="b"/>
              <a:pathLst>
                <a:path w="4816592" h="815543">
                  <a:moveTo>
                    <a:pt x="0" y="0"/>
                  </a:moveTo>
                  <a:lnTo>
                    <a:pt x="4816592" y="0"/>
                  </a:lnTo>
                  <a:lnTo>
                    <a:pt x="4816592" y="815543"/>
                  </a:lnTo>
                  <a:lnTo>
                    <a:pt x="0" y="815543"/>
                  </a:lnTo>
                  <a:close/>
                </a:path>
              </a:pathLst>
            </a:custGeom>
            <a:solidFill>
              <a:srgbClr val="CD6184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52400"/>
              <a:ext cx="4816593" cy="967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 u="none" strike="noStrike" spc="-160" dirty="0">
                  <a:solidFill>
                    <a:srgbClr val="FBF6F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ALL REPORTING IS ANONYMOUS AND CONFIDENTIAL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5081" y="2491740"/>
            <a:ext cx="17507352" cy="621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Baseline Surveys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Baseline Survey</a:t>
            </a:r>
          </a:p>
          <a:p>
            <a:pPr algn="l"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10-15 minutes (SmartSurvey – smartphone quicker than a computer)</a:t>
            </a:r>
          </a:p>
          <a:p>
            <a:pPr algn="l"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Link distributed by local coordinator (LC)</a:t>
            </a:r>
          </a:p>
          <a:p>
            <a:pPr algn="l">
              <a:lnSpc>
                <a:spcPts val="490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Certificates of completion available from LC with completion code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Departmental Survey</a:t>
            </a: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per site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8575677"/>
            <a:ext cx="17156430" cy="85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i="1" spc="-100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Launched:</a:t>
            </a:r>
            <a:r>
              <a:rPr lang="en-US" sz="5000" b="1" i="1" spc="-100" dirty="0">
                <a:solidFill>
                  <a:srgbClr val="CD6184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1st December 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7763" y="2501265"/>
            <a:ext cx="17730237" cy="731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Registry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year case registry period </a:t>
            </a:r>
          </a:p>
          <a:p>
            <a:pPr algn="l">
              <a:lnSpc>
                <a:spcPts val="3944"/>
              </a:lnSpc>
              <a:spcAft>
                <a:spcPts val="600"/>
              </a:spcAft>
            </a:pPr>
            <a:r>
              <a:rPr lang="en-US" sz="3400" b="1" i="1" spc="-68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Additional 6 months after the one year to allow follow up of any nerve injuries Further 2 months for database entry</a:t>
            </a:r>
          </a:p>
          <a:p>
            <a:pPr algn="l">
              <a:lnSpc>
                <a:spcPts val="4060"/>
              </a:lnSpc>
            </a:pPr>
            <a:endParaRPr lang="en-US" sz="3400" b="1" i="1" spc="-68" dirty="0">
              <a:solidFill>
                <a:srgbClr val="281751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  <a:p>
            <a:pPr algn="l">
              <a:lnSpc>
                <a:spcPts val="406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 any case to local coordinator in first instance</a:t>
            </a:r>
          </a:p>
          <a:p>
            <a:pPr algn="l">
              <a:lnSpc>
                <a:spcPts val="4060"/>
              </a:lnSpc>
              <a:spcAft>
                <a:spcPts val="600"/>
              </a:spcAft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LC will also liaise with other colleagues to collect eligible cases</a:t>
            </a:r>
          </a:p>
          <a:p>
            <a:pPr algn="l">
              <a:lnSpc>
                <a:spcPts val="4060"/>
              </a:lnSpc>
              <a:spcAft>
                <a:spcPts val="600"/>
              </a:spcAft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060"/>
              </a:lnSpc>
            </a:pPr>
            <a:r>
              <a:rPr lang="en-US" sz="3500" b="1" spc="-70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ADDITIONAL FOLLOW-UP REQUIRED BEYOND USUAL PROCEDURE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5081" y="8494395"/>
            <a:ext cx="1746098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i="1" spc="-150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Launch: </a:t>
            </a:r>
            <a:r>
              <a:rPr lang="en-US" sz="7500" b="1" i="1" spc="-150" dirty="0">
                <a:solidFill>
                  <a:srgbClr val="D4698B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18</a:t>
            </a:r>
            <a:r>
              <a:rPr lang="en-US" sz="7500" b="1" i="1" spc="-150" baseline="30000" dirty="0">
                <a:solidFill>
                  <a:srgbClr val="D4698B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th</a:t>
            </a:r>
            <a:r>
              <a:rPr lang="en-US" sz="7500" b="1" i="1" spc="-150" dirty="0">
                <a:solidFill>
                  <a:srgbClr val="D4698B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May</a:t>
            </a:r>
            <a:r>
              <a:rPr lang="en-US" sz="7500" b="1" i="1" spc="-150" dirty="0">
                <a:solidFill>
                  <a:srgbClr val="CD6184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2026</a:t>
            </a:r>
          </a:p>
        </p:txBody>
      </p:sp>
      <p:sp>
        <p:nvSpPr>
          <p:cNvPr id="7" name="Freeform 7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7763" y="2823843"/>
            <a:ext cx="17730237" cy="648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Survey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 consecutive day snapshot of anaesthetic activity in UK and ROI</a:t>
            </a:r>
          </a:p>
          <a:p>
            <a:pPr algn="l">
              <a:lnSpc>
                <a:spcPts val="4900"/>
              </a:lnSpc>
            </a:pPr>
            <a:endParaRPr lang="en-US" sz="3999" b="1" spc="-7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 SmartSurvey form for each case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Completed by anaesthetist or physician assistant in anaesthesia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7830822"/>
            <a:ext cx="1715643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i="1" spc="-150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Launch: </a:t>
            </a:r>
            <a:r>
              <a:rPr lang="en-US" sz="7500" b="1" i="1" spc="-150" dirty="0">
                <a:solidFill>
                  <a:srgbClr val="CD6184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8-21st June 2026</a:t>
            </a:r>
          </a:p>
        </p:txBody>
      </p:sp>
      <p:sp>
        <p:nvSpPr>
          <p:cNvPr id="7" name="Freeform 7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4891" y="7106498"/>
            <a:ext cx="2105009" cy="2760548"/>
          </a:xfrm>
          <a:custGeom>
            <a:avLst/>
            <a:gdLst/>
            <a:ahLst/>
            <a:cxnLst/>
            <a:rect l="l" t="t" r="r" b="b"/>
            <a:pathLst>
              <a:path w="2105009" h="2760548">
                <a:moveTo>
                  <a:pt x="0" y="0"/>
                </a:moveTo>
                <a:lnTo>
                  <a:pt x="2105009" y="0"/>
                </a:lnTo>
                <a:lnTo>
                  <a:pt x="2105009" y="2760548"/>
                </a:lnTo>
                <a:lnTo>
                  <a:pt x="0" y="276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0309782" y="7103769"/>
            <a:ext cx="2136934" cy="2763276"/>
          </a:xfrm>
          <a:custGeom>
            <a:avLst/>
            <a:gdLst/>
            <a:ahLst/>
            <a:cxnLst/>
            <a:rect l="l" t="t" r="r" b="b"/>
            <a:pathLst>
              <a:path w="2136934" h="2763276">
                <a:moveTo>
                  <a:pt x="0" y="0"/>
                </a:moveTo>
                <a:lnTo>
                  <a:pt x="2136934" y="0"/>
                </a:lnTo>
                <a:lnTo>
                  <a:pt x="2136934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7510960" y="7103769"/>
            <a:ext cx="2160647" cy="2763276"/>
          </a:xfrm>
          <a:custGeom>
            <a:avLst/>
            <a:gdLst/>
            <a:ahLst/>
            <a:cxnLst/>
            <a:rect l="l" t="t" r="r" b="b"/>
            <a:pathLst>
              <a:path w="2160647" h="2763276">
                <a:moveTo>
                  <a:pt x="0" y="0"/>
                </a:moveTo>
                <a:lnTo>
                  <a:pt x="2160647" y="0"/>
                </a:lnTo>
                <a:lnTo>
                  <a:pt x="2160647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4771770" y="7103769"/>
            <a:ext cx="2105009" cy="2753813"/>
          </a:xfrm>
          <a:custGeom>
            <a:avLst/>
            <a:gdLst/>
            <a:ahLst/>
            <a:cxnLst/>
            <a:rect l="l" t="t" r="r" b="b"/>
            <a:pathLst>
              <a:path w="2105009" h="2753813">
                <a:moveTo>
                  <a:pt x="0" y="0"/>
                </a:moveTo>
                <a:lnTo>
                  <a:pt x="2105009" y="0"/>
                </a:lnTo>
                <a:lnTo>
                  <a:pt x="2105009" y="2753813"/>
                </a:lnTo>
                <a:lnTo>
                  <a:pt x="0" y="27538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2032580" y="7103769"/>
            <a:ext cx="2105009" cy="2763276"/>
          </a:xfrm>
          <a:custGeom>
            <a:avLst/>
            <a:gdLst/>
            <a:ahLst/>
            <a:cxnLst/>
            <a:rect l="l" t="t" r="r" b="b"/>
            <a:pathLst>
              <a:path w="2105009" h="2763276">
                <a:moveTo>
                  <a:pt x="0" y="0"/>
                </a:moveTo>
                <a:lnTo>
                  <a:pt x="2105009" y="0"/>
                </a:lnTo>
                <a:lnTo>
                  <a:pt x="2105009" y="2763277"/>
                </a:lnTo>
                <a:lnTo>
                  <a:pt x="0" y="27632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5038" y="3722908"/>
            <a:ext cx="16217820" cy="4833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Audit Projects - since 2009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Serious but rare events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Important to patients and anaesthetists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Incompletely studied by incidence or nature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suitable for study by other methodologies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20315"/>
            <a:ext cx="21322665" cy="7269480"/>
            <a:chOff x="0" y="0"/>
            <a:chExt cx="5615846" cy="1914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914596"/>
            </a:xfrm>
            <a:custGeom>
              <a:avLst/>
              <a:gdLst/>
              <a:ahLst/>
              <a:cxnLst/>
              <a:rect l="l" t="t" r="r" b="b"/>
              <a:pathLst>
                <a:path w="5615846" h="1914596">
                  <a:moveTo>
                    <a:pt x="0" y="0"/>
                  </a:moveTo>
                  <a:lnTo>
                    <a:pt x="5615846" y="0"/>
                  </a:lnTo>
                  <a:lnTo>
                    <a:pt x="5615846" y="1914596"/>
                  </a:lnTo>
                  <a:lnTo>
                    <a:pt x="0" y="1914596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95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7763" y="2823843"/>
            <a:ext cx="17730237" cy="700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Independent Sector</a:t>
            </a:r>
          </a:p>
          <a:p>
            <a:pPr algn="l">
              <a:lnSpc>
                <a:spcPts val="5599"/>
              </a:lnSpc>
            </a:pPr>
            <a:r>
              <a:rPr lang="en-US" sz="3999" b="1" spc="-7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Potentially lots of orthopaedics and RA</a:t>
            </a:r>
          </a:p>
          <a:p>
            <a:pPr algn="l">
              <a:lnSpc>
                <a:spcPts val="3815"/>
              </a:lnSpc>
            </a:pPr>
            <a:endParaRPr lang="en-US" sz="3999" b="1" spc="-7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815"/>
              </a:lnSpc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Abbreviated activity survey - quicker to complete</a:t>
            </a:r>
          </a:p>
          <a:p>
            <a:pPr algn="l">
              <a:lnSpc>
                <a:spcPts val="3815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815"/>
              </a:lnSpc>
            </a:pPr>
            <a:r>
              <a:rPr lang="en-US" sz="3500" b="1" spc="-7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complication from Independent Sector presents to NHS please liaise with Independent Sector anaesthetist to avoid double counting</a:t>
            </a: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900"/>
              </a:lnSpc>
            </a:pPr>
            <a:endParaRPr lang="en-US" sz="3500" b="1" spc="-70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551479" y="7672211"/>
            <a:ext cx="3755036" cy="1690864"/>
          </a:xfrm>
          <a:custGeom>
            <a:avLst/>
            <a:gdLst/>
            <a:ahLst/>
            <a:cxnLst/>
            <a:rect l="l" t="t" r="r" b="b"/>
            <a:pathLst>
              <a:path w="3755036" h="1690864">
                <a:moveTo>
                  <a:pt x="0" y="0"/>
                </a:moveTo>
                <a:lnTo>
                  <a:pt x="3755036" y="0"/>
                </a:lnTo>
                <a:lnTo>
                  <a:pt x="3755036" y="1690864"/>
                </a:lnTo>
                <a:lnTo>
                  <a:pt x="0" y="169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8840390" y="7672211"/>
            <a:ext cx="3513018" cy="1872749"/>
          </a:xfrm>
          <a:custGeom>
            <a:avLst/>
            <a:gdLst/>
            <a:ahLst/>
            <a:cxnLst/>
            <a:rect l="l" t="t" r="r" b="b"/>
            <a:pathLst>
              <a:path w="3513018" h="1872749">
                <a:moveTo>
                  <a:pt x="0" y="0"/>
                </a:moveTo>
                <a:lnTo>
                  <a:pt x="3513018" y="0"/>
                </a:lnTo>
                <a:lnTo>
                  <a:pt x="3513018" y="1872748"/>
                </a:lnTo>
                <a:lnTo>
                  <a:pt x="0" y="18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" name="Freeform 9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684760"/>
            <a:ext cx="17507352" cy="261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8"/>
              </a:lnSpc>
            </a:pPr>
            <a:r>
              <a:rPr lang="en-US" sz="7699" b="1" spc="-153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Associate Local Coordinator Scheme</a:t>
            </a:r>
          </a:p>
          <a:p>
            <a:pPr algn="l">
              <a:lnSpc>
                <a:spcPts val="4900"/>
              </a:lnSpc>
            </a:pPr>
            <a:endParaRPr lang="en-US" sz="7699" b="1" spc="-153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4458124"/>
            <a:ext cx="18288000" cy="562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dirty="0"/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10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</a:t>
            </a:r>
            <a:r>
              <a:rPr lang="en-US" sz="5499" b="1" spc="-109" dirty="0">
                <a:solidFill>
                  <a:srgbClr val="D4698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Residents, Specialty and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109" dirty="0">
                <a:solidFill>
                  <a:srgbClr val="D4698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Locally Employed Doctors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10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Hands-on role</a:t>
            </a:r>
            <a:r>
              <a:rPr lang="en-US" sz="5499" b="1" spc="-10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assisting LC with NAP delivery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10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499" b="1" spc="-10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 with your LC</a:t>
            </a:r>
            <a:r>
              <a:rPr lang="en-US" sz="5499" b="1" spc="-10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 more information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499" b="1" spc="-109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362537" y="1732760"/>
            <a:ext cx="27795071" cy="7836212"/>
          </a:xfrm>
          <a:custGeom>
            <a:avLst/>
            <a:gdLst/>
            <a:ahLst/>
            <a:cxnLst/>
            <a:rect l="l" t="t" r="r" b="b"/>
            <a:pathLst>
              <a:path w="27795071" h="7836212">
                <a:moveTo>
                  <a:pt x="0" y="0"/>
                </a:moveTo>
                <a:lnTo>
                  <a:pt x="27795070" y="0"/>
                </a:lnTo>
                <a:lnTo>
                  <a:pt x="27795070" y="7836211"/>
                </a:lnTo>
                <a:lnTo>
                  <a:pt x="0" y="783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-65802" t="-4232" r="-32465" b="-2704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7326007" y="5650866"/>
            <a:ext cx="3635987" cy="4114800"/>
          </a:xfrm>
          <a:custGeom>
            <a:avLst/>
            <a:gdLst/>
            <a:ahLst/>
            <a:cxnLst/>
            <a:rect l="l" t="t" r="r" b="b"/>
            <a:pathLst>
              <a:path w="3635987" h="4114800">
                <a:moveTo>
                  <a:pt x="0" y="0"/>
                </a:moveTo>
                <a:lnTo>
                  <a:pt x="3635986" y="0"/>
                </a:lnTo>
                <a:lnTo>
                  <a:pt x="3635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861811" y="665904"/>
            <a:ext cx="16564377" cy="28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 for your time and for helping with NAP8!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77000" y="4018277"/>
            <a:ext cx="6046044" cy="1384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  <a:spcBef>
                <a:spcPct val="0"/>
              </a:spcBef>
            </a:pPr>
            <a:r>
              <a:rPr lang="en-US" sz="8099" b="1" spc="-161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830" y="27908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2780" y="2110105"/>
            <a:ext cx="17053560" cy="74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Konijn, A. ∙ Aldecoa, C. ∙ Benhamou. Regional anaesthesia practices: insights from a European survey Eur J Anaesth Int Care. 2023; 2, e0026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Gabriel, R.A. ∙ Ilfeld, B.M. Use of regional anesthesia for outpatient surgery within the United States: a prevalence study using a nationwide database Anesth Analg. 2018; 126:2078-2084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Patient characteristics, anaesthetic workload and techniques in the UK: an analysis from the 7th National Audit Project (NAP7) activity survey. Anaesthesia. 2023; 78:701-711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Oglesby, F.C. ∙ Ray, A.G. ∙ Shurlock, T. et al. Litigation related to anaesthesia: analysis of claims against the NHS in England 2008–2018 and comparison against previous claim patterns. Anaesthesia. 2022; 77:527-537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Lewis, O. ∙ Lloyd, J. ∙ Ferry, J. et al. Regional anaesthesia research priorities: a Regional Anaesthesia UK (RA-UK) priority setting partnership involving patients, carers and healthcare professionals. Anaesthesia. 2025; 80:170-178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Major complications of central neuraxial block: report on the Third National Audit Project of the Royal College of Anaesthetists. Br J Anaesth. 2009; 102:179-190</a:t>
            </a:r>
          </a:p>
          <a:p>
            <a:pPr marL="539748" lvl="1" indent="-269874" algn="just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 b="1" spc="-49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Mousa A.Y., Morcos R., Broce M., Bates M.C., Abu Rahma A.F. New Preoperative Spinal Cord Ischemia Risk Stratification Model for Patients Undergoing Thoracic Endovascular Aortic Repair. Vasc Endovascular Surg. 2020;54(6):487-496.</a:t>
            </a:r>
          </a:p>
        </p:txBody>
      </p:sp>
      <p:sp>
        <p:nvSpPr>
          <p:cNvPr id="4" name="Freeform 4"/>
          <p:cNvSpPr/>
          <p:nvPr/>
        </p:nvSpPr>
        <p:spPr>
          <a:xfrm>
            <a:off x="-9362537" y="1732760"/>
            <a:ext cx="27795071" cy="7836212"/>
          </a:xfrm>
          <a:custGeom>
            <a:avLst/>
            <a:gdLst/>
            <a:ahLst/>
            <a:cxnLst/>
            <a:rect l="l" t="t" r="r" b="b"/>
            <a:pathLst>
              <a:path w="27795071" h="7836212">
                <a:moveTo>
                  <a:pt x="0" y="0"/>
                </a:moveTo>
                <a:lnTo>
                  <a:pt x="27795070" y="0"/>
                </a:lnTo>
                <a:lnTo>
                  <a:pt x="27795070" y="7836211"/>
                </a:lnTo>
                <a:lnTo>
                  <a:pt x="0" y="783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-65802" t="-4232" r="-32465" b="-27042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1274" y="3121091"/>
            <a:ext cx="4337441" cy="6137209"/>
          </a:xfrm>
          <a:custGeom>
            <a:avLst/>
            <a:gdLst/>
            <a:ahLst/>
            <a:cxnLst/>
            <a:rect l="l" t="t" r="r" b="b"/>
            <a:pathLst>
              <a:path w="4337441" h="6137209">
                <a:moveTo>
                  <a:pt x="0" y="0"/>
                </a:moveTo>
                <a:lnTo>
                  <a:pt x="4337441" y="0"/>
                </a:lnTo>
                <a:lnTo>
                  <a:pt x="4337441" y="6137209"/>
                </a:lnTo>
                <a:lnTo>
                  <a:pt x="0" y="613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5038" y="3789583"/>
            <a:ext cx="11568730" cy="538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Regional Anaesthesia (RA)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Increase in use of RA techniques over last 10 years [1,2]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prominent role in RCoA 2021 Curriculum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NAP7: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∼14%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of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 non-obstetric anaesthetic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procedures involved a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block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(PNB) [3]</a:t>
            </a:r>
          </a:p>
          <a:p>
            <a:pPr algn="l">
              <a:lnSpc>
                <a:spcPts val="6299"/>
              </a:lnSpc>
              <a:spcAft>
                <a:spcPts val="600"/>
              </a:spcAft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038" y="3789583"/>
            <a:ext cx="16217820" cy="553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Aft>
                <a:spcPts val="1800"/>
              </a:spcAft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Regional Anaesthesia (RA)</a:t>
            </a:r>
            <a:endParaRPr lang="en-US" sz="12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 is most common reason for NHS litigation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 anaesthesia-related claims [4]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i="1" spc="-62" dirty="0">
                <a:solidFill>
                  <a:srgbClr val="28175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Claims due to peripheral nerve blocks have doubled in 10 years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for accurate data on risk, complications and harm to inform consent discussions [5]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228686" y="7521111"/>
            <a:ext cx="8223241" cy="1973578"/>
          </a:xfrm>
          <a:custGeom>
            <a:avLst/>
            <a:gdLst/>
            <a:ahLst/>
            <a:cxnLst/>
            <a:rect l="l" t="t" r="r" b="b"/>
            <a:pathLst>
              <a:path w="8223241" h="1973578">
                <a:moveTo>
                  <a:pt x="0" y="0"/>
                </a:moveTo>
                <a:lnTo>
                  <a:pt x="8223241" y="0"/>
                </a:lnTo>
                <a:lnTo>
                  <a:pt x="8223241" y="1973578"/>
                </a:lnTo>
                <a:lnTo>
                  <a:pt x="0" y="197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5972443" y="9494689"/>
            <a:ext cx="3910222" cy="426880"/>
          </a:xfrm>
          <a:custGeom>
            <a:avLst/>
            <a:gdLst/>
            <a:ahLst/>
            <a:cxnLst/>
            <a:rect l="l" t="t" r="r" b="b"/>
            <a:pathLst>
              <a:path w="3910222" h="426880">
                <a:moveTo>
                  <a:pt x="0" y="0"/>
                </a:moveTo>
                <a:lnTo>
                  <a:pt x="3910223" y="0"/>
                </a:lnTo>
                <a:lnTo>
                  <a:pt x="3910223" y="426880"/>
                </a:lnTo>
                <a:lnTo>
                  <a:pt x="0" y="426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6" name="Freeform 6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038" y="3950090"/>
            <a:ext cx="16217820" cy="538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Central Neuraxial Blocks (CNB)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NAP3 (2009): 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Major Complications of CNB [6]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NAP7 (2024):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Change in surgical population -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older, frailer, more co-morbid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[3]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Advent of DOACs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change in risk profile for RA techniques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 to re-evaluate risk and close NAP3 loop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267266" y="6672867"/>
            <a:ext cx="2795170" cy="3118344"/>
          </a:xfrm>
          <a:custGeom>
            <a:avLst/>
            <a:gdLst/>
            <a:ahLst/>
            <a:cxnLst/>
            <a:rect l="l" t="t" r="r" b="b"/>
            <a:pathLst>
              <a:path w="2795170" h="3118344">
                <a:moveTo>
                  <a:pt x="0" y="0"/>
                </a:moveTo>
                <a:lnTo>
                  <a:pt x="2795170" y="0"/>
                </a:lnTo>
                <a:lnTo>
                  <a:pt x="2795170" y="3118344"/>
                </a:lnTo>
                <a:lnTo>
                  <a:pt x="0" y="31183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5" name="Freeform 5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038" y="4073915"/>
            <a:ext cx="16217820" cy="519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Peripheral Nerve Blocks (PNB)</a:t>
            </a:r>
          </a:p>
          <a:p>
            <a:pPr algn="l">
              <a:lnSpc>
                <a:spcPts val="3441"/>
              </a:lnSpc>
            </a:pPr>
            <a:endParaRPr lang="en-US" sz="45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3441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Permanent nerve injury approximately 1 in 3000?</a:t>
            </a:r>
          </a:p>
          <a:p>
            <a:pPr algn="l">
              <a:lnSpc>
                <a:spcPts val="5084"/>
              </a:lnSpc>
              <a:spcAft>
                <a:spcPts val="600"/>
              </a:spcAft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• Inadequate duration of follow up in some studies</a:t>
            </a:r>
          </a:p>
          <a:p>
            <a:pPr algn="l">
              <a:lnSpc>
                <a:spcPts val="5084"/>
              </a:lnSpc>
              <a:spcAft>
                <a:spcPts val="600"/>
              </a:spcAft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• Inadequate investigation to determine if definitely secondary to PNB</a:t>
            </a:r>
          </a:p>
          <a:p>
            <a:pPr algn="l">
              <a:lnSpc>
                <a:spcPts val="4340"/>
              </a:lnSpc>
              <a:spcAft>
                <a:spcPts val="600"/>
              </a:spcAft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403712" y="7215453"/>
            <a:ext cx="6640472" cy="2490177"/>
          </a:xfrm>
          <a:custGeom>
            <a:avLst/>
            <a:gdLst/>
            <a:ahLst/>
            <a:cxnLst/>
            <a:rect l="l" t="t" r="r" b="b"/>
            <a:pathLst>
              <a:path w="6640472" h="2490177">
                <a:moveTo>
                  <a:pt x="0" y="0"/>
                </a:moveTo>
                <a:lnTo>
                  <a:pt x="6640472" y="0"/>
                </a:lnTo>
                <a:lnTo>
                  <a:pt x="6640472" y="2490177"/>
                </a:lnTo>
                <a:lnTo>
                  <a:pt x="0" y="2490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5765283" y="9674615"/>
            <a:ext cx="5650629" cy="423797"/>
          </a:xfrm>
          <a:custGeom>
            <a:avLst/>
            <a:gdLst/>
            <a:ahLst/>
            <a:cxnLst/>
            <a:rect l="l" t="t" r="r" b="b"/>
            <a:pathLst>
              <a:path w="5650629" h="423797">
                <a:moveTo>
                  <a:pt x="0" y="0"/>
                </a:moveTo>
                <a:lnTo>
                  <a:pt x="5650629" y="0"/>
                </a:lnTo>
                <a:lnTo>
                  <a:pt x="5650629" y="423797"/>
                </a:lnTo>
                <a:lnTo>
                  <a:pt x="0" y="423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6" name="Freeform 6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038" y="3911990"/>
            <a:ext cx="16217820" cy="69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Perioperative Nerve Injury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Unrelated to PNB or direct surgical injury -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position/compression-related</a:t>
            </a: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Ulnar injury 1:215-385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Peroneal injury 1:4600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Brachial plexus injury 1:2000</a:t>
            </a: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Dated evidence/Under-reporting - incidence unclear</a:t>
            </a: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993950" y="5886330"/>
            <a:ext cx="8149020" cy="2521937"/>
          </a:xfrm>
          <a:custGeom>
            <a:avLst/>
            <a:gdLst/>
            <a:ahLst/>
            <a:cxnLst/>
            <a:rect l="l" t="t" r="r" b="b"/>
            <a:pathLst>
              <a:path w="8149020" h="2521937">
                <a:moveTo>
                  <a:pt x="0" y="0"/>
                </a:moveTo>
                <a:lnTo>
                  <a:pt x="8149020" y="0"/>
                </a:lnTo>
                <a:lnTo>
                  <a:pt x="8149020" y="2521937"/>
                </a:lnTo>
                <a:lnTo>
                  <a:pt x="0" y="252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49" r="-33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5" name="Freeform 5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5513" y="3911990"/>
            <a:ext cx="16217820" cy="751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89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Spinal Cord Injury</a:t>
            </a:r>
          </a:p>
          <a:p>
            <a:pPr algn="l">
              <a:lnSpc>
                <a:spcPts val="4340"/>
              </a:lnSpc>
            </a:pPr>
            <a:endParaRPr lang="en-US" sz="4500" b="1" spc="-89" dirty="0">
              <a:solidFill>
                <a:srgbClr val="CD61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Unrelated to direct surgical injury </a:t>
            </a: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Incidence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High risk cardiothoracic procedures </a:t>
            </a:r>
            <a:r>
              <a:rPr lang="en-US" sz="3100" b="1" spc="-62" dirty="0">
                <a:solidFill>
                  <a:srgbClr val="CD61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~1.5%</a:t>
            </a: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[7]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Unclear incidence in non-cardiovascular procedures - case report only</a:t>
            </a:r>
          </a:p>
          <a:p>
            <a:pPr marL="669298" lvl="1" indent="-334649" algn="l">
              <a:lnSpc>
                <a:spcPts val="4340"/>
              </a:lnSpc>
              <a:spcAft>
                <a:spcPts val="600"/>
              </a:spcAft>
              <a:buFont typeface="Arial"/>
              <a:buChar char="•"/>
            </a:pPr>
            <a:r>
              <a:rPr lang="en-US" sz="3100" b="1" spc="-62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Potentially devastating sequelae</a:t>
            </a: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340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299"/>
              </a:lnSpc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100" b="1" spc="-62" dirty="0">
              <a:solidFill>
                <a:srgbClr val="28175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527947" y="2203201"/>
            <a:ext cx="16564377" cy="138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 b="1" spc="-161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NAP8 - Background</a:t>
            </a:r>
          </a:p>
        </p:txBody>
      </p:sp>
      <p:sp>
        <p:nvSpPr>
          <p:cNvPr id="4" name="Freeform 4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385" y="2503170"/>
            <a:ext cx="21322665" cy="7063740"/>
            <a:chOff x="0" y="0"/>
            <a:chExt cx="5615846" cy="1860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5846" cy="1860409"/>
            </a:xfrm>
            <a:custGeom>
              <a:avLst/>
              <a:gdLst/>
              <a:ahLst/>
              <a:cxnLst/>
              <a:rect l="l" t="t" r="r" b="b"/>
              <a:pathLst>
                <a:path w="5615846" h="1860409">
                  <a:moveTo>
                    <a:pt x="0" y="0"/>
                  </a:moveTo>
                  <a:lnTo>
                    <a:pt x="5615846" y="0"/>
                  </a:lnTo>
                  <a:lnTo>
                    <a:pt x="5615846" y="1860409"/>
                  </a:lnTo>
                  <a:lnTo>
                    <a:pt x="0" y="1860409"/>
                  </a:lnTo>
                  <a:close/>
                </a:path>
              </a:pathLst>
            </a:custGeom>
            <a:solidFill>
              <a:srgbClr val="E3BBCD">
                <a:alpha val="14902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15846" cy="1898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4923" y="4577447"/>
            <a:ext cx="16564377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spc="-240" dirty="0">
                <a:solidFill>
                  <a:srgbClr val="2817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NAP8 Scope</a:t>
            </a:r>
          </a:p>
        </p:txBody>
      </p:sp>
      <p:sp>
        <p:nvSpPr>
          <p:cNvPr id="6" name="Freeform 6"/>
          <p:cNvSpPr/>
          <p:nvPr/>
        </p:nvSpPr>
        <p:spPr>
          <a:xfrm>
            <a:off x="13081274" y="465250"/>
            <a:ext cx="4832595" cy="1528308"/>
          </a:xfrm>
          <a:custGeom>
            <a:avLst/>
            <a:gdLst/>
            <a:ahLst/>
            <a:cxnLst/>
            <a:rect l="l" t="t" r="r" b="b"/>
            <a:pathLst>
              <a:path w="4832595" h="1528308">
                <a:moveTo>
                  <a:pt x="0" y="0"/>
                </a:moveTo>
                <a:lnTo>
                  <a:pt x="4832595" y="0"/>
                </a:lnTo>
                <a:lnTo>
                  <a:pt x="4832595" y="1528308"/>
                </a:lnTo>
                <a:lnTo>
                  <a:pt x="0" y="152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" name="Freeform 7"/>
          <p:cNvSpPr/>
          <p:nvPr/>
        </p:nvSpPr>
        <p:spPr>
          <a:xfrm>
            <a:off x="7257127" y="537858"/>
            <a:ext cx="3139747" cy="1455701"/>
          </a:xfrm>
          <a:custGeom>
            <a:avLst/>
            <a:gdLst/>
            <a:ahLst/>
            <a:cxnLst/>
            <a:rect l="l" t="t" r="r" b="b"/>
            <a:pathLst>
              <a:path w="3139747" h="1455701">
                <a:moveTo>
                  <a:pt x="0" y="0"/>
                </a:moveTo>
                <a:lnTo>
                  <a:pt x="3139747" y="0"/>
                </a:lnTo>
                <a:lnTo>
                  <a:pt x="3139747" y="1455700"/>
                </a:lnTo>
                <a:lnTo>
                  <a:pt x="0" y="1455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Freeform 8"/>
          <p:cNvSpPr/>
          <p:nvPr/>
        </p:nvSpPr>
        <p:spPr>
          <a:xfrm>
            <a:off x="355081" y="398483"/>
            <a:ext cx="4617697" cy="1661844"/>
          </a:xfrm>
          <a:custGeom>
            <a:avLst/>
            <a:gdLst/>
            <a:ahLst/>
            <a:cxnLst/>
            <a:rect l="l" t="t" r="r" b="b"/>
            <a:pathLst>
              <a:path w="4617697" h="1661844">
                <a:moveTo>
                  <a:pt x="0" y="0"/>
                </a:moveTo>
                <a:lnTo>
                  <a:pt x="4617697" y="0"/>
                </a:lnTo>
                <a:lnTo>
                  <a:pt x="4617697" y="1661843"/>
                </a:lnTo>
                <a:lnTo>
                  <a:pt x="0" y="1661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81" b="-27"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1274</Words>
  <Application>Microsoft Office PowerPoint</Application>
  <PresentationFormat>Custom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Montserrat Bold Italics</vt:lpstr>
      <vt:lpstr>Calibri</vt:lpstr>
      <vt:lpstr>Montserrat Bold</vt:lpstr>
      <vt:lpstr>Montserrat</vt:lpstr>
      <vt:lpstr>Arial</vt:lpstr>
      <vt:lpstr>Montserrat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Updated Slides</dc:title>
  <dc:creator>Laura Cortes</dc:creator>
  <cp:lastModifiedBy>Laura Cortes</cp:lastModifiedBy>
  <cp:revision>6</cp:revision>
  <dcterms:created xsi:type="dcterms:W3CDTF">2006-08-16T00:00:00Z</dcterms:created>
  <dcterms:modified xsi:type="dcterms:W3CDTF">2026-04-09T16:22:43Z</dcterms:modified>
  <dc:identifier>DAHC0LxzTq4</dc:identifier>
</cp:coreProperties>
</file>