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70"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ABBF"/>
    <a:srgbClr val="898D8D"/>
    <a:srgbClr val="00A7B5"/>
    <a:srgbClr val="3F2A56"/>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5"/>
  </p:normalViewPr>
  <p:slideViewPr>
    <p:cSldViewPr snapToGrid="0" snapToObjects="1">
      <p:cViewPr>
        <p:scale>
          <a:sx n="147" d="100"/>
          <a:sy n="147" d="100"/>
        </p:scale>
        <p:origin x="640" y="43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normAutofit/>
          </a:bodyPr>
          <a:lstStyle>
            <a:lvl1pPr>
              <a:defRPr sz="3800"/>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normAutofit/>
          </a:bodyPr>
          <a:lstStyle>
            <a:lvl1pPr algn="l">
              <a:defRPr sz="3800" b="0" cap="none"/>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30" y="1151335"/>
            <a:ext cx="4041775"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457200" y="4708900"/>
            <a:ext cx="2133600" cy="273844"/>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9" name="Picture 8" descr="RCoA-Initials-RGB.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pic>
        <p:nvPicPr>
          <p:cNvPr id="8" name="Picture 7"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2" name="Title 1"/>
          <p:cNvSpPr>
            <a:spLocks noGrp="1"/>
          </p:cNvSpPr>
          <p:nvPr>
            <p:ph type="ctrTitle"/>
          </p:nvPr>
        </p:nvSpPr>
        <p:spPr>
          <a:xfrm>
            <a:off x="350516" y="2038264"/>
            <a:ext cx="7772400" cy="1066972"/>
          </a:xfrm>
        </p:spPr>
        <p:txBody>
          <a:bodyPr anchor="t">
            <a:normAutofit/>
          </a:bodyPr>
          <a:lstStyle/>
          <a:p>
            <a:r>
              <a:rPr lang="en-US" sz="4000" dirty="0">
                <a:solidFill>
                  <a:schemeClr val="bg1"/>
                </a:solidFill>
              </a:rPr>
              <a:t>A Matter of Safety…</a:t>
            </a:r>
            <a:r>
              <a:rPr lang="en-US" sz="4000" dirty="0" smtClean="0">
                <a:solidFill>
                  <a:schemeClr val="bg1"/>
                </a:solidFill>
              </a:rPr>
              <a:t/>
            </a:r>
            <a:br>
              <a:rPr lang="en-US" sz="4000" dirty="0" smtClean="0">
                <a:solidFill>
                  <a:schemeClr val="bg1"/>
                </a:solidFill>
              </a:rPr>
            </a:b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r>
              <a:rPr lang="en-GB" dirty="0"/>
              <a:t>What are your responsibilities and duties?</a:t>
            </a:r>
          </a:p>
        </p:txBody>
      </p:sp>
    </p:spTree>
    <p:extLst>
      <p:ext uri="{BB962C8B-B14F-4D97-AF65-F5344CB8AC3E}">
        <p14:creationId xmlns:p14="http://schemas.microsoft.com/office/powerpoint/2010/main" val="1576608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p:txBody>
          <a:bodyPr>
            <a:normAutofit fontScale="70000" lnSpcReduction="20000"/>
          </a:bodyPr>
          <a:lstStyle/>
          <a:p>
            <a:r>
              <a:rPr lang="en-GB" dirty="0"/>
              <a:t>Documentation of facts of the case, not opinion</a:t>
            </a:r>
          </a:p>
          <a:p>
            <a:r>
              <a:rPr lang="en-GB" dirty="0"/>
              <a:t>Document injuries accurately and gather supporting clinical </a:t>
            </a:r>
            <a:r>
              <a:rPr lang="en-GB" dirty="0" smtClean="0"/>
              <a:t>information</a:t>
            </a:r>
          </a:p>
          <a:p>
            <a:r>
              <a:rPr lang="en-GB" dirty="0" smtClean="0"/>
              <a:t>Contact and discuss the case with the admitting/operating consultant, highlighting your concerns. </a:t>
            </a:r>
            <a:endParaRPr lang="en-GB" dirty="0"/>
          </a:p>
          <a:p>
            <a:r>
              <a:rPr lang="en-GB" dirty="0" smtClean="0"/>
              <a:t>The admitting team should contact </a:t>
            </a:r>
            <a:r>
              <a:rPr lang="en-GB" dirty="0"/>
              <a:t>a safeguarding professional and share </a:t>
            </a:r>
            <a:r>
              <a:rPr lang="en-GB" dirty="0" smtClean="0"/>
              <a:t>the highlighted </a:t>
            </a:r>
            <a:r>
              <a:rPr lang="en-GB" dirty="0"/>
              <a:t>concerns. This should be in line with local policy – usually your line manager or safeguarding </a:t>
            </a:r>
            <a:r>
              <a:rPr lang="en-GB" dirty="0" smtClean="0"/>
              <a:t>lead. However, should they chose not to do so, and your concerns persist, you should </a:t>
            </a:r>
            <a:r>
              <a:rPr lang="en-GB" dirty="0" smtClean="0"/>
              <a:t>act to engage </a:t>
            </a:r>
            <a:r>
              <a:rPr lang="en-GB" dirty="0" smtClean="0"/>
              <a:t>safeguarding </a:t>
            </a:r>
            <a:r>
              <a:rPr lang="en-GB" dirty="0" smtClean="0"/>
              <a:t>services.</a:t>
            </a:r>
            <a:endParaRPr lang="en-GB" dirty="0"/>
          </a:p>
        </p:txBody>
      </p:sp>
    </p:spTree>
    <p:extLst>
      <p:ext uri="{BB962C8B-B14F-4D97-AF65-F5344CB8AC3E}">
        <p14:creationId xmlns:p14="http://schemas.microsoft.com/office/powerpoint/2010/main" val="3115277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lstStyle/>
          <a:p>
            <a:r>
              <a:rPr lang="en-GB" dirty="0"/>
              <a:t>What will you do next?</a:t>
            </a:r>
          </a:p>
        </p:txBody>
      </p:sp>
    </p:spTree>
    <p:extLst>
      <p:ext uri="{BB962C8B-B14F-4D97-AF65-F5344CB8AC3E}">
        <p14:creationId xmlns:p14="http://schemas.microsoft.com/office/powerpoint/2010/main" val="469339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a:xfrm>
            <a:off x="457200" y="1268365"/>
            <a:ext cx="8229600" cy="2995877"/>
          </a:xfrm>
        </p:spPr>
        <p:txBody>
          <a:bodyPr>
            <a:normAutofit fontScale="47500" lnSpcReduction="20000"/>
          </a:bodyPr>
          <a:lstStyle/>
          <a:p>
            <a:r>
              <a:rPr lang="en-GB" dirty="0"/>
              <a:t>There are 6 safeguarding principles – empowerment, prevention, proportionality, partnership and accountability. </a:t>
            </a:r>
          </a:p>
          <a:p>
            <a:r>
              <a:rPr lang="en-GB" dirty="0"/>
              <a:t>You should make an assessment of his capacity. If he has capacity, you should ask for his consent to share information about his injuries with the relevant bodies. This is empowerment – supporting the individual to give informed consent and make their own decisions where appropriate. The information may need to be shared with a number of agencies</a:t>
            </a:r>
            <a:r>
              <a:rPr lang="en-GB" dirty="0" smtClean="0"/>
              <a:t>, starting with his admitting team and extending to potentially </a:t>
            </a:r>
            <a:r>
              <a:rPr lang="en-GB" dirty="0"/>
              <a:t>include the nursing home management, the local authority, social services, the care commission or the police. </a:t>
            </a:r>
          </a:p>
          <a:p>
            <a:r>
              <a:rPr lang="en-GB" dirty="0"/>
              <a:t>If he has capacity but requests that information is not shared, you can reasonably override such a decision if you feel there is ongoing risk to other people, such as the other residents in the nursing home. Other reasons include concern that a serious crime has been committed, that staff are implicated, the individual may be frightened or feel coerced into refusing intervention, or if a court has requested the information. In these circumstances, the reasons for sharing the information against the patient’s wishes should be explained and documented</a:t>
            </a:r>
            <a:r>
              <a:rPr lang="en-GB" dirty="0" smtClean="0"/>
              <a:t>.</a:t>
            </a:r>
            <a:endParaRPr lang="en-GB" dirty="0"/>
          </a:p>
        </p:txBody>
      </p:sp>
    </p:spTree>
    <p:extLst>
      <p:ext uri="{BB962C8B-B14F-4D97-AF65-F5344CB8AC3E}">
        <p14:creationId xmlns:p14="http://schemas.microsoft.com/office/powerpoint/2010/main" val="1325905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(continued)</a:t>
            </a:r>
            <a:endParaRPr lang="en-US" dirty="0"/>
          </a:p>
        </p:txBody>
      </p:sp>
      <p:sp>
        <p:nvSpPr>
          <p:cNvPr id="3" name="Content Placeholder 2"/>
          <p:cNvSpPr>
            <a:spLocks noGrp="1"/>
          </p:cNvSpPr>
          <p:nvPr>
            <p:ph idx="1"/>
          </p:nvPr>
        </p:nvSpPr>
        <p:spPr/>
        <p:txBody>
          <a:bodyPr>
            <a:normAutofit fontScale="92500" lnSpcReduction="20000"/>
          </a:bodyPr>
          <a:lstStyle/>
          <a:p>
            <a:r>
              <a:rPr lang="en-GB" sz="2600" dirty="0" smtClean="0"/>
              <a:t>Your findings may represent poor care but not wilful harm, however it can be difficult to delineate the two. Any concerns should be documented and investigated to minimise risk of future harm to either this patient or the other residents of the nursing home.</a:t>
            </a:r>
          </a:p>
          <a:p>
            <a:r>
              <a:rPr lang="en-GB" sz="2600" dirty="0" smtClean="0"/>
              <a:t>You should make a case-by-case assessment of what information needs to be shared to ensure safeguarding, without compromising patient confidentiality unnecessarily</a:t>
            </a:r>
          </a:p>
          <a:p>
            <a:pPr marL="0" indent="0">
              <a:buNone/>
            </a:pPr>
            <a:endParaRPr lang="en-GB" dirty="0"/>
          </a:p>
        </p:txBody>
      </p:sp>
    </p:spTree>
    <p:extLst>
      <p:ext uri="{BB962C8B-B14F-4D97-AF65-F5344CB8AC3E}">
        <p14:creationId xmlns:p14="http://schemas.microsoft.com/office/powerpoint/2010/main" val="2373623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592702"/>
            <a:ext cx="8229600" cy="1958096"/>
          </a:xfrm>
        </p:spPr>
        <p:txBody>
          <a:bodyPr/>
          <a:lstStyle/>
          <a:p>
            <a:r>
              <a:rPr lang="en-GB" dirty="0"/>
              <a:t>Care Act 2014</a:t>
            </a:r>
          </a:p>
          <a:p>
            <a:r>
              <a:rPr lang="en-GB" dirty="0"/>
              <a:t>Mental Capacity Act 2005</a:t>
            </a:r>
          </a:p>
          <a:p>
            <a:r>
              <a:rPr lang="en-GB" dirty="0"/>
              <a:t>Social Care Institute for Excellence</a:t>
            </a:r>
          </a:p>
        </p:txBody>
      </p:sp>
    </p:spTree>
    <p:extLst>
      <p:ext uri="{BB962C8B-B14F-4D97-AF65-F5344CB8AC3E}">
        <p14:creationId xmlns:p14="http://schemas.microsoft.com/office/powerpoint/2010/main" val="1196233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5" name="Title 1"/>
          <p:cNvSpPr txBox="1">
            <a:spLocks/>
          </p:cNvSpPr>
          <p:nvPr/>
        </p:nvSpPr>
        <p:spPr>
          <a:xfrm>
            <a:off x="350520" y="2513080"/>
            <a:ext cx="8669197" cy="642932"/>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r>
              <a:rPr lang="en-US" sz="5000" dirty="0" smtClean="0">
                <a:solidFill>
                  <a:schemeClr val="bg1"/>
                </a:solidFill>
              </a:rPr>
              <a:t>Any questions?</a:t>
            </a:r>
            <a:endParaRPr lang="en-US" sz="5000" dirty="0">
              <a:solidFill>
                <a:schemeClr val="bg1"/>
              </a:solidFill>
            </a:endParaRPr>
          </a:p>
        </p:txBody>
      </p:sp>
    </p:spTree>
    <p:extLst>
      <p:ext uri="{BB962C8B-B14F-4D97-AF65-F5344CB8AC3E}">
        <p14:creationId xmlns:p14="http://schemas.microsoft.com/office/powerpoint/2010/main" val="953053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a:t>You have been asked to review an 80-year-old man who has been listed for a DHS for a femoral fracture. He also has a history of cognitive impairment, indolent prostatic cancer and osteoarthritis. He was admitted overnight following a fall out of bed. He is a resident of a local nursing home. His daughter lives in Canada and is his next of kin. The timing of the fall is not clear and the member of staff who came with him to A&amp;E has left. </a:t>
            </a:r>
          </a:p>
          <a:p>
            <a:pPr marL="0" indent="0">
              <a:buNone/>
            </a:pPr>
            <a:r>
              <a:rPr lang="en-GB" dirty="0"/>
              <a:t> </a:t>
            </a:r>
          </a:p>
          <a:p>
            <a:endParaRPr lang="en-US" dirty="0"/>
          </a:p>
        </p:txBody>
      </p:sp>
    </p:spTree>
    <p:extLst>
      <p:ext uri="{BB962C8B-B14F-4D97-AF65-F5344CB8AC3E}">
        <p14:creationId xmlns:p14="http://schemas.microsoft.com/office/powerpoint/2010/main" val="1899019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On the ward you find a frail, thin man who is unkempt and reluctant to engage in conversation. You notice a fading bruise on his temple, which he thinks he sustained a few weeks ago. His bloods show raised inflammatory markers and an acute kidney injury. On review of his chest x ray, you notice some healing rib fractures and an old proximal </a:t>
            </a:r>
            <a:r>
              <a:rPr lang="en-GB" dirty="0" err="1"/>
              <a:t>humerus</a:t>
            </a:r>
            <a:r>
              <a:rPr lang="en-GB" dirty="0"/>
              <a:t> fracture. His notes from the care home do not mention previous falls.</a:t>
            </a:r>
          </a:p>
          <a:p>
            <a:pPr marL="0" indent="0">
              <a:buNone/>
            </a:pPr>
            <a:r>
              <a:rPr lang="en-GB" dirty="0"/>
              <a:t> </a:t>
            </a:r>
          </a:p>
          <a:p>
            <a:endParaRPr lang="en-US" dirty="0"/>
          </a:p>
        </p:txBody>
      </p:sp>
    </p:spTree>
    <p:extLst>
      <p:ext uri="{BB962C8B-B14F-4D97-AF65-F5344CB8AC3E}">
        <p14:creationId xmlns:p14="http://schemas.microsoft.com/office/powerpoint/2010/main" val="2275898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dirty="0" smtClean="0"/>
              <a:t>The nurse looking after him comes to let you know that he has a pressure sore on his sacrum, which looks infected. She also comments on his poor hygiene and raises concerns with you about the level of care he is receiving in the nursing home. The patient has asked her not to contact his daughter as he “doesn’t want to worry her”.</a:t>
            </a:r>
          </a:p>
          <a:p>
            <a:endParaRPr lang="en-US" dirty="0"/>
          </a:p>
        </p:txBody>
      </p:sp>
    </p:spTree>
    <p:extLst>
      <p:ext uri="{BB962C8B-B14F-4D97-AF65-F5344CB8AC3E}">
        <p14:creationId xmlns:p14="http://schemas.microsoft.com/office/powerpoint/2010/main" val="770257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pPr algn="ctr"/>
            <a:r>
              <a:rPr lang="en-US" dirty="0" smtClean="0"/>
              <a:t>Key Questions and Learning Points</a:t>
            </a:r>
            <a:endParaRPr lang="en-US" dirty="0"/>
          </a:p>
        </p:txBody>
      </p:sp>
    </p:spTree>
    <p:extLst>
      <p:ext uri="{BB962C8B-B14F-4D97-AF65-F5344CB8AC3E}">
        <p14:creationId xmlns:p14="http://schemas.microsoft.com/office/powerpoint/2010/main" val="1877959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2060972"/>
            <a:ext cx="7772400" cy="1021556"/>
          </a:xfrm>
        </p:spPr>
        <p:txBody>
          <a:bodyPr>
            <a:normAutofit fontScale="90000"/>
          </a:bodyPr>
          <a:lstStyle/>
          <a:p>
            <a:r>
              <a:rPr lang="en-GB" dirty="0"/>
              <a:t>What aspects of this history do you find concerning?</a:t>
            </a:r>
            <a:br>
              <a:rPr lang="en-GB" dirty="0"/>
            </a:br>
            <a:endParaRPr lang="en-US" dirty="0"/>
          </a:p>
        </p:txBody>
      </p:sp>
    </p:spTree>
    <p:extLst>
      <p:ext uri="{BB962C8B-B14F-4D97-AF65-F5344CB8AC3E}">
        <p14:creationId xmlns:p14="http://schemas.microsoft.com/office/powerpoint/2010/main" val="1782258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p:txBody>
          <a:bodyPr>
            <a:normAutofit fontScale="85000" lnSpcReduction="20000"/>
          </a:bodyPr>
          <a:lstStyle/>
          <a:p>
            <a:r>
              <a:rPr lang="en-GB" dirty="0"/>
              <a:t>Possible long lie – timing not clear and no history from staff, combined with AKI</a:t>
            </a:r>
          </a:p>
          <a:p>
            <a:r>
              <a:rPr lang="en-GB" dirty="0"/>
              <a:t>Multiple injuries – no clear documentation or evidence of medical attention – raises possibility of not only poor practice but possible malicious harm</a:t>
            </a:r>
          </a:p>
          <a:p>
            <a:r>
              <a:rPr lang="en-GB" dirty="0"/>
              <a:t>Recurrent falls – have steps been taken to reduce risk?</a:t>
            </a:r>
          </a:p>
          <a:p>
            <a:r>
              <a:rPr lang="en-GB" dirty="0"/>
              <a:t>Signs of poor quality care– poor hygiene, dehydration, pressure sores</a:t>
            </a:r>
          </a:p>
          <a:p>
            <a:r>
              <a:rPr lang="en-GB" dirty="0"/>
              <a:t>Poor documentation</a:t>
            </a:r>
          </a:p>
          <a:p>
            <a:pPr marL="0" indent="0">
              <a:buNone/>
            </a:pPr>
            <a:endParaRPr lang="en-US" dirty="0"/>
          </a:p>
        </p:txBody>
      </p:sp>
    </p:spTree>
    <p:extLst>
      <p:ext uri="{BB962C8B-B14F-4D97-AF65-F5344CB8AC3E}">
        <p14:creationId xmlns:p14="http://schemas.microsoft.com/office/powerpoint/2010/main" val="1393536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r>
              <a:rPr lang="en-GB" dirty="0"/>
              <a:t>What is adult safeguarding and how does it apply to this case?</a:t>
            </a:r>
          </a:p>
        </p:txBody>
      </p:sp>
    </p:spTree>
    <p:extLst>
      <p:ext uri="{BB962C8B-B14F-4D97-AF65-F5344CB8AC3E}">
        <p14:creationId xmlns:p14="http://schemas.microsoft.com/office/powerpoint/2010/main" val="254691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p:txBody>
          <a:bodyPr>
            <a:normAutofit fontScale="77500" lnSpcReduction="20000"/>
          </a:bodyPr>
          <a:lstStyle/>
          <a:p>
            <a:r>
              <a:rPr lang="en-GB" dirty="0"/>
              <a:t>Adult safeguarding applies to any adult who has care and support needs and is experiencing, or at risk of, abuse and neglect</a:t>
            </a:r>
            <a:r>
              <a:rPr lang="en-GB" dirty="0" smtClean="0"/>
              <a:t>.</a:t>
            </a:r>
            <a:endParaRPr lang="en-GB" dirty="0"/>
          </a:p>
          <a:p>
            <a:r>
              <a:rPr lang="en-GB" dirty="0"/>
              <a:t>In this case, the patient is an elderly man with cognitive impairment and physical disability. He is reliant on his carers to fulfil his support needs and there is evidence of poor care and potentially neglect or abuse. </a:t>
            </a:r>
          </a:p>
          <a:p>
            <a:r>
              <a:rPr lang="en-GB" dirty="0"/>
              <a:t>He is particularly vulnerable because he is unable to protect himself and has no family nearby to advocate for him.</a:t>
            </a:r>
          </a:p>
          <a:p>
            <a:endParaRPr lang="en-US" dirty="0"/>
          </a:p>
        </p:txBody>
      </p:sp>
    </p:spTree>
    <p:extLst>
      <p:ext uri="{BB962C8B-B14F-4D97-AF65-F5344CB8AC3E}">
        <p14:creationId xmlns:p14="http://schemas.microsoft.com/office/powerpoint/2010/main" val="614767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181</TotalTime>
  <Words>828</Words>
  <Application>Microsoft Macintosh PowerPoint</Application>
  <PresentationFormat>On-screen Show (16:9)</PresentationFormat>
  <Paragraphs>41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Century Gothic</vt:lpstr>
      <vt:lpstr>PowerpointTheme2016</vt:lpstr>
      <vt:lpstr>A Matter of Safety… </vt:lpstr>
      <vt:lpstr>Scenario</vt:lpstr>
      <vt:lpstr>Scenario</vt:lpstr>
      <vt:lpstr>Scenario</vt:lpstr>
      <vt:lpstr>Key Questions and Learning Points</vt:lpstr>
      <vt:lpstr>What aspects of this history do you find concerning? </vt:lpstr>
      <vt:lpstr>Answer</vt:lpstr>
      <vt:lpstr>What is adult safeguarding and how does it apply to this case?</vt:lpstr>
      <vt:lpstr>Answer</vt:lpstr>
      <vt:lpstr>What are your responsibilities and duties?</vt:lpstr>
      <vt:lpstr>Answer</vt:lpstr>
      <vt:lpstr>What will you do next?</vt:lpstr>
      <vt:lpstr>Answer</vt:lpstr>
      <vt:lpstr>Answer (continued)</vt:lpstr>
      <vt:lpstr>References</vt:lpstr>
      <vt:lpstr>PowerPoint Presentation</vt:lpstr>
    </vt:vector>
  </TitlesOfParts>
  <Company>The Royal College of Anaesthetists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dc:title>
  <dc:creator>Mandie Kelly</dc:creator>
  <cp:lastModifiedBy>Microsoft Office User</cp:lastModifiedBy>
  <cp:revision>15</cp:revision>
  <dcterms:created xsi:type="dcterms:W3CDTF">2016-05-26T12:40:39Z</dcterms:created>
  <dcterms:modified xsi:type="dcterms:W3CDTF">2017-03-29T12:42:02Z</dcterms:modified>
</cp:coreProperties>
</file>