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317" r:id="rId4"/>
    <p:sldId id="318" r:id="rId5"/>
    <p:sldId id="314" r:id="rId6"/>
    <p:sldId id="307" r:id="rId7"/>
    <p:sldId id="309" r:id="rId8"/>
    <p:sldId id="316" r:id="rId9"/>
    <p:sldId id="27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92">
          <p15:clr>
            <a:srgbClr val="A4A3A4"/>
          </p15:clr>
        </p15:guide>
        <p15:guide id="2" pos="56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2A56"/>
    <a:srgbClr val="50ABBF"/>
    <a:srgbClr val="898D8D"/>
    <a:srgbClr val="00A7B5"/>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67" autoAdjust="0"/>
    <p:restoredTop sz="94660"/>
  </p:normalViewPr>
  <p:slideViewPr>
    <p:cSldViewPr snapToGrid="0" snapToObjects="1">
      <p:cViewPr varScale="1">
        <p:scale>
          <a:sx n="119" d="100"/>
          <a:sy n="119" d="100"/>
        </p:scale>
        <p:origin x="1368" y="184"/>
      </p:cViewPr>
      <p:guideLst>
        <p:guide orient="horz" pos="4192"/>
        <p:guide pos="564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normAutofit/>
          </a:bodyPr>
          <a:lstStyle>
            <a:lvl1pPr>
              <a:defRPr sz="3800"/>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3"/>
            <a:ext cx="7772400" cy="1362076"/>
          </a:xfrm>
        </p:spPr>
        <p:txBody>
          <a:bodyPr anchor="t">
            <a:normAutofit/>
          </a:bodyPr>
          <a:lstStyle>
            <a:lvl1pPr algn="l">
              <a:defRPr sz="3800" b="0" cap="none"/>
            </a:lvl1pPr>
          </a:lstStyle>
          <a:p>
            <a:r>
              <a:rPr lang="en-GB" dirty="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a:t>Click to edit Master title style</a:t>
            </a:r>
            <a:endParaRPr lang="en-US" dirty="0"/>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3"/>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33" y="1535113"/>
            <a:ext cx="4041775" cy="639763"/>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9"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9"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2"/>
            <a:ext cx="5486400" cy="56674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43"/>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457200" y="6278535"/>
            <a:ext cx="2133600" cy="365125"/>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7" name="Picture 6"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6103366"/>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r="9285" b="9293"/>
          <a:stretch/>
        </p:blipFill>
        <p:spPr>
          <a:xfrm>
            <a:off x="0" y="-1"/>
            <a:ext cx="9144000" cy="6858001"/>
          </a:xfrm>
          <a:prstGeom prst="rect">
            <a:avLst/>
          </a:prstGeom>
        </p:spPr>
      </p:pic>
      <p:sp>
        <p:nvSpPr>
          <p:cNvPr id="2" name="Title 1"/>
          <p:cNvSpPr>
            <a:spLocks noGrp="1"/>
          </p:cNvSpPr>
          <p:nvPr>
            <p:ph type="ctrTitle"/>
          </p:nvPr>
        </p:nvSpPr>
        <p:spPr>
          <a:xfrm>
            <a:off x="350516" y="2702709"/>
            <a:ext cx="7772400" cy="2578289"/>
          </a:xfrm>
        </p:spPr>
        <p:txBody>
          <a:bodyPr anchor="t">
            <a:normAutofit/>
          </a:bodyPr>
          <a:lstStyle/>
          <a:p>
            <a:pPr algn="l"/>
            <a:r>
              <a:rPr lang="en-US" sz="4000" dirty="0">
                <a:solidFill>
                  <a:schemeClr val="bg1"/>
                </a:solidFill>
              </a:rPr>
              <a:t>Lifelong Learning 2024 survey results summary</a:t>
            </a:r>
            <a:br>
              <a:rPr lang="en-US" sz="4000" dirty="0">
                <a:solidFill>
                  <a:schemeClr val="bg1"/>
                </a:solidFill>
              </a:rPr>
            </a:b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Participation rate 2022 vs 2024</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sz="1800" b="1" dirty="0"/>
              <a:t>2024:</a:t>
            </a:r>
          </a:p>
          <a:p>
            <a:r>
              <a:rPr lang="en-US" sz="1800" dirty="0"/>
              <a:t>Survey one had 783 respondents</a:t>
            </a:r>
          </a:p>
          <a:p>
            <a:r>
              <a:rPr lang="en-US" sz="1800" dirty="0"/>
              <a:t>Survey two had 308 respondents</a:t>
            </a:r>
          </a:p>
          <a:p>
            <a:endParaRPr lang="en-US" sz="1800" dirty="0"/>
          </a:p>
          <a:p>
            <a:pPr marL="0" indent="0">
              <a:buNone/>
            </a:pPr>
            <a:r>
              <a:rPr lang="en-US" sz="1800" b="1" dirty="0"/>
              <a:t>2022:</a:t>
            </a:r>
          </a:p>
          <a:p>
            <a:r>
              <a:rPr lang="en-US" sz="1800" dirty="0"/>
              <a:t>Survey one had 679 respondents</a:t>
            </a:r>
          </a:p>
          <a:p>
            <a:r>
              <a:rPr lang="en-US" sz="1800" dirty="0"/>
              <a:t>Survey two has 331 respondents</a:t>
            </a:r>
          </a:p>
          <a:p>
            <a:pPr marL="0" indent="0">
              <a:buNone/>
            </a:pPr>
            <a:endParaRPr lang="en-US" sz="1800" dirty="0"/>
          </a:p>
          <a:p>
            <a:pPr marL="0" indent="0">
              <a:buNone/>
            </a:pPr>
            <a:r>
              <a:rPr lang="en-US" sz="1800" b="1" dirty="0"/>
              <a:t>Comparison:</a:t>
            </a:r>
          </a:p>
          <a:p>
            <a:r>
              <a:rPr lang="en-GB" sz="1800" dirty="0"/>
              <a:t>Survey One: Participation increased by approximately </a:t>
            </a:r>
            <a:r>
              <a:rPr lang="en-GB" sz="1800" b="1" dirty="0"/>
              <a:t>15.31%</a:t>
            </a:r>
            <a:r>
              <a:rPr lang="en-GB" sz="1800" dirty="0"/>
              <a:t> from 2022 to 2024.</a:t>
            </a:r>
          </a:p>
          <a:p>
            <a:r>
              <a:rPr lang="en-GB" sz="1800" dirty="0"/>
              <a:t>Survey Two: Participation decreased by approximately </a:t>
            </a:r>
            <a:r>
              <a:rPr lang="en-GB" sz="1800" b="1" dirty="0"/>
              <a:t>6.95%</a:t>
            </a:r>
            <a:r>
              <a:rPr lang="en-GB" sz="1800" dirty="0"/>
              <a:t> from 2022 to 2024.</a:t>
            </a:r>
            <a:endParaRPr lang="en-US" sz="1800" dirty="0"/>
          </a:p>
          <a:p>
            <a:endParaRPr lang="en-US" sz="1800" dirty="0"/>
          </a:p>
        </p:txBody>
      </p:sp>
    </p:spTree>
    <p:extLst>
      <p:ext uri="{BB962C8B-B14F-4D97-AF65-F5344CB8AC3E}">
        <p14:creationId xmlns:p14="http://schemas.microsoft.com/office/powerpoint/2010/main" val="341854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C211F-DF86-1455-95B7-D51ADA6B3E7B}"/>
              </a:ext>
            </a:extLst>
          </p:cNvPr>
          <p:cNvSpPr>
            <a:spLocks noGrp="1"/>
          </p:cNvSpPr>
          <p:nvPr>
            <p:ph type="title"/>
          </p:nvPr>
        </p:nvSpPr>
        <p:spPr/>
        <p:txBody>
          <a:bodyPr>
            <a:normAutofit/>
          </a:bodyPr>
          <a:lstStyle/>
          <a:p>
            <a:r>
              <a:rPr lang="en-GB" sz="2800" b="0" i="0" u="none" strike="noStrike" dirty="0">
                <a:solidFill>
                  <a:srgbClr val="50ABBF"/>
                </a:solidFill>
                <a:effectLst/>
                <a:latin typeface="Century Gothic" panose="020B0502020202020204" pitchFamily="34" charset="0"/>
              </a:rPr>
              <a:t>What do you like most about the LLP?</a:t>
            </a:r>
            <a:endParaRPr lang="en-GB" sz="4800" dirty="0"/>
          </a:p>
        </p:txBody>
      </p:sp>
      <p:sp>
        <p:nvSpPr>
          <p:cNvPr id="3" name="Content Placeholder 2">
            <a:extLst>
              <a:ext uri="{FF2B5EF4-FFF2-40B4-BE49-F238E27FC236}">
                <a16:creationId xmlns:a16="http://schemas.microsoft.com/office/drawing/2014/main" id="{B776553A-B00E-EACC-212E-CB1D04C18B77}"/>
              </a:ext>
            </a:extLst>
          </p:cNvPr>
          <p:cNvSpPr>
            <a:spLocks noGrp="1"/>
          </p:cNvSpPr>
          <p:nvPr>
            <p:ph idx="1"/>
          </p:nvPr>
        </p:nvSpPr>
        <p:spPr/>
        <p:txBody>
          <a:bodyPr>
            <a:normAutofit lnSpcReduction="10000"/>
          </a:bodyPr>
          <a:lstStyle/>
          <a:p>
            <a:pPr algn="l" rtl="0" fontAlgn="base">
              <a:buFont typeface="Arial" panose="020B0604020202020204" pitchFamily="34" charset="0"/>
              <a:buChar char="•"/>
            </a:pPr>
            <a:r>
              <a:rPr lang="en-GB" sz="1800" b="0" i="0" u="none" strike="noStrike" dirty="0">
                <a:effectLst/>
                <a:latin typeface="Century Gothic" panose="020B0502020202020204" pitchFamily="34" charset="0"/>
              </a:rPr>
              <a:t>"Everything all in one place"</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"Logbook is easy to use and clear"</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"Fairly self-intuitive"</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"Easy to navigate"</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"Clean interface"</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"Ease of use on a variety of devices"</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"Useful for keeping logbook for appraisal and logging CPD"</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"Getting a CPD summary"</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"Centralised repository that can be accessed by tutors and ARCP panel"</a:t>
            </a:r>
            <a:r>
              <a:rPr lang="en-US" sz="1800" b="0" i="0" u="none" strike="noStrike" dirty="0">
                <a:effectLst/>
                <a:latin typeface="Century Gothic" panose="020B0502020202020204" pitchFamily="34" charset="0"/>
              </a:rPr>
              <a:t>​</a:t>
            </a: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"Recent logbook changes have meant filling in cases is easier and quicker"</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"The new logbook function that allows you to duplicate logs"</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"Creating SLEs is generally straightforward"</a:t>
            </a:r>
            <a:r>
              <a:rPr lang="en-US" sz="1800" b="0" i="0" u="none" strike="noStrike" dirty="0">
                <a:effectLst/>
                <a:latin typeface="Century Gothic" panose="020B0502020202020204" pitchFamily="34" charset="0"/>
              </a:rPr>
              <a:t>​</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GB" sz="1800" b="0" i="0" u="none" strike="noStrike" dirty="0">
                <a:effectLst/>
                <a:latin typeface="Century Gothic" panose="020B0502020202020204" pitchFamily="34" charset="0"/>
              </a:rPr>
              <a:t>"Forms are relatively free text so can be modified to situation"</a:t>
            </a:r>
            <a:endParaRPr lang="en-US" b="0" i="0" u="none" strike="noStrike" dirty="0">
              <a:effectLst/>
              <a:latin typeface="Arial" panose="020B0604020202020204" pitchFamily="34" charset="0"/>
            </a:endParaRPr>
          </a:p>
          <a:p>
            <a:pPr algn="l" rtl="0" fontAlgn="base">
              <a:buFont typeface="Arial" panose="020B0604020202020204" pitchFamily="34" charset="0"/>
              <a:buChar char="•"/>
            </a:pPr>
            <a:endParaRPr lang="en-US"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542651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4592-017E-A854-F5BD-E8845CF6F320}"/>
              </a:ext>
            </a:extLst>
          </p:cNvPr>
          <p:cNvSpPr>
            <a:spLocks noGrp="1"/>
          </p:cNvSpPr>
          <p:nvPr>
            <p:ph type="title"/>
          </p:nvPr>
        </p:nvSpPr>
        <p:spPr/>
        <p:txBody>
          <a:bodyPr>
            <a:normAutofit/>
          </a:bodyPr>
          <a:lstStyle/>
          <a:p>
            <a:r>
              <a:rPr lang="en-GB" sz="2800" b="0" i="0" u="none" strike="noStrike" dirty="0">
                <a:solidFill>
                  <a:srgbClr val="50ABBF"/>
                </a:solidFill>
                <a:effectLst/>
                <a:latin typeface="Century Gothic" panose="020B0502020202020204" pitchFamily="34" charset="0"/>
              </a:rPr>
              <a:t>What do you like least about the LLP? </a:t>
            </a:r>
            <a:r>
              <a:rPr lang="en-GB" sz="2800" b="0" i="0" u="none" strike="noStrike" dirty="0">
                <a:effectLst/>
                <a:latin typeface="Century Gothic" panose="020B0502020202020204" pitchFamily="34" charset="0"/>
              </a:rPr>
              <a:t>​</a:t>
            </a:r>
            <a:endParaRPr lang="en-GB" sz="4800" dirty="0"/>
          </a:p>
        </p:txBody>
      </p:sp>
      <p:sp>
        <p:nvSpPr>
          <p:cNvPr id="3" name="Content Placeholder 2">
            <a:extLst>
              <a:ext uri="{FF2B5EF4-FFF2-40B4-BE49-F238E27FC236}">
                <a16:creationId xmlns:a16="http://schemas.microsoft.com/office/drawing/2014/main" id="{C387C1A2-C2D9-A0C5-2A0A-96E1A9395DE5}"/>
              </a:ext>
            </a:extLst>
          </p:cNvPr>
          <p:cNvSpPr>
            <a:spLocks noGrp="1"/>
          </p:cNvSpPr>
          <p:nvPr>
            <p:ph idx="1"/>
          </p:nvPr>
        </p:nvSpPr>
        <p:spPr/>
        <p:txBody>
          <a:bodyPr>
            <a:normAutofit fontScale="70000" lnSpcReduction="20000"/>
          </a:bodyPr>
          <a:lstStyle/>
          <a:p>
            <a:pPr algn="l" rtl="0" fontAlgn="base">
              <a:buFont typeface="Arial" panose="020B0604020202020204" pitchFamily="34" charset="0"/>
              <a:buChar char="•"/>
            </a:pPr>
            <a:r>
              <a:rPr lang="en-US" sz="1800" b="1" i="0" u="none" strike="noStrike" dirty="0">
                <a:effectLst/>
                <a:latin typeface="Century Gothic" panose="020B0502020202020204" pitchFamily="34" charset="0"/>
              </a:rPr>
              <a:t>Clunky User Interface</a:t>
            </a:r>
            <a:r>
              <a:rPr lang="en-US" sz="1800" b="0" i="0" u="none" strike="noStrike" dirty="0">
                <a:effectLst/>
                <a:latin typeface="Century Gothic" panose="020B0502020202020204" pitchFamily="34" charset="0"/>
              </a:rPr>
              <a:t>: Users find the logbook and overall interface cumbersome, with too many clicks required to navigate through forms and submissions. There is a call for a more intuitive design.​</a:t>
            </a:r>
          </a:p>
          <a:p>
            <a:pPr algn="l" rtl="0" fontAlgn="base">
              <a:buFont typeface="Arial" panose="020B0604020202020204" pitchFamily="34" charset="0"/>
              <a:buChar char="•"/>
            </a:pP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US" sz="1800" b="1" i="0" u="none" strike="noStrike" dirty="0">
                <a:effectLst/>
                <a:latin typeface="Century Gothic" panose="020B0502020202020204" pitchFamily="34" charset="0"/>
              </a:rPr>
              <a:t>Lack of Mobile Access</a:t>
            </a:r>
            <a:r>
              <a:rPr lang="en-US" sz="1800" b="0" i="0" u="none" strike="noStrike" dirty="0">
                <a:effectLst/>
                <a:latin typeface="Century Gothic" panose="020B0502020202020204" pitchFamily="34" charset="0"/>
              </a:rPr>
              <a:t>: Many respondents emphasized the absence of a mobile app, making it difficult to log activities on the go. Users expressed frustration about needing to use the desktop version exclusively.​</a:t>
            </a:r>
          </a:p>
          <a:p>
            <a:pPr algn="l" rtl="0" fontAlgn="base">
              <a:buFont typeface="Arial" panose="020B0604020202020204" pitchFamily="34" charset="0"/>
              <a:buChar char="•"/>
            </a:pP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US" sz="1800" b="1" i="0" u="none" strike="noStrike" dirty="0">
                <a:effectLst/>
                <a:latin typeface="Century Gothic" panose="020B0502020202020204" pitchFamily="34" charset="0"/>
              </a:rPr>
              <a:t>Bugs and Glitches</a:t>
            </a:r>
            <a:r>
              <a:rPr lang="en-US" sz="1800" b="0" i="0" u="none" strike="noStrike" dirty="0">
                <a:effectLst/>
                <a:latin typeface="Century Gothic" panose="020B0502020202020204" pitchFamily="34" charset="0"/>
              </a:rPr>
              <a:t>: Frequent glitches, such as forms not saving, random log-outs, and errors in form submissions, were reported. Users expressed frustration over the unreliability of the system.​</a:t>
            </a:r>
          </a:p>
          <a:p>
            <a:pPr algn="l" rtl="0" fontAlgn="base">
              <a:buFont typeface="Arial" panose="020B0604020202020204" pitchFamily="34" charset="0"/>
              <a:buChar char="•"/>
            </a:pP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US" sz="1800" b="1" i="0" u="none" strike="noStrike" dirty="0">
                <a:effectLst/>
                <a:latin typeface="Century Gothic" panose="020B0502020202020204" pitchFamily="34" charset="0"/>
              </a:rPr>
              <a:t>Inefficient Linking of Assessments</a:t>
            </a:r>
            <a:r>
              <a:rPr lang="en-US" sz="1800" b="0" i="0" u="none" strike="noStrike" dirty="0">
                <a:effectLst/>
                <a:latin typeface="Century Gothic" panose="020B0502020202020204" pitchFamily="34" charset="0"/>
              </a:rPr>
              <a:t>: The process of linking assessments to the curriculum is seen as tedious and time-consuming. There is a desire for functionality that allows multiple capabilities to be linked simultaneously without refreshing the page.​</a:t>
            </a:r>
          </a:p>
          <a:p>
            <a:pPr algn="l" rtl="0" fontAlgn="base">
              <a:buFont typeface="Arial" panose="020B0604020202020204" pitchFamily="34" charset="0"/>
              <a:buChar char="•"/>
            </a:pPr>
            <a:endParaRPr lang="en-US" b="0" i="0" u="none" strike="noStrike" dirty="0">
              <a:effectLst/>
              <a:latin typeface="Arial" panose="020B0604020202020204" pitchFamily="34" charset="0"/>
            </a:endParaRPr>
          </a:p>
          <a:p>
            <a:pPr algn="l" rtl="0" fontAlgn="base">
              <a:buFont typeface="Arial" panose="020B0604020202020204" pitchFamily="34" charset="0"/>
              <a:buChar char="•"/>
            </a:pPr>
            <a:r>
              <a:rPr lang="en-US" sz="1800" b="1" i="0" u="none" strike="noStrike" dirty="0">
                <a:effectLst/>
                <a:latin typeface="Century Gothic" panose="020B0502020202020204" pitchFamily="34" charset="0"/>
              </a:rPr>
              <a:t>Limited Range of Procedures</a:t>
            </a:r>
            <a:r>
              <a:rPr lang="en-US" sz="1800" b="0" i="0" u="none" strike="noStrike" dirty="0">
                <a:effectLst/>
                <a:latin typeface="Century Gothic" panose="020B0502020202020204" pitchFamily="34" charset="0"/>
              </a:rPr>
              <a:t>: Users reported that the logbook lacks a comprehensive list of procedures, forcing them to input "other" for many common operations. This inadequacy complicates the logging process.​</a:t>
            </a:r>
          </a:p>
          <a:p>
            <a:pPr algn="l" rtl="0" fontAlgn="base">
              <a:buFont typeface="Arial" panose="020B0604020202020204" pitchFamily="34" charset="0"/>
              <a:buChar char="•"/>
            </a:pPr>
            <a:endParaRPr lang="en-US" b="0" i="0" u="none" strike="noStrike" dirty="0">
              <a:effectLst/>
              <a:latin typeface="Arial" panose="020B0604020202020204" pitchFamily="34" charset="0"/>
            </a:endParaRPr>
          </a:p>
          <a:p>
            <a:r>
              <a:rPr lang="en-US" sz="1800" b="1" i="0" u="none" strike="noStrike" dirty="0">
                <a:effectLst/>
                <a:latin typeface="Century Gothic" panose="020B0502020202020204" pitchFamily="34" charset="0"/>
              </a:rPr>
              <a:t>Lack of Support for ACCS Trainees</a:t>
            </a:r>
            <a:r>
              <a:rPr lang="en-US" sz="1800" b="0" i="0" u="none" strike="noStrike" dirty="0">
                <a:effectLst/>
                <a:latin typeface="Century Gothic" panose="020B0502020202020204" pitchFamily="34" charset="0"/>
              </a:rPr>
              <a:t>: ACCS trainees highlighted that the platform does not cater well to their specific needs, noting missing forms and the need for manual entry of important documentation that should be integrated into the system.​</a:t>
            </a:r>
            <a:endParaRPr lang="en-US" b="0" i="0" u="none" strike="noStrike" dirty="0">
              <a:effectLst/>
              <a:latin typeface="Arial" panose="020B0604020202020204" pitchFamily="34" charset="0"/>
            </a:endParaRPr>
          </a:p>
        </p:txBody>
      </p:sp>
    </p:spTree>
    <p:extLst>
      <p:ext uri="{BB962C8B-B14F-4D97-AF65-F5344CB8AC3E}">
        <p14:creationId xmlns:p14="http://schemas.microsoft.com/office/powerpoint/2010/main" val="3531421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7CCE5-CCE9-816C-E305-A63D52D79537}"/>
              </a:ext>
            </a:extLst>
          </p:cNvPr>
          <p:cNvSpPr>
            <a:spLocks noGrp="1"/>
          </p:cNvSpPr>
          <p:nvPr>
            <p:ph type="title"/>
          </p:nvPr>
        </p:nvSpPr>
        <p:spPr/>
        <p:txBody>
          <a:bodyPr vert="horz" lIns="91440" tIns="45720" rIns="91440" bIns="45720" rtlCol="0" anchor="ctr">
            <a:noAutofit/>
          </a:bodyPr>
          <a:lstStyle/>
          <a:p>
            <a:r>
              <a:rPr lang="en-US" dirty="0"/>
              <a:t>How satisfied are you with the LLP?</a:t>
            </a:r>
          </a:p>
        </p:txBody>
      </p:sp>
      <p:pic>
        <p:nvPicPr>
          <p:cNvPr id="4" name="Content Placeholder 3" descr="A graph with different colored squares&#10;&#10;Description automatically generated">
            <a:extLst>
              <a:ext uri="{FF2B5EF4-FFF2-40B4-BE49-F238E27FC236}">
                <a16:creationId xmlns:a16="http://schemas.microsoft.com/office/drawing/2014/main" id="{FB51F8EB-0374-E9C6-E567-5C7C803FC477}"/>
              </a:ext>
            </a:extLst>
          </p:cNvPr>
          <p:cNvPicPr>
            <a:picLocks noGrp="1" noChangeAspect="1"/>
          </p:cNvPicPr>
          <p:nvPr>
            <p:ph idx="1"/>
          </p:nvPr>
        </p:nvPicPr>
        <p:blipFill>
          <a:blip r:embed="rId2"/>
          <a:srcRect l="14685" t="16279" r="18182" b="-1570"/>
          <a:stretch/>
        </p:blipFill>
        <p:spPr>
          <a:xfrm>
            <a:off x="1" y="2223794"/>
            <a:ext cx="3771071" cy="2395424"/>
          </a:xfrm>
        </p:spPr>
      </p:pic>
      <p:pic>
        <p:nvPicPr>
          <p:cNvPr id="5" name="Picture 4">
            <a:extLst>
              <a:ext uri="{FF2B5EF4-FFF2-40B4-BE49-F238E27FC236}">
                <a16:creationId xmlns:a16="http://schemas.microsoft.com/office/drawing/2014/main" id="{18F11C73-143F-11D4-2E2E-38666614A762}"/>
              </a:ext>
            </a:extLst>
          </p:cNvPr>
          <p:cNvPicPr>
            <a:picLocks noChangeAspect="1"/>
          </p:cNvPicPr>
          <p:nvPr/>
        </p:nvPicPr>
        <p:blipFill>
          <a:blip r:embed="rId3"/>
          <a:stretch>
            <a:fillRect/>
          </a:stretch>
        </p:blipFill>
        <p:spPr>
          <a:xfrm>
            <a:off x="211308" y="4989364"/>
            <a:ext cx="3994931" cy="605948"/>
          </a:xfrm>
          <a:prstGeom prst="rect">
            <a:avLst/>
          </a:prstGeom>
        </p:spPr>
      </p:pic>
      <p:cxnSp>
        <p:nvCxnSpPr>
          <p:cNvPr id="6" name="Straight Arrow Connector 5">
            <a:extLst>
              <a:ext uri="{FF2B5EF4-FFF2-40B4-BE49-F238E27FC236}">
                <a16:creationId xmlns:a16="http://schemas.microsoft.com/office/drawing/2014/main" id="{3217D0C0-5881-44F2-0BF1-E29C8038252D}"/>
              </a:ext>
            </a:extLst>
          </p:cNvPr>
          <p:cNvCxnSpPr/>
          <p:nvPr/>
        </p:nvCxnSpPr>
        <p:spPr>
          <a:xfrm>
            <a:off x="4271554" y="1423853"/>
            <a:ext cx="13063" cy="4297679"/>
          </a:xfrm>
          <a:prstGeom prst="straightConnector1">
            <a:avLst/>
          </a:prstGeom>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5B694566-69FA-FD01-4460-4B2BD7A8C274}"/>
              </a:ext>
            </a:extLst>
          </p:cNvPr>
          <p:cNvSpPr txBox="1"/>
          <p:nvPr/>
        </p:nvSpPr>
        <p:spPr>
          <a:xfrm>
            <a:off x="1515291" y="1528353"/>
            <a:ext cx="744582" cy="375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2022</a:t>
            </a:r>
          </a:p>
        </p:txBody>
      </p:sp>
      <p:sp>
        <p:nvSpPr>
          <p:cNvPr id="8" name="TextBox 7">
            <a:extLst>
              <a:ext uri="{FF2B5EF4-FFF2-40B4-BE49-F238E27FC236}">
                <a16:creationId xmlns:a16="http://schemas.microsoft.com/office/drawing/2014/main" id="{8BB35BFA-199C-51A5-DC1A-B1D366EC6F8E}"/>
              </a:ext>
            </a:extLst>
          </p:cNvPr>
          <p:cNvSpPr txBox="1"/>
          <p:nvPr/>
        </p:nvSpPr>
        <p:spPr>
          <a:xfrm>
            <a:off x="6074228" y="1528354"/>
            <a:ext cx="13977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2024</a:t>
            </a:r>
          </a:p>
        </p:txBody>
      </p:sp>
      <p:pic>
        <p:nvPicPr>
          <p:cNvPr id="10" name="Content Placeholder 4" descr="A graph with different colored squares&#10;&#10;Description automatically generated">
            <a:extLst>
              <a:ext uri="{FF2B5EF4-FFF2-40B4-BE49-F238E27FC236}">
                <a16:creationId xmlns:a16="http://schemas.microsoft.com/office/drawing/2014/main" id="{58D93D18-BF73-B0D5-3530-13C3331417AF}"/>
              </a:ext>
            </a:extLst>
          </p:cNvPr>
          <p:cNvPicPr>
            <a:picLocks noChangeAspect="1"/>
          </p:cNvPicPr>
          <p:nvPr/>
        </p:nvPicPr>
        <p:blipFill>
          <a:blip r:embed="rId4"/>
          <a:srcRect l="17387" t="13580" r="19753" b="7155"/>
          <a:stretch/>
        </p:blipFill>
        <p:spPr>
          <a:xfrm>
            <a:off x="4572000" y="1941870"/>
            <a:ext cx="3991635" cy="2516680"/>
          </a:xfrm>
          <a:prstGeom prst="rect">
            <a:avLst/>
          </a:prstGeom>
        </p:spPr>
      </p:pic>
      <p:pic>
        <p:nvPicPr>
          <p:cNvPr id="12" name="Picture 11" descr="A white background with black lines&#10;&#10;Description automatically generated">
            <a:extLst>
              <a:ext uri="{FF2B5EF4-FFF2-40B4-BE49-F238E27FC236}">
                <a16:creationId xmlns:a16="http://schemas.microsoft.com/office/drawing/2014/main" id="{B6A9CDDD-73E9-D63C-8FF8-56FDA011B9E8}"/>
              </a:ext>
            </a:extLst>
          </p:cNvPr>
          <p:cNvPicPr>
            <a:picLocks noChangeAspect="1"/>
          </p:cNvPicPr>
          <p:nvPr/>
        </p:nvPicPr>
        <p:blipFill>
          <a:blip r:embed="rId5"/>
          <a:stretch>
            <a:fillRect/>
          </a:stretch>
        </p:blipFill>
        <p:spPr>
          <a:xfrm>
            <a:off x="4467700" y="4984975"/>
            <a:ext cx="4203017" cy="737488"/>
          </a:xfrm>
          <a:prstGeom prst="rect">
            <a:avLst/>
          </a:prstGeom>
        </p:spPr>
      </p:pic>
      <p:sp>
        <p:nvSpPr>
          <p:cNvPr id="13" name="TextBox 12">
            <a:extLst>
              <a:ext uri="{FF2B5EF4-FFF2-40B4-BE49-F238E27FC236}">
                <a16:creationId xmlns:a16="http://schemas.microsoft.com/office/drawing/2014/main" id="{C7D46C8F-810C-CD60-1591-21C862DDEBF3}"/>
              </a:ext>
            </a:extLst>
          </p:cNvPr>
          <p:cNvSpPr txBox="1"/>
          <p:nvPr/>
        </p:nvSpPr>
        <p:spPr>
          <a:xfrm>
            <a:off x="1384663" y="5865223"/>
            <a:ext cx="5381895"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3F2A56"/>
                </a:solidFill>
              </a:rPr>
              <a:t>55.68% were satisfied with LLP In 2024 compared to  50.51% in 2022. </a:t>
            </a:r>
            <a:r>
              <a:rPr lang="en-US" sz="2000" b="1" dirty="0">
                <a:solidFill>
                  <a:srgbClr val="3F2A56"/>
                </a:solidFill>
              </a:rPr>
              <a:t>5% increase</a:t>
            </a:r>
            <a:endParaRPr lang="en-US" dirty="0"/>
          </a:p>
        </p:txBody>
      </p:sp>
    </p:spTree>
    <p:extLst>
      <p:ext uri="{BB962C8B-B14F-4D97-AF65-F5344CB8AC3E}">
        <p14:creationId xmlns:p14="http://schemas.microsoft.com/office/powerpoint/2010/main" val="2800667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BB71D-B062-51E9-C007-7EFE66149FD3}"/>
              </a:ext>
            </a:extLst>
          </p:cNvPr>
          <p:cNvSpPr>
            <a:spLocks noGrp="1"/>
          </p:cNvSpPr>
          <p:nvPr>
            <p:ph type="title"/>
          </p:nvPr>
        </p:nvSpPr>
        <p:spPr/>
        <p:txBody>
          <a:bodyPr vert="horz" lIns="91440" tIns="45720" rIns="91440" bIns="45720" rtlCol="0" anchor="ctr">
            <a:noAutofit/>
          </a:bodyPr>
          <a:lstStyle/>
          <a:p>
            <a:r>
              <a:rPr lang="en-US" sz="2800" dirty="0"/>
              <a:t>When thinking about other logbooks you may have used, how does the LLP compare?</a:t>
            </a:r>
          </a:p>
        </p:txBody>
      </p:sp>
      <p:sp>
        <p:nvSpPr>
          <p:cNvPr id="3" name="Content Placeholder 2">
            <a:extLst>
              <a:ext uri="{FF2B5EF4-FFF2-40B4-BE49-F238E27FC236}">
                <a16:creationId xmlns:a16="http://schemas.microsoft.com/office/drawing/2014/main" id="{CE73AA98-7FAB-0BBD-2C35-BCD0D5E39BDD}"/>
              </a:ext>
            </a:extLst>
          </p:cNvPr>
          <p:cNvSpPr>
            <a:spLocks noGrp="1"/>
          </p:cNvSpPr>
          <p:nvPr>
            <p:ph idx="1"/>
          </p:nvPr>
        </p:nvSpPr>
        <p:spPr/>
        <p:txBody>
          <a:bodyPr vert="horz" lIns="91440" tIns="45720" rIns="91440" bIns="45720" rtlCol="0" anchor="t">
            <a:normAutofit fontScale="70000" lnSpcReduction="20000"/>
          </a:bodyPr>
          <a:lstStyle/>
          <a:p>
            <a:pPr marL="0" indent="0">
              <a:buNone/>
            </a:pPr>
            <a:endParaRPr lang="en-US" dirty="0"/>
          </a:p>
          <a:p>
            <a:r>
              <a:rPr lang="en-US" b="1" dirty="0"/>
              <a:t>Poorly / Clunky</a:t>
            </a:r>
            <a:r>
              <a:rPr lang="en-US" dirty="0"/>
              <a:t>: Many respondents described the LLP logbook as difficult to use, clunky, and cumbersome. They often found it time-consuming and less user-friendly compared to other logbooks or systems they had used.</a:t>
            </a:r>
          </a:p>
          <a:p>
            <a:endParaRPr lang="en-US" dirty="0"/>
          </a:p>
          <a:p>
            <a:r>
              <a:rPr lang="en-US" b="1" dirty="0"/>
              <a:t>N/A / Haven't used other logbooks</a:t>
            </a:r>
            <a:r>
              <a:rPr lang="en-US" dirty="0"/>
              <a:t>: A significant portion of respondents indicated they haven't used other logbooks or systems, making it challenging for them to provide a comparative evaluation.</a:t>
            </a:r>
          </a:p>
          <a:p>
            <a:endParaRPr lang="en-US" dirty="0"/>
          </a:p>
          <a:p>
            <a:r>
              <a:rPr lang="en-US" b="1" dirty="0"/>
              <a:t>Better / Easier to use</a:t>
            </a:r>
            <a:r>
              <a:rPr lang="en-US" dirty="0"/>
              <a:t>: Some respondents found the LLP logbook to be better or easier to use compared to other logbooks, appreciating its integration with the LLP and certain functionalities, despite recognizing areas where it could be improved.</a:t>
            </a:r>
          </a:p>
          <a:p>
            <a:endParaRPr lang="en-US" dirty="0"/>
          </a:p>
        </p:txBody>
      </p:sp>
    </p:spTree>
    <p:extLst>
      <p:ext uri="{BB962C8B-B14F-4D97-AF65-F5344CB8AC3E}">
        <p14:creationId xmlns:p14="http://schemas.microsoft.com/office/powerpoint/2010/main" val="914724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66301-3CF6-64EB-3D3E-CE0ED5B6060B}"/>
              </a:ext>
            </a:extLst>
          </p:cNvPr>
          <p:cNvSpPr>
            <a:spLocks noGrp="1"/>
          </p:cNvSpPr>
          <p:nvPr>
            <p:ph type="title"/>
          </p:nvPr>
        </p:nvSpPr>
        <p:spPr/>
        <p:txBody>
          <a:bodyPr vert="horz" lIns="91440" tIns="45720" rIns="91440" bIns="45720" rtlCol="0" anchor="ctr">
            <a:noAutofit/>
          </a:bodyPr>
          <a:lstStyle/>
          <a:p>
            <a:r>
              <a:rPr lang="en-US" sz="3200" dirty="0"/>
              <a:t>If you could improve three things with the LLP what would they be?</a:t>
            </a:r>
          </a:p>
        </p:txBody>
      </p:sp>
      <p:sp>
        <p:nvSpPr>
          <p:cNvPr id="3" name="Content Placeholder 2">
            <a:extLst>
              <a:ext uri="{FF2B5EF4-FFF2-40B4-BE49-F238E27FC236}">
                <a16:creationId xmlns:a16="http://schemas.microsoft.com/office/drawing/2014/main" id="{AED9929C-7D64-4633-FF1C-6E0474A35FC6}"/>
              </a:ext>
            </a:extLst>
          </p:cNvPr>
          <p:cNvSpPr>
            <a:spLocks noGrp="1"/>
          </p:cNvSpPr>
          <p:nvPr>
            <p:ph idx="1"/>
          </p:nvPr>
        </p:nvSpPr>
        <p:spPr/>
        <p:txBody>
          <a:bodyPr vert="horz" lIns="91440" tIns="45720" rIns="91440" bIns="45720" rtlCol="0" anchor="t">
            <a:normAutofit fontScale="62500" lnSpcReduction="20000"/>
          </a:bodyPr>
          <a:lstStyle/>
          <a:p>
            <a:pPr marL="0" indent="0">
              <a:buNone/>
            </a:pPr>
            <a:endParaRPr lang="en-US" dirty="0"/>
          </a:p>
          <a:p>
            <a:r>
              <a:rPr lang="en-US" b="1" dirty="0"/>
              <a:t>Develop an App</a:t>
            </a:r>
            <a:r>
              <a:rPr lang="en-US" dirty="0"/>
              <a:t>: Create a dedicated mobile app for better access and functionality, including offline use and notifications.</a:t>
            </a:r>
          </a:p>
          <a:p>
            <a:endParaRPr lang="en-US" dirty="0"/>
          </a:p>
          <a:p>
            <a:r>
              <a:rPr lang="en-US" b="1" dirty="0"/>
              <a:t>Improve Logbook Features</a:t>
            </a:r>
            <a:r>
              <a:rPr lang="en-US" dirty="0"/>
              <a:t>: Enhance logbook capabilities with better filtering, search options, and integration with the curriculum.</a:t>
            </a:r>
          </a:p>
          <a:p>
            <a:endParaRPr lang="en-US" dirty="0"/>
          </a:p>
          <a:p>
            <a:r>
              <a:rPr lang="en-US" b="1" dirty="0"/>
              <a:t>Better Reminders and Notifications</a:t>
            </a:r>
            <a:r>
              <a:rPr lang="en-US" dirty="0"/>
              <a:t>: Implement a reminder system for tasks and assessments, and provide notifications for updates.</a:t>
            </a:r>
          </a:p>
          <a:p>
            <a:endParaRPr lang="en-US" dirty="0"/>
          </a:p>
          <a:p>
            <a:r>
              <a:rPr lang="en-US" b="1" dirty="0"/>
              <a:t>Enhanced Progress Tracking</a:t>
            </a:r>
            <a:r>
              <a:rPr lang="en-US" dirty="0"/>
              <a:t>: Add features for summarizing progress, tracking entrustment levels, and generating detailed reports.</a:t>
            </a:r>
          </a:p>
          <a:p>
            <a:endParaRPr lang="en-US" dirty="0"/>
          </a:p>
          <a:p>
            <a:r>
              <a:rPr lang="en-US" b="1" dirty="0"/>
              <a:t>Integration with Other Systems</a:t>
            </a:r>
            <a:r>
              <a:rPr lang="en-US" dirty="0"/>
              <a:t>: Improve links between different portfolios and integrate additional functionalities like document storage and automated logging.</a:t>
            </a:r>
          </a:p>
          <a:p>
            <a:endParaRPr lang="en-US" dirty="0"/>
          </a:p>
        </p:txBody>
      </p:sp>
    </p:spTree>
    <p:extLst>
      <p:ext uri="{BB962C8B-B14F-4D97-AF65-F5344CB8AC3E}">
        <p14:creationId xmlns:p14="http://schemas.microsoft.com/office/powerpoint/2010/main" val="2228651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11BF5-33AF-E334-50CD-6E570588CB64}"/>
              </a:ext>
            </a:extLst>
          </p:cNvPr>
          <p:cNvSpPr>
            <a:spLocks noGrp="1"/>
          </p:cNvSpPr>
          <p:nvPr>
            <p:ph type="title"/>
          </p:nvPr>
        </p:nvSpPr>
        <p:spPr/>
        <p:txBody>
          <a:bodyPr/>
          <a:lstStyle/>
          <a:p>
            <a:r>
              <a:rPr lang="en-US" dirty="0"/>
              <a:t>In summary</a:t>
            </a:r>
          </a:p>
        </p:txBody>
      </p:sp>
      <p:sp>
        <p:nvSpPr>
          <p:cNvPr id="3" name="Content Placeholder 2">
            <a:extLst>
              <a:ext uri="{FF2B5EF4-FFF2-40B4-BE49-F238E27FC236}">
                <a16:creationId xmlns:a16="http://schemas.microsoft.com/office/drawing/2014/main" id="{3CAF94BC-005B-298E-362B-8F3DE978CAB9}"/>
              </a:ext>
            </a:extLst>
          </p:cNvPr>
          <p:cNvSpPr>
            <a:spLocks noGrp="1"/>
          </p:cNvSpPr>
          <p:nvPr>
            <p:ph idx="1"/>
          </p:nvPr>
        </p:nvSpPr>
        <p:spPr/>
        <p:txBody>
          <a:bodyPr vert="horz" lIns="91440" tIns="45720" rIns="91440" bIns="45720" rtlCol="0" anchor="t">
            <a:normAutofit fontScale="92500" lnSpcReduction="20000"/>
          </a:bodyPr>
          <a:lstStyle/>
          <a:p>
            <a:r>
              <a:rPr lang="en-US" sz="2000" dirty="0"/>
              <a:t>55.68% were satisfied with LLP compared to  50.51% in 2022. </a:t>
            </a:r>
            <a:r>
              <a:rPr lang="en-US" sz="2000" b="1" dirty="0"/>
              <a:t>5% increase</a:t>
            </a:r>
          </a:p>
          <a:p>
            <a:endParaRPr lang="en-US" sz="2000" dirty="0"/>
          </a:p>
          <a:p>
            <a:r>
              <a:rPr lang="en-US" sz="2000" dirty="0"/>
              <a:t>68.92% responded to using the logbook in 2024 compared to 80.19% in 2022. </a:t>
            </a:r>
            <a:r>
              <a:rPr lang="en-US" sz="2000" b="1" dirty="0"/>
              <a:t>That is a reduction of 11.27%</a:t>
            </a:r>
          </a:p>
          <a:p>
            <a:endParaRPr lang="en-US" sz="2000" dirty="0"/>
          </a:p>
          <a:p>
            <a:r>
              <a:rPr lang="en-US" sz="2000" dirty="0"/>
              <a:t>In 2022, 35.83% were satisfied with the logbook compared to 32.54% in 2024. </a:t>
            </a:r>
          </a:p>
          <a:p>
            <a:endParaRPr lang="en-US" sz="2000" dirty="0"/>
          </a:p>
          <a:p>
            <a:r>
              <a:rPr lang="en-US" sz="2000" dirty="0"/>
              <a:t>63.3% found it easy to use the ESSR whilst only 61.83% in 2024.</a:t>
            </a:r>
          </a:p>
          <a:p>
            <a:endParaRPr lang="en-US" sz="2000" dirty="0"/>
          </a:p>
          <a:p>
            <a:r>
              <a:rPr lang="en-US" sz="2000" dirty="0"/>
              <a:t>38.46% in 2022 found it easy to use the MTR compared to 61.68% in 2024. </a:t>
            </a:r>
            <a:r>
              <a:rPr lang="en-US" sz="2000" b="1" dirty="0"/>
              <a:t>Increase of 23.22% </a:t>
            </a:r>
          </a:p>
          <a:p>
            <a:endParaRPr lang="en-US" sz="2000" dirty="0"/>
          </a:p>
          <a:p>
            <a:r>
              <a:rPr lang="en-US" sz="2000" dirty="0"/>
              <a:t>76% found it easy to use the MSF in 2022 compared to 86.58% in 2024. </a:t>
            </a:r>
            <a:r>
              <a:rPr lang="en-US" sz="2000" b="1" dirty="0"/>
              <a:t>Nearly 11% increase</a:t>
            </a:r>
            <a:endParaRPr lang="en-US" dirty="0"/>
          </a:p>
        </p:txBody>
      </p:sp>
    </p:spTree>
    <p:extLst>
      <p:ext uri="{BB962C8B-B14F-4D97-AF65-F5344CB8AC3E}">
        <p14:creationId xmlns:p14="http://schemas.microsoft.com/office/powerpoint/2010/main" val="2554444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r="9285" b="9293"/>
          <a:stretch/>
        </p:blipFill>
        <p:spPr>
          <a:xfrm>
            <a:off x="0" y="-1"/>
            <a:ext cx="9144000" cy="6858001"/>
          </a:xfrm>
          <a:prstGeom prst="rect">
            <a:avLst/>
          </a:prstGeom>
        </p:spPr>
      </p:pic>
      <p:sp>
        <p:nvSpPr>
          <p:cNvPr id="5" name="Title 1"/>
          <p:cNvSpPr txBox="1">
            <a:spLocks/>
          </p:cNvSpPr>
          <p:nvPr/>
        </p:nvSpPr>
        <p:spPr>
          <a:xfrm>
            <a:off x="350524" y="3350773"/>
            <a:ext cx="8669197" cy="85724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r>
              <a:rPr lang="en-US" sz="5000" dirty="0">
                <a:solidFill>
                  <a:schemeClr val="bg1"/>
                </a:solidFill>
              </a:rPr>
              <a:t>Any questions?</a:t>
            </a:r>
          </a:p>
        </p:txBody>
      </p:sp>
    </p:spTree>
    <p:extLst>
      <p:ext uri="{BB962C8B-B14F-4D97-AF65-F5344CB8AC3E}">
        <p14:creationId xmlns:p14="http://schemas.microsoft.com/office/powerpoint/2010/main" val="953053513"/>
      </p:ext>
    </p:extLst>
  </p:cSld>
  <p:clrMapOvr>
    <a:masterClrMapping/>
  </p:clrMapOvr>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PowerPointTemplateStandard</Template>
  <TotalTime>1384</TotalTime>
  <Words>818</Words>
  <Application>Microsoft Macintosh PowerPoint</Application>
  <PresentationFormat>On-screen Show (4:3)</PresentationFormat>
  <Paragraphs>74</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Century Gothic</vt:lpstr>
      <vt:lpstr>PowerpointTheme2016</vt:lpstr>
      <vt:lpstr>Lifelong Learning 2024 survey results summary </vt:lpstr>
      <vt:lpstr>Participation rate 2022 vs 2024</vt:lpstr>
      <vt:lpstr>What do you like most about the LLP?</vt:lpstr>
      <vt:lpstr>What do you like least about the LLP? ​</vt:lpstr>
      <vt:lpstr>How satisfied are you with the LLP?</vt:lpstr>
      <vt:lpstr>When thinking about other logbooks you may have used, how does the LLP compare?</vt:lpstr>
      <vt:lpstr>If you could improve three things with the LLP what would they be?</vt:lpstr>
      <vt:lpstr>In summary</vt:lpstr>
      <vt:lpstr>PowerPoint Presentation</vt:lpstr>
    </vt:vector>
  </TitlesOfParts>
  <Company>RCoA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Name Title</dc:title>
  <dc:creator>Anamika Trivedi</dc:creator>
  <cp:lastModifiedBy>Esma Doganguzel</cp:lastModifiedBy>
  <cp:revision>5</cp:revision>
  <dcterms:created xsi:type="dcterms:W3CDTF">2018-06-08T09:46:04Z</dcterms:created>
  <dcterms:modified xsi:type="dcterms:W3CDTF">2024-09-05T08:12:32Z</dcterms:modified>
</cp:coreProperties>
</file>