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4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5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6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7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18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19.xml" ContentType="application/vnd.openxmlformats-officedocument.presentationml.notesSl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drawings/drawing1.xml" ContentType="application/vnd.openxmlformats-officedocument.drawingml.chartshapes+xml"/>
  <Override PartName="/ppt/notesSlides/notesSlide20.xml" ContentType="application/vnd.openxmlformats-officedocument.presentationml.notesSl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21.xml" ContentType="application/vnd.openxmlformats-officedocument.presentationml.notesSl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drawings/drawing2.xml" ContentType="application/vnd.openxmlformats-officedocument.drawingml.chartshapes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  <p:sldMasterId id="2147483684" r:id="rId3"/>
    <p:sldMasterId id="2147483697" r:id="rId4"/>
    <p:sldMasterId id="2147483709" r:id="rId5"/>
  </p:sldMasterIdLst>
  <p:notesMasterIdLst>
    <p:notesMasterId r:id="rId111"/>
  </p:notesMasterIdLst>
  <p:sldIdLst>
    <p:sldId id="3978" r:id="rId6"/>
    <p:sldId id="4269" r:id="rId7"/>
    <p:sldId id="4111" r:id="rId8"/>
    <p:sldId id="4023" r:id="rId9"/>
    <p:sldId id="4230" r:id="rId10"/>
    <p:sldId id="4231" r:id="rId11"/>
    <p:sldId id="4037" r:id="rId12"/>
    <p:sldId id="3999" r:id="rId13"/>
    <p:sldId id="3944" r:id="rId14"/>
    <p:sldId id="271" r:id="rId15"/>
    <p:sldId id="4038" r:id="rId16"/>
    <p:sldId id="3377" r:id="rId17"/>
    <p:sldId id="2492" r:id="rId18"/>
    <p:sldId id="261" r:id="rId19"/>
    <p:sldId id="4069" r:id="rId20"/>
    <p:sldId id="4000" r:id="rId21"/>
    <p:sldId id="3450" r:id="rId22"/>
    <p:sldId id="3961" r:id="rId23"/>
    <p:sldId id="4006" r:id="rId24"/>
    <p:sldId id="4259" r:id="rId25"/>
    <p:sldId id="4260" r:id="rId26"/>
    <p:sldId id="4261" r:id="rId27"/>
    <p:sldId id="4232" r:id="rId28"/>
    <p:sldId id="4119" r:id="rId29"/>
    <p:sldId id="4172" r:id="rId30"/>
    <p:sldId id="4066" r:id="rId31"/>
    <p:sldId id="4076" r:id="rId32"/>
    <p:sldId id="372" r:id="rId33"/>
    <p:sldId id="4262" r:id="rId34"/>
    <p:sldId id="4233" r:id="rId35"/>
    <p:sldId id="4234" r:id="rId36"/>
    <p:sldId id="4099" r:id="rId37"/>
    <p:sldId id="405" r:id="rId38"/>
    <p:sldId id="4100" r:id="rId39"/>
    <p:sldId id="4104" r:id="rId40"/>
    <p:sldId id="407" r:id="rId41"/>
    <p:sldId id="4235" r:id="rId42"/>
    <p:sldId id="4236" r:id="rId43"/>
    <p:sldId id="3816" r:id="rId44"/>
    <p:sldId id="4103" r:id="rId45"/>
    <p:sldId id="4249" r:id="rId46"/>
    <p:sldId id="3970" r:id="rId47"/>
    <p:sldId id="4263" r:id="rId48"/>
    <p:sldId id="4250" r:id="rId49"/>
    <p:sldId id="4251" r:id="rId50"/>
    <p:sldId id="4267" r:id="rId51"/>
    <p:sldId id="4253" r:id="rId52"/>
    <p:sldId id="4254" r:id="rId53"/>
    <p:sldId id="4098" r:id="rId54"/>
    <p:sldId id="4068" r:id="rId55"/>
    <p:sldId id="4071" r:id="rId56"/>
    <p:sldId id="3895" r:id="rId57"/>
    <p:sldId id="3989" r:id="rId58"/>
    <p:sldId id="4014" r:id="rId59"/>
    <p:sldId id="3900" r:id="rId60"/>
    <p:sldId id="4045" r:id="rId61"/>
    <p:sldId id="4047" r:id="rId62"/>
    <p:sldId id="4237" r:id="rId63"/>
    <p:sldId id="4238" r:id="rId64"/>
    <p:sldId id="4053" r:id="rId65"/>
    <p:sldId id="4051" r:id="rId66"/>
    <p:sldId id="4239" r:id="rId67"/>
    <p:sldId id="4174" r:id="rId68"/>
    <p:sldId id="4052" r:id="rId69"/>
    <p:sldId id="4175" r:id="rId70"/>
    <p:sldId id="309" r:id="rId71"/>
    <p:sldId id="4120" r:id="rId72"/>
    <p:sldId id="4247" r:id="rId73"/>
    <p:sldId id="4248" r:id="rId74"/>
    <p:sldId id="290" r:id="rId75"/>
    <p:sldId id="293" r:id="rId76"/>
    <p:sldId id="292" r:id="rId77"/>
    <p:sldId id="279" r:id="rId78"/>
    <p:sldId id="278" r:id="rId79"/>
    <p:sldId id="282" r:id="rId80"/>
    <p:sldId id="299" r:id="rId81"/>
    <p:sldId id="320" r:id="rId82"/>
    <p:sldId id="4178" r:id="rId83"/>
    <p:sldId id="4240" r:id="rId84"/>
    <p:sldId id="4229" r:id="rId85"/>
    <p:sldId id="297" r:id="rId86"/>
    <p:sldId id="4241" r:id="rId87"/>
    <p:sldId id="4242" r:id="rId88"/>
    <p:sldId id="286" r:id="rId89"/>
    <p:sldId id="4243" r:id="rId90"/>
    <p:sldId id="4244" r:id="rId91"/>
    <p:sldId id="4245" r:id="rId92"/>
    <p:sldId id="4266" r:id="rId93"/>
    <p:sldId id="4246" r:id="rId94"/>
    <p:sldId id="4079" r:id="rId95"/>
    <p:sldId id="4256" r:id="rId96"/>
    <p:sldId id="275" r:id="rId97"/>
    <p:sldId id="4264" r:id="rId98"/>
    <p:sldId id="4167" r:id="rId99"/>
    <p:sldId id="4170" r:id="rId100"/>
    <p:sldId id="4032" r:id="rId101"/>
    <p:sldId id="4268" r:id="rId102"/>
    <p:sldId id="4181" r:id="rId103"/>
    <p:sldId id="4226" r:id="rId104"/>
    <p:sldId id="4227" r:id="rId105"/>
    <p:sldId id="4115" r:id="rId106"/>
    <p:sldId id="4116" r:id="rId107"/>
    <p:sldId id="4168" r:id="rId108"/>
    <p:sldId id="4096" r:id="rId109"/>
    <p:sldId id="4265" r:id="rId1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DDBFB"/>
    <a:srgbClr val="90C2F8"/>
    <a:srgbClr val="4B9C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–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–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627"/>
    <p:restoredTop sz="93792" autoAdjust="0"/>
  </p:normalViewPr>
  <p:slideViewPr>
    <p:cSldViewPr snapToGrid="0">
      <p:cViewPr varScale="1">
        <p:scale>
          <a:sx n="62" d="100"/>
          <a:sy n="62" d="100"/>
        </p:scale>
        <p:origin x="1072" y="5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slide" Target="slides/slide79.xml"/><Relationship Id="rId89" Type="http://schemas.openxmlformats.org/officeDocument/2006/relationships/slide" Target="slides/slide84.xml"/><Relationship Id="rId112" Type="http://schemas.openxmlformats.org/officeDocument/2006/relationships/presProps" Target="presProps.xml"/><Relationship Id="rId16" Type="http://schemas.openxmlformats.org/officeDocument/2006/relationships/slide" Target="slides/slide11.xml"/><Relationship Id="rId107" Type="http://schemas.openxmlformats.org/officeDocument/2006/relationships/slide" Target="slides/slide102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102" Type="http://schemas.openxmlformats.org/officeDocument/2006/relationships/slide" Target="slides/slide97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5.xml"/><Relationship Id="rId95" Type="http://schemas.openxmlformats.org/officeDocument/2006/relationships/slide" Target="slides/slide90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113" Type="http://schemas.openxmlformats.org/officeDocument/2006/relationships/viewProps" Target="viewProps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59" Type="http://schemas.openxmlformats.org/officeDocument/2006/relationships/slide" Target="slides/slide54.xml"/><Relationship Id="rId103" Type="http://schemas.openxmlformats.org/officeDocument/2006/relationships/slide" Target="slides/slide98.xml"/><Relationship Id="rId108" Type="http://schemas.openxmlformats.org/officeDocument/2006/relationships/slide" Target="slides/slide103.xml"/><Relationship Id="rId54" Type="http://schemas.openxmlformats.org/officeDocument/2006/relationships/slide" Target="slides/slide49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91" Type="http://schemas.openxmlformats.org/officeDocument/2006/relationships/slide" Target="slides/slide86.xml"/><Relationship Id="rId96" Type="http://schemas.openxmlformats.org/officeDocument/2006/relationships/slide" Target="slides/slide9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6" Type="http://schemas.openxmlformats.org/officeDocument/2006/relationships/slide" Target="slides/slide101.xml"/><Relationship Id="rId114" Type="http://schemas.openxmlformats.org/officeDocument/2006/relationships/theme" Target="theme/theme1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94" Type="http://schemas.openxmlformats.org/officeDocument/2006/relationships/slide" Target="slides/slide89.xml"/><Relationship Id="rId99" Type="http://schemas.openxmlformats.org/officeDocument/2006/relationships/slide" Target="slides/slide94.xml"/><Relationship Id="rId101" Type="http://schemas.openxmlformats.org/officeDocument/2006/relationships/slide" Target="slides/slide9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109" Type="http://schemas.openxmlformats.org/officeDocument/2006/relationships/slide" Target="slides/slide10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slide" Target="slides/slide92.xml"/><Relationship Id="rId104" Type="http://schemas.openxmlformats.org/officeDocument/2006/relationships/slide" Target="slides/slide99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slide" Target="slides/slide82.xml"/><Relationship Id="rId110" Type="http://schemas.openxmlformats.org/officeDocument/2006/relationships/slide" Target="slides/slide105.xml"/><Relationship Id="rId115" Type="http://schemas.openxmlformats.org/officeDocument/2006/relationships/tableStyles" Target="tableStyles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slide" Target="slides/slide72.xml"/><Relationship Id="rId100" Type="http://schemas.openxmlformats.org/officeDocument/2006/relationships/slide" Target="slides/slide95.xml"/><Relationship Id="rId105" Type="http://schemas.openxmlformats.org/officeDocument/2006/relationships/slide" Target="slides/slide100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93" Type="http://schemas.openxmlformats.org/officeDocument/2006/relationships/slide" Target="slides/slide88.xml"/><Relationship Id="rId98" Type="http://schemas.openxmlformats.org/officeDocument/2006/relationships/slide" Target="slides/slide93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0.xml"/><Relationship Id="rId46" Type="http://schemas.openxmlformats.org/officeDocument/2006/relationships/slide" Target="slides/slide41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62" Type="http://schemas.openxmlformats.org/officeDocument/2006/relationships/slide" Target="slides/slide57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111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emira\OneDrive\Documents\Documents%20-%20Copy\NAP7\Baseline%20survey\LC%20survey\NHS%20LC%20survey%20040223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emira\OneDrive\Documents\Documents%20-%20Copy\NAP7\Baseline%20survey\Final\Graphs%20090922%204pm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emira\OneDrive\Documents\Documents%20-%20Copy\NAP7\Baseline%20survey\Final\Graphs%20090922%204pm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ndre\AppData\Roaming\Microsoft\Excel\Act%20survey%20data%2010082022%20(version%201).xlsb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ndre\AppData\Roaming\Microsoft\Excel\Act%20survey%20data%2010082022%20(version%201).xlsb" TargetMode="External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ndre\Documents\HSRC%20FELLOWSHIP\Activity%20survery\Act%20survey%20data%2010082022.2.xlsx" TargetMode="External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emira\OneDrive\Documents\NAP7\Baseline%20survey\Final\q13.xlsx" TargetMode="External"/><Relationship Id="rId2" Type="http://schemas.microsoft.com/office/2011/relationships/chartColorStyle" Target="colors15.xml"/><Relationship Id="rId1" Type="http://schemas.microsoft.com/office/2011/relationships/chartStyle" Target="style15.xml"/><Relationship Id="rId4" Type="http://schemas.openxmlformats.org/officeDocument/2006/relationships/chartUserShapes" Target="../drawings/drawing2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emira\OneDrive\Documents\Documents%20-%20Copy\NAP7\Baseline%20survey\LC%20survey\NHS%20LC%20survey%20040223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emira\OneDrive\Documents\Documents%20-%20Copy\NAP7\Baseline%20survey\LC%20survey\NHS%20LC%20survey%20040223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emira\OneDrive\Documents\Documents%20-%20Copy\NAP7\Baseline%20survey\LC%20survey\NHS%20LC%20survey%20040223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emira\OneDrive\Documents\Documents%20-%20Copy\NAP7\Baseline%20survey\LC%20survey\NHS%20LC%20survey%20070223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emira\OneDrive\Documents\NAP7\Baseline%20survey\LC%20survey\NHS%20LC%20survey%20141222%209pm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emira\OneDrive\Documents\Documents%20-%20Copy\NAP7\Baseline%20survey\LC%20survey\NHS%20LC%20survey%20080223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emira\OneDrive\Documents\Documents%20-%20Copy\NAP7\Baseline%20survey\LC%20survey\NHS%20LC%20survey%20040223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emira\OneDrive\Documents\NAP7\Baseline%20survey\Final\q13.xlsx" TargetMode="External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391733602347299"/>
          <c:y val="5.7787802166644434E-2"/>
          <c:w val="0.81652857666017575"/>
          <c:h val="0.51650737938707703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4">
                <a:lumMod val="75000"/>
              </a:scheme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'Q4'!$O$18:$O$23</c:f>
              <c:strCache>
                <c:ptCount val="6"/>
                <c:pt idx="0">
                  <c:v>Anaesthetists – Consultant or SAS</c:v>
                </c:pt>
                <c:pt idx="1">
                  <c:v>Anaesthetic trainees</c:v>
                </c:pt>
                <c:pt idx="2">
                  <c:v>Anaesthetists – non-Consultants, non -SAS anaesthetists</c:v>
                </c:pt>
                <c:pt idx="3">
                  <c:v>Anaesthesia associates – (including trainees)</c:v>
                </c:pt>
                <c:pt idx="4">
                  <c:v>Operating department practitioners</c:v>
                </c:pt>
                <c:pt idx="5">
                  <c:v>Anaesthetic nurses</c:v>
                </c:pt>
              </c:strCache>
            </c:strRef>
          </c:cat>
          <c:val>
            <c:numRef>
              <c:f>'Q4'!$R$18:$R$23</c:f>
              <c:numCache>
                <c:formatCode>0%</c:formatCode>
                <c:ptCount val="6"/>
                <c:pt idx="0">
                  <c:v>1</c:v>
                </c:pt>
                <c:pt idx="1">
                  <c:v>0.90862944162436543</c:v>
                </c:pt>
                <c:pt idx="2">
                  <c:v>0.54314720812182737</c:v>
                </c:pt>
                <c:pt idx="3">
                  <c:v>0.26395939086294418</c:v>
                </c:pt>
                <c:pt idx="4">
                  <c:v>4.5685279187817257E-2</c:v>
                </c:pt>
                <c:pt idx="5">
                  <c:v>2.5380710659898477E-2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28E-4037-B132-F3011DE0C76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21136848"/>
        <c:axId val="21130192"/>
      </c:barChart>
      <c:catAx>
        <c:axId val="211368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130192"/>
        <c:crosses val="autoZero"/>
        <c:auto val="1"/>
        <c:lblAlgn val="ctr"/>
        <c:lblOffset val="100"/>
        <c:noMultiLvlLbl val="0"/>
      </c:catAx>
      <c:valAx>
        <c:axId val="21130192"/>
        <c:scaling>
          <c:orientation val="minMax"/>
          <c:max val="1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800" dirty="0"/>
                  <a:t>Proportion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1" i="0" u="none" strike="noStrike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136848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7588727021964693"/>
          <c:y val="2.7819613404951413E-2"/>
          <c:w val="0.68769672293445183"/>
          <c:h val="0.73445890254512636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Sheet2!$B$10</c:f>
              <c:strCache>
                <c:ptCount val="1"/>
                <c:pt idx="0">
                  <c:v>Yes</c:v>
                </c:pt>
              </c:strCache>
            </c:strRef>
          </c:tx>
          <c:spPr>
            <a:solidFill>
              <a:srgbClr val="FF7C8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8.0930933323015933E-3"/>
                  <c:y val="-2.5290557640864921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DC1-7F45-A880-BBB87F2C55B4}"/>
                </c:ext>
              </c:extLst>
            </c:dLbl>
            <c:dLbl>
              <c:idx val="1"/>
              <c:layout>
                <c:manualLayout>
                  <c:x val="1.2717718093616789E-2"/>
                  <c:y val="2.5290557640864921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DC1-7F45-A880-BBB87F2C55B4}"/>
                </c:ext>
              </c:extLst>
            </c:dLbl>
            <c:dLbl>
              <c:idx val="2"/>
              <c:layout>
                <c:manualLayout>
                  <c:x val="1.1561561903287989E-2"/>
                  <c:y val="1.2645278820432461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DC1-7F45-A880-BBB87F2C55B4}"/>
                </c:ext>
              </c:extLst>
            </c:dLbl>
            <c:dLbl>
              <c:idx val="3"/>
              <c:layout>
                <c:manualLayout>
                  <c:x val="1.9654655235589583E-2"/>
                  <c:y val="2.5290557640864921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DC1-7F45-A880-BBB87F2C55B4}"/>
                </c:ext>
              </c:extLst>
            </c:dLbl>
            <c:spPr>
              <a:solidFill>
                <a:srgbClr val="FF7C80">
                  <a:alpha val="0"/>
                </a:srgb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Sheet2!$A$11:$A$14</c:f>
              <c:strCache>
                <c:ptCount val="4"/>
                <c:pt idx="0">
                  <c:v>Paediatrics (n=302)</c:v>
                </c:pt>
                <c:pt idx="1">
                  <c:v>Obstetrics (n=181)</c:v>
                </c:pt>
                <c:pt idx="2">
                  <c:v>Death on table  (n=1062)</c:v>
                </c:pt>
                <c:pt idx="3">
                  <c:v>All cases (n=4374)</c:v>
                </c:pt>
              </c:strCache>
            </c:strRef>
          </c:cat>
          <c:val>
            <c:numRef>
              <c:f>Sheet2!$B$11:$B$14</c:f>
              <c:numCache>
                <c:formatCode>0.0%</c:formatCode>
                <c:ptCount val="4"/>
                <c:pt idx="0">
                  <c:v>6.2899999999999998E-2</c:v>
                </c:pt>
                <c:pt idx="1">
                  <c:v>5.5199999999999999E-2</c:v>
                </c:pt>
                <c:pt idx="2">
                  <c:v>4.9000000000000002E-2</c:v>
                </c:pt>
                <c:pt idx="3">
                  <c:v>4.4999999999999998E-2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2A6-43D5-87CF-EF9FB5A7489B}"/>
            </c:ext>
          </c:extLst>
        </c:ser>
        <c:ser>
          <c:idx val="1"/>
          <c:order val="1"/>
          <c:tx>
            <c:strRef>
              <c:f>Sheet2!$C$10</c:f>
              <c:strCache>
                <c:ptCount val="1"/>
                <c:pt idx="0">
                  <c:v>Not sure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delete val="1"/>
          </c:dLbls>
          <c:cat>
            <c:strRef>
              <c:f>Sheet2!$A$11:$A$14</c:f>
              <c:strCache>
                <c:ptCount val="4"/>
                <c:pt idx="0">
                  <c:v>Paediatrics (n=302)</c:v>
                </c:pt>
                <c:pt idx="1">
                  <c:v>Obstetrics (n=181)</c:v>
                </c:pt>
                <c:pt idx="2">
                  <c:v>Death on table  (n=1062)</c:v>
                </c:pt>
                <c:pt idx="3">
                  <c:v>All cases (n=4374)</c:v>
                </c:pt>
              </c:strCache>
            </c:strRef>
          </c:cat>
          <c:val>
            <c:numRef>
              <c:f>Sheet2!$C$11:$C$14</c:f>
              <c:numCache>
                <c:formatCode>0.0%</c:formatCode>
                <c:ptCount val="4"/>
                <c:pt idx="0">
                  <c:v>7.2800000000000004E-2</c:v>
                </c:pt>
                <c:pt idx="1">
                  <c:v>8.2900000000000001E-2</c:v>
                </c:pt>
                <c:pt idx="2">
                  <c:v>5.8400000000000001E-2</c:v>
                </c:pt>
                <c:pt idx="3" formatCode="0.00%">
                  <c:v>6.2E-2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2A6-43D5-87CF-EF9FB5A7489B}"/>
            </c:ext>
          </c:extLst>
        </c:ser>
        <c:ser>
          <c:idx val="2"/>
          <c:order val="2"/>
          <c:tx>
            <c:strRef>
              <c:f>Sheet2!$D$10</c:f>
              <c:strCache>
                <c:ptCount val="1"/>
                <c:pt idx="0">
                  <c:v>Prefer not to say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delete val="1"/>
          </c:dLbls>
          <c:cat>
            <c:strRef>
              <c:f>Sheet2!$A$11:$A$14</c:f>
              <c:strCache>
                <c:ptCount val="4"/>
                <c:pt idx="0">
                  <c:v>Paediatrics (n=302)</c:v>
                </c:pt>
                <c:pt idx="1">
                  <c:v>Obstetrics (n=181)</c:v>
                </c:pt>
                <c:pt idx="2">
                  <c:v>Death on table  (n=1062)</c:v>
                </c:pt>
                <c:pt idx="3">
                  <c:v>All cases (n=4374)</c:v>
                </c:pt>
              </c:strCache>
            </c:strRef>
          </c:cat>
          <c:val>
            <c:numRef>
              <c:f>Sheet2!$D$11:$D$14</c:f>
              <c:numCache>
                <c:formatCode>0.0%</c:formatCode>
                <c:ptCount val="4"/>
                <c:pt idx="0">
                  <c:v>3.3E-3</c:v>
                </c:pt>
                <c:pt idx="1">
                  <c:v>1.0999999999999999E-2</c:v>
                </c:pt>
                <c:pt idx="2">
                  <c:v>7.4999999999999997E-3</c:v>
                </c:pt>
                <c:pt idx="3" formatCode="0.00%">
                  <c:v>8.0000000000000002E-3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2A6-43D5-87CF-EF9FB5A7489B}"/>
            </c:ext>
          </c:extLst>
        </c:ser>
        <c:ser>
          <c:idx val="3"/>
          <c:order val="3"/>
          <c:tx>
            <c:strRef>
              <c:f>Sheet2!$E$10</c:f>
              <c:strCache>
                <c:ptCount val="1"/>
                <c:pt idx="0">
                  <c:v>No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delete val="1"/>
          </c:dLbls>
          <c:cat>
            <c:strRef>
              <c:f>Sheet2!$A$11:$A$14</c:f>
              <c:strCache>
                <c:ptCount val="4"/>
                <c:pt idx="0">
                  <c:v>Paediatrics (n=302)</c:v>
                </c:pt>
                <c:pt idx="1">
                  <c:v>Obstetrics (n=181)</c:v>
                </c:pt>
                <c:pt idx="2">
                  <c:v>Death on table  (n=1062)</c:v>
                </c:pt>
                <c:pt idx="3">
                  <c:v>All cases (n=4374)</c:v>
                </c:pt>
              </c:strCache>
            </c:strRef>
          </c:cat>
          <c:val>
            <c:numRef>
              <c:f>Sheet2!$E$11:$E$14</c:f>
              <c:numCache>
                <c:formatCode>0.0%</c:formatCode>
                <c:ptCount val="4"/>
                <c:pt idx="0">
                  <c:v>0.8609</c:v>
                </c:pt>
                <c:pt idx="1">
                  <c:v>0.8508</c:v>
                </c:pt>
                <c:pt idx="2">
                  <c:v>0.8851</c:v>
                </c:pt>
                <c:pt idx="3" formatCode="0.00%">
                  <c:v>0.88600000000000001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2A6-43D5-87CF-EF9FB5A7489B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75"/>
        <c:overlap val="100"/>
        <c:axId val="496573760"/>
        <c:axId val="496566272"/>
      </c:barChart>
      <c:catAx>
        <c:axId val="49657376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6566272"/>
        <c:crosses val="autoZero"/>
        <c:auto val="1"/>
        <c:lblAlgn val="ctr"/>
        <c:lblOffset val="100"/>
        <c:noMultiLvlLbl val="0"/>
      </c:catAx>
      <c:valAx>
        <c:axId val="496566272"/>
        <c:scaling>
          <c:orientation val="minMax"/>
        </c:scaling>
        <c:delete val="0"/>
        <c:axPos val="b"/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6573760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7.6303304376324294E-2"/>
          <c:y val="0.87894823938886857"/>
          <c:w val="0.42424022558701102"/>
          <c:h val="6.288347803714207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7588727021964693"/>
          <c:y val="2.7819613404951413E-2"/>
          <c:w val="0.68769672293445183"/>
          <c:h val="0.73445890254512636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Sheet2!$B$10</c:f>
              <c:strCache>
                <c:ptCount val="1"/>
                <c:pt idx="0">
                  <c:v>Yes</c:v>
                </c:pt>
              </c:strCache>
            </c:strRef>
          </c:tx>
          <c:spPr>
            <a:solidFill>
              <a:srgbClr val="FF7C8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8.0930933323015933E-3"/>
                  <c:y val="-2.5290557640864921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DC1-7F45-A880-BBB87F2C55B4}"/>
                </c:ext>
              </c:extLst>
            </c:dLbl>
            <c:dLbl>
              <c:idx val="1"/>
              <c:layout>
                <c:manualLayout>
                  <c:x val="1.2717718093616789E-2"/>
                  <c:y val="2.5290557640864921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DC1-7F45-A880-BBB87F2C55B4}"/>
                </c:ext>
              </c:extLst>
            </c:dLbl>
            <c:dLbl>
              <c:idx val="2"/>
              <c:layout>
                <c:manualLayout>
                  <c:x val="1.1561561903287989E-2"/>
                  <c:y val="1.2645278820432461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DC1-7F45-A880-BBB87F2C55B4}"/>
                </c:ext>
              </c:extLst>
            </c:dLbl>
            <c:dLbl>
              <c:idx val="3"/>
              <c:layout>
                <c:manualLayout>
                  <c:x val="1.9654655235589583E-2"/>
                  <c:y val="2.5290557640864921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DC1-7F45-A880-BBB87F2C55B4}"/>
                </c:ext>
              </c:extLst>
            </c:dLbl>
            <c:spPr>
              <a:solidFill>
                <a:srgbClr val="FF7C80">
                  <a:alpha val="0"/>
                </a:srgb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Sheet2!$A$11:$A$14</c:f>
              <c:strCache>
                <c:ptCount val="4"/>
                <c:pt idx="0">
                  <c:v>Paediatrics (n=302)</c:v>
                </c:pt>
                <c:pt idx="1">
                  <c:v>Obstetrics (n=181)</c:v>
                </c:pt>
                <c:pt idx="2">
                  <c:v>Death on table  (n=1062)</c:v>
                </c:pt>
                <c:pt idx="3">
                  <c:v>All cases (n=4374)</c:v>
                </c:pt>
              </c:strCache>
            </c:strRef>
          </c:cat>
          <c:val>
            <c:numRef>
              <c:f>Sheet2!$B$11:$B$14</c:f>
              <c:numCache>
                <c:formatCode>0.0%</c:formatCode>
                <c:ptCount val="4"/>
                <c:pt idx="0">
                  <c:v>6.2899999999999998E-2</c:v>
                </c:pt>
                <c:pt idx="1">
                  <c:v>5.5199999999999999E-2</c:v>
                </c:pt>
                <c:pt idx="2">
                  <c:v>4.9000000000000002E-2</c:v>
                </c:pt>
                <c:pt idx="3">
                  <c:v>4.4999999999999998E-2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2A6-43D5-87CF-EF9FB5A7489B}"/>
            </c:ext>
          </c:extLst>
        </c:ser>
        <c:ser>
          <c:idx val="1"/>
          <c:order val="1"/>
          <c:tx>
            <c:strRef>
              <c:f>Sheet2!$C$10</c:f>
              <c:strCache>
                <c:ptCount val="1"/>
                <c:pt idx="0">
                  <c:v>Not sure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delete val="1"/>
          </c:dLbls>
          <c:cat>
            <c:strRef>
              <c:f>Sheet2!$A$11:$A$14</c:f>
              <c:strCache>
                <c:ptCount val="4"/>
                <c:pt idx="0">
                  <c:v>Paediatrics (n=302)</c:v>
                </c:pt>
                <c:pt idx="1">
                  <c:v>Obstetrics (n=181)</c:v>
                </c:pt>
                <c:pt idx="2">
                  <c:v>Death on table  (n=1062)</c:v>
                </c:pt>
                <c:pt idx="3">
                  <c:v>All cases (n=4374)</c:v>
                </c:pt>
              </c:strCache>
            </c:strRef>
          </c:cat>
          <c:val>
            <c:numRef>
              <c:f>Sheet2!$C$11:$C$14</c:f>
              <c:numCache>
                <c:formatCode>0.0%</c:formatCode>
                <c:ptCount val="4"/>
                <c:pt idx="0">
                  <c:v>7.2800000000000004E-2</c:v>
                </c:pt>
                <c:pt idx="1">
                  <c:v>8.2900000000000001E-2</c:v>
                </c:pt>
                <c:pt idx="2">
                  <c:v>5.8400000000000001E-2</c:v>
                </c:pt>
                <c:pt idx="3" formatCode="0.00%">
                  <c:v>6.2E-2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2A6-43D5-87CF-EF9FB5A7489B}"/>
            </c:ext>
          </c:extLst>
        </c:ser>
        <c:ser>
          <c:idx val="2"/>
          <c:order val="2"/>
          <c:tx>
            <c:strRef>
              <c:f>Sheet2!$D$10</c:f>
              <c:strCache>
                <c:ptCount val="1"/>
                <c:pt idx="0">
                  <c:v>Prefer not to say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delete val="1"/>
          </c:dLbls>
          <c:cat>
            <c:strRef>
              <c:f>Sheet2!$A$11:$A$14</c:f>
              <c:strCache>
                <c:ptCount val="4"/>
                <c:pt idx="0">
                  <c:v>Paediatrics (n=302)</c:v>
                </c:pt>
                <c:pt idx="1">
                  <c:v>Obstetrics (n=181)</c:v>
                </c:pt>
                <c:pt idx="2">
                  <c:v>Death on table  (n=1062)</c:v>
                </c:pt>
                <c:pt idx="3">
                  <c:v>All cases (n=4374)</c:v>
                </c:pt>
              </c:strCache>
            </c:strRef>
          </c:cat>
          <c:val>
            <c:numRef>
              <c:f>Sheet2!$D$11:$D$14</c:f>
              <c:numCache>
                <c:formatCode>0.0%</c:formatCode>
                <c:ptCount val="4"/>
                <c:pt idx="0">
                  <c:v>3.3E-3</c:v>
                </c:pt>
                <c:pt idx="1">
                  <c:v>1.0999999999999999E-2</c:v>
                </c:pt>
                <c:pt idx="2">
                  <c:v>7.4999999999999997E-3</c:v>
                </c:pt>
                <c:pt idx="3" formatCode="0.00%">
                  <c:v>8.0000000000000002E-3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2A6-43D5-87CF-EF9FB5A7489B}"/>
            </c:ext>
          </c:extLst>
        </c:ser>
        <c:ser>
          <c:idx val="3"/>
          <c:order val="3"/>
          <c:tx>
            <c:strRef>
              <c:f>Sheet2!$E$10</c:f>
              <c:strCache>
                <c:ptCount val="1"/>
                <c:pt idx="0">
                  <c:v>No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delete val="1"/>
          </c:dLbls>
          <c:cat>
            <c:strRef>
              <c:f>Sheet2!$A$11:$A$14</c:f>
              <c:strCache>
                <c:ptCount val="4"/>
                <c:pt idx="0">
                  <c:v>Paediatrics (n=302)</c:v>
                </c:pt>
                <c:pt idx="1">
                  <c:v>Obstetrics (n=181)</c:v>
                </c:pt>
                <c:pt idx="2">
                  <c:v>Death on table  (n=1062)</c:v>
                </c:pt>
                <c:pt idx="3">
                  <c:v>All cases (n=4374)</c:v>
                </c:pt>
              </c:strCache>
            </c:strRef>
          </c:cat>
          <c:val>
            <c:numRef>
              <c:f>Sheet2!$E$11:$E$14</c:f>
              <c:numCache>
                <c:formatCode>0.0%</c:formatCode>
                <c:ptCount val="4"/>
                <c:pt idx="0">
                  <c:v>0.8609</c:v>
                </c:pt>
                <c:pt idx="1">
                  <c:v>0.8508</c:v>
                </c:pt>
                <c:pt idx="2">
                  <c:v>0.8851</c:v>
                </c:pt>
                <c:pt idx="3" formatCode="0.00%">
                  <c:v>0.88600000000000001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2A6-43D5-87CF-EF9FB5A7489B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75"/>
        <c:overlap val="100"/>
        <c:axId val="496573760"/>
        <c:axId val="496566272"/>
      </c:barChart>
      <c:catAx>
        <c:axId val="49657376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6566272"/>
        <c:crosses val="autoZero"/>
        <c:auto val="1"/>
        <c:lblAlgn val="ctr"/>
        <c:lblOffset val="100"/>
        <c:noMultiLvlLbl val="0"/>
      </c:catAx>
      <c:valAx>
        <c:axId val="496566272"/>
        <c:scaling>
          <c:orientation val="minMax"/>
        </c:scaling>
        <c:delete val="0"/>
        <c:axPos val="b"/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6573760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7.6303304376324294E-2"/>
          <c:y val="0.87894823938886857"/>
          <c:w val="0.42424022558701102"/>
          <c:h val="6.288347803714207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241007637884452"/>
          <c:y val="0.16565642222852028"/>
          <c:w val="0.88682503106201427"/>
          <c:h val="0.6329242724831605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'NAPs through the ages'!$F$33</c:f>
              <c:strCache>
                <c:ptCount val="1"/>
                <c:pt idx="0">
                  <c:v>NAP5</c:v>
                </c:pt>
              </c:strCache>
            </c:strRef>
          </c:tx>
          <c:spPr>
            <a:solidFill>
              <a:schemeClr val="bg1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'NAPs through the ages'!$E$34:$E$44</c:f>
              <c:strCache>
                <c:ptCount val="11"/>
                <c:pt idx="0">
                  <c:v>&lt;1</c:v>
                </c:pt>
                <c:pt idx="1">
                  <c:v>1 to 5</c:v>
                </c:pt>
                <c:pt idx="2">
                  <c:v>6 to 15</c:v>
                </c:pt>
                <c:pt idx="3">
                  <c:v>16 to 25</c:v>
                </c:pt>
                <c:pt idx="4">
                  <c:v>26 to 35</c:v>
                </c:pt>
                <c:pt idx="5">
                  <c:v>36 to 45</c:v>
                </c:pt>
                <c:pt idx="6">
                  <c:v>46 to 55</c:v>
                </c:pt>
                <c:pt idx="7">
                  <c:v>56 to 65</c:v>
                </c:pt>
                <c:pt idx="8">
                  <c:v>66 to 75</c:v>
                </c:pt>
                <c:pt idx="9">
                  <c:v>76 to 85</c:v>
                </c:pt>
                <c:pt idx="10">
                  <c:v>Over 85</c:v>
                </c:pt>
              </c:strCache>
            </c:strRef>
          </c:cat>
          <c:val>
            <c:numRef>
              <c:f>'NAPs through the ages'!$F$34:$F$44</c:f>
              <c:numCache>
                <c:formatCode>General</c:formatCode>
                <c:ptCount val="11"/>
                <c:pt idx="0">
                  <c:v>1.1102645041907043E-2</c:v>
                </c:pt>
                <c:pt idx="1">
                  <c:v>5.5676499401327961E-2</c:v>
                </c:pt>
                <c:pt idx="2">
                  <c:v>8.0330902362033302E-2</c:v>
                </c:pt>
                <c:pt idx="3">
                  <c:v>8.0004353978447809E-2</c:v>
                </c:pt>
                <c:pt idx="4">
                  <c:v>9.6930445194296291E-2</c:v>
                </c:pt>
                <c:pt idx="5">
                  <c:v>0.11505388048329161</c:v>
                </c:pt>
                <c:pt idx="6">
                  <c:v>0.13442908457603134</c:v>
                </c:pt>
                <c:pt idx="7">
                  <c:v>0.14525960596495047</c:v>
                </c:pt>
                <c:pt idx="8">
                  <c:v>0.14743659518885383</c:v>
                </c:pt>
                <c:pt idx="9">
                  <c:v>0.10580167628170241</c:v>
                </c:pt>
                <c:pt idx="10">
                  <c:v>2.7974311527157941E-2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2C4-4490-B02E-FF75E35B699C}"/>
            </c:ext>
          </c:extLst>
        </c:ser>
        <c:ser>
          <c:idx val="1"/>
          <c:order val="1"/>
          <c:tx>
            <c:strRef>
              <c:f>'NAPs through the ages'!$G$33</c:f>
              <c:strCache>
                <c:ptCount val="1"/>
                <c:pt idx="0">
                  <c:v>NAP6</c:v>
                </c:pt>
              </c:strCache>
            </c:strRef>
          </c:tx>
          <c:spPr>
            <a:solidFill>
              <a:schemeClr val="tx1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'NAPs through the ages'!$E$34:$E$44</c:f>
              <c:strCache>
                <c:ptCount val="11"/>
                <c:pt idx="0">
                  <c:v>&lt;1</c:v>
                </c:pt>
                <c:pt idx="1">
                  <c:v>1 to 5</c:v>
                </c:pt>
                <c:pt idx="2">
                  <c:v>6 to 15</c:v>
                </c:pt>
                <c:pt idx="3">
                  <c:v>16 to 25</c:v>
                </c:pt>
                <c:pt idx="4">
                  <c:v>26 to 35</c:v>
                </c:pt>
                <c:pt idx="5">
                  <c:v>36 to 45</c:v>
                </c:pt>
                <c:pt idx="6">
                  <c:v>46 to 55</c:v>
                </c:pt>
                <c:pt idx="7">
                  <c:v>56 to 65</c:v>
                </c:pt>
                <c:pt idx="8">
                  <c:v>66 to 75</c:v>
                </c:pt>
                <c:pt idx="9">
                  <c:v>76 to 85</c:v>
                </c:pt>
                <c:pt idx="10">
                  <c:v>Over 85</c:v>
                </c:pt>
              </c:strCache>
            </c:strRef>
          </c:cat>
          <c:val>
            <c:numRef>
              <c:f>'NAPs through the ages'!$G$34:$G$44</c:f>
              <c:numCache>
                <c:formatCode>General</c:formatCode>
                <c:ptCount val="11"/>
                <c:pt idx="0">
                  <c:v>8.3542188805346695E-3</c:v>
                </c:pt>
                <c:pt idx="1">
                  <c:v>5.3675856307435252E-2</c:v>
                </c:pt>
                <c:pt idx="2">
                  <c:v>7.964355332776385E-2</c:v>
                </c:pt>
                <c:pt idx="3">
                  <c:v>7.5187969924812026E-2</c:v>
                </c:pt>
                <c:pt idx="4">
                  <c:v>0.10623781676413255</c:v>
                </c:pt>
                <c:pt idx="5">
                  <c:v>0.10331384015594541</c:v>
                </c:pt>
                <c:pt idx="6">
                  <c:v>0.13241436925647451</c:v>
                </c:pt>
                <c:pt idx="7">
                  <c:v>0.14202172096908938</c:v>
                </c:pt>
                <c:pt idx="8">
                  <c:v>0.15573656363130048</c:v>
                </c:pt>
                <c:pt idx="9">
                  <c:v>0.110484544695071</c:v>
                </c:pt>
                <c:pt idx="10">
                  <c:v>3.2929546087440822E-2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2C4-4490-B02E-FF75E35B699C}"/>
            </c:ext>
          </c:extLst>
        </c:ser>
        <c:ser>
          <c:idx val="2"/>
          <c:order val="2"/>
          <c:tx>
            <c:strRef>
              <c:f>'NAPs through the ages'!$H$33</c:f>
              <c:strCache>
                <c:ptCount val="1"/>
                <c:pt idx="0">
                  <c:v>NAP7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'NAPs through the ages'!$E$34:$E$44</c:f>
              <c:strCache>
                <c:ptCount val="11"/>
                <c:pt idx="0">
                  <c:v>&lt;1</c:v>
                </c:pt>
                <c:pt idx="1">
                  <c:v>1 to 5</c:v>
                </c:pt>
                <c:pt idx="2">
                  <c:v>6 to 15</c:v>
                </c:pt>
                <c:pt idx="3">
                  <c:v>16 to 25</c:v>
                </c:pt>
                <c:pt idx="4">
                  <c:v>26 to 35</c:v>
                </c:pt>
                <c:pt idx="5">
                  <c:v>36 to 45</c:v>
                </c:pt>
                <c:pt idx="6">
                  <c:v>46 to 55</c:v>
                </c:pt>
                <c:pt idx="7">
                  <c:v>56 to 65</c:v>
                </c:pt>
                <c:pt idx="8">
                  <c:v>66 to 75</c:v>
                </c:pt>
                <c:pt idx="9">
                  <c:v>76 to 85</c:v>
                </c:pt>
                <c:pt idx="10">
                  <c:v>Over 85</c:v>
                </c:pt>
              </c:strCache>
            </c:strRef>
          </c:cat>
          <c:val>
            <c:numRef>
              <c:f>'NAPs through the ages'!$H$34:$H$44</c:f>
              <c:numCache>
                <c:formatCode>General</c:formatCode>
                <c:ptCount val="11"/>
                <c:pt idx="0">
                  <c:v>1.1526004953324443E-2</c:v>
                </c:pt>
                <c:pt idx="1">
                  <c:v>4.9247475709658983E-2</c:v>
                </c:pt>
                <c:pt idx="2">
                  <c:v>8.0777290912554769E-2</c:v>
                </c:pt>
                <c:pt idx="3">
                  <c:v>7.196608877881501E-2</c:v>
                </c:pt>
                <c:pt idx="4">
                  <c:v>9.7351876547913885E-2</c:v>
                </c:pt>
                <c:pt idx="5">
                  <c:v>0.10249571346923224</c:v>
                </c:pt>
                <c:pt idx="6">
                  <c:v>0.12650028576871786</c:v>
                </c:pt>
                <c:pt idx="7">
                  <c:v>0.15226709849495143</c:v>
                </c:pt>
                <c:pt idx="8">
                  <c:v>0.16117355686797485</c:v>
                </c:pt>
                <c:pt idx="9">
                  <c:v>0.11064012192798628</c:v>
                </c:pt>
                <c:pt idx="10">
                  <c:v>3.605448656887026E-2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2C4-4490-B02E-FF75E35B699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99843024"/>
        <c:axId val="2099843440"/>
      </c:barChart>
      <c:catAx>
        <c:axId val="20998430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tx1"/>
            </a:solidFill>
            <a:round/>
          </a:ln>
          <a:effectLst/>
        </c:spPr>
        <c:txPr>
          <a:bodyPr rot="-2700000" spcFirstLastPara="1" vertOverflow="ellipsis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pPr>
            <a:endParaRPr lang="en-US"/>
          </a:p>
        </c:txPr>
        <c:crossAx val="2099843440"/>
        <c:crosses val="autoZero"/>
        <c:auto val="1"/>
        <c:lblAlgn val="ctr"/>
        <c:lblOffset val="100"/>
        <c:noMultiLvlLbl val="0"/>
      </c:catAx>
      <c:valAx>
        <c:axId val="2099843440"/>
        <c:scaling>
          <c:orientation val="minMax"/>
        </c:scaling>
        <c:delete val="0"/>
        <c:axPos val="l"/>
        <c:numFmt formatCode="#,##0.00" sourceLinked="0"/>
        <c:majorTickMark val="out"/>
        <c:minorTickMark val="none"/>
        <c:tickLblPos val="nextTo"/>
        <c:spPr>
          <a:noFill/>
          <a:ln w="15875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pPr>
            <a:endParaRPr lang="en-US"/>
          </a:p>
        </c:txPr>
        <c:crossAx val="20998430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241007637884452"/>
          <c:y val="0.16565642222852028"/>
          <c:w val="0.88682503106201427"/>
          <c:h val="0.6329242724831605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'NAPs through the ages'!$F$33</c:f>
              <c:strCache>
                <c:ptCount val="1"/>
                <c:pt idx="0">
                  <c:v>NAP5</c:v>
                </c:pt>
              </c:strCache>
            </c:strRef>
          </c:tx>
          <c:spPr>
            <a:solidFill>
              <a:schemeClr val="bg1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'NAPs through the ages'!$E$34:$E$44</c:f>
              <c:strCache>
                <c:ptCount val="11"/>
                <c:pt idx="0">
                  <c:v>&lt;1</c:v>
                </c:pt>
                <c:pt idx="1">
                  <c:v>1 to 5</c:v>
                </c:pt>
                <c:pt idx="2">
                  <c:v>6 to 15</c:v>
                </c:pt>
                <c:pt idx="3">
                  <c:v>16 to 25</c:v>
                </c:pt>
                <c:pt idx="4">
                  <c:v>26 to 35</c:v>
                </c:pt>
                <c:pt idx="5">
                  <c:v>36 to 45</c:v>
                </c:pt>
                <c:pt idx="6">
                  <c:v>46 to 55</c:v>
                </c:pt>
                <c:pt idx="7">
                  <c:v>56 to 65</c:v>
                </c:pt>
                <c:pt idx="8">
                  <c:v>66 to 75</c:v>
                </c:pt>
                <c:pt idx="9">
                  <c:v>76 to 85</c:v>
                </c:pt>
                <c:pt idx="10">
                  <c:v>Over 85</c:v>
                </c:pt>
              </c:strCache>
            </c:strRef>
          </c:cat>
          <c:val>
            <c:numRef>
              <c:f>'NAPs through the ages'!$F$34:$F$44</c:f>
              <c:numCache>
                <c:formatCode>General</c:formatCode>
                <c:ptCount val="11"/>
                <c:pt idx="0">
                  <c:v>1.1102645041907043E-2</c:v>
                </c:pt>
                <c:pt idx="1">
                  <c:v>5.5676499401327961E-2</c:v>
                </c:pt>
                <c:pt idx="2">
                  <c:v>8.0330902362033302E-2</c:v>
                </c:pt>
                <c:pt idx="3">
                  <c:v>8.0004353978447809E-2</c:v>
                </c:pt>
                <c:pt idx="4">
                  <c:v>9.6930445194296291E-2</c:v>
                </c:pt>
                <c:pt idx="5">
                  <c:v>0.11505388048329161</c:v>
                </c:pt>
                <c:pt idx="6">
                  <c:v>0.13442908457603134</c:v>
                </c:pt>
                <c:pt idx="7">
                  <c:v>0.14525960596495047</c:v>
                </c:pt>
                <c:pt idx="8">
                  <c:v>0.14743659518885383</c:v>
                </c:pt>
                <c:pt idx="9">
                  <c:v>0.10580167628170241</c:v>
                </c:pt>
                <c:pt idx="10">
                  <c:v>2.7974311527157941E-2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2C4-4490-B02E-FF75E35B699C}"/>
            </c:ext>
          </c:extLst>
        </c:ser>
        <c:ser>
          <c:idx val="1"/>
          <c:order val="1"/>
          <c:tx>
            <c:strRef>
              <c:f>'NAPs through the ages'!$G$33</c:f>
              <c:strCache>
                <c:ptCount val="1"/>
                <c:pt idx="0">
                  <c:v>NAP6</c:v>
                </c:pt>
              </c:strCache>
            </c:strRef>
          </c:tx>
          <c:spPr>
            <a:solidFill>
              <a:schemeClr val="tx1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'NAPs through the ages'!$E$34:$E$44</c:f>
              <c:strCache>
                <c:ptCount val="11"/>
                <c:pt idx="0">
                  <c:v>&lt;1</c:v>
                </c:pt>
                <c:pt idx="1">
                  <c:v>1 to 5</c:v>
                </c:pt>
                <c:pt idx="2">
                  <c:v>6 to 15</c:v>
                </c:pt>
                <c:pt idx="3">
                  <c:v>16 to 25</c:v>
                </c:pt>
                <c:pt idx="4">
                  <c:v>26 to 35</c:v>
                </c:pt>
                <c:pt idx="5">
                  <c:v>36 to 45</c:v>
                </c:pt>
                <c:pt idx="6">
                  <c:v>46 to 55</c:v>
                </c:pt>
                <c:pt idx="7">
                  <c:v>56 to 65</c:v>
                </c:pt>
                <c:pt idx="8">
                  <c:v>66 to 75</c:v>
                </c:pt>
                <c:pt idx="9">
                  <c:v>76 to 85</c:v>
                </c:pt>
                <c:pt idx="10">
                  <c:v>Over 85</c:v>
                </c:pt>
              </c:strCache>
            </c:strRef>
          </c:cat>
          <c:val>
            <c:numRef>
              <c:f>'NAPs through the ages'!$G$34:$G$44</c:f>
              <c:numCache>
                <c:formatCode>General</c:formatCode>
                <c:ptCount val="11"/>
                <c:pt idx="0">
                  <c:v>8.3542188805346695E-3</c:v>
                </c:pt>
                <c:pt idx="1">
                  <c:v>5.3675856307435252E-2</c:v>
                </c:pt>
                <c:pt idx="2">
                  <c:v>7.964355332776385E-2</c:v>
                </c:pt>
                <c:pt idx="3">
                  <c:v>7.5187969924812026E-2</c:v>
                </c:pt>
                <c:pt idx="4">
                  <c:v>0.10623781676413255</c:v>
                </c:pt>
                <c:pt idx="5">
                  <c:v>0.10331384015594541</c:v>
                </c:pt>
                <c:pt idx="6">
                  <c:v>0.13241436925647451</c:v>
                </c:pt>
                <c:pt idx="7">
                  <c:v>0.14202172096908938</c:v>
                </c:pt>
                <c:pt idx="8">
                  <c:v>0.15573656363130048</c:v>
                </c:pt>
                <c:pt idx="9">
                  <c:v>0.110484544695071</c:v>
                </c:pt>
                <c:pt idx="10">
                  <c:v>3.2929546087440822E-2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2C4-4490-B02E-FF75E35B699C}"/>
            </c:ext>
          </c:extLst>
        </c:ser>
        <c:ser>
          <c:idx val="2"/>
          <c:order val="2"/>
          <c:tx>
            <c:strRef>
              <c:f>'NAPs through the ages'!$H$33</c:f>
              <c:strCache>
                <c:ptCount val="1"/>
                <c:pt idx="0">
                  <c:v>NAP7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'NAPs through the ages'!$E$34:$E$44</c:f>
              <c:strCache>
                <c:ptCount val="11"/>
                <c:pt idx="0">
                  <c:v>&lt;1</c:v>
                </c:pt>
                <c:pt idx="1">
                  <c:v>1 to 5</c:v>
                </c:pt>
                <c:pt idx="2">
                  <c:v>6 to 15</c:v>
                </c:pt>
                <c:pt idx="3">
                  <c:v>16 to 25</c:v>
                </c:pt>
                <c:pt idx="4">
                  <c:v>26 to 35</c:v>
                </c:pt>
                <c:pt idx="5">
                  <c:v>36 to 45</c:v>
                </c:pt>
                <c:pt idx="6">
                  <c:v>46 to 55</c:v>
                </c:pt>
                <c:pt idx="7">
                  <c:v>56 to 65</c:v>
                </c:pt>
                <c:pt idx="8">
                  <c:v>66 to 75</c:v>
                </c:pt>
                <c:pt idx="9">
                  <c:v>76 to 85</c:v>
                </c:pt>
                <c:pt idx="10">
                  <c:v>Over 85</c:v>
                </c:pt>
              </c:strCache>
            </c:strRef>
          </c:cat>
          <c:val>
            <c:numRef>
              <c:f>'NAPs through the ages'!$H$34:$H$44</c:f>
              <c:numCache>
                <c:formatCode>General</c:formatCode>
                <c:ptCount val="11"/>
                <c:pt idx="0">
                  <c:v>1.1526004953324443E-2</c:v>
                </c:pt>
                <c:pt idx="1">
                  <c:v>4.9247475709658983E-2</c:v>
                </c:pt>
                <c:pt idx="2">
                  <c:v>8.0777290912554769E-2</c:v>
                </c:pt>
                <c:pt idx="3">
                  <c:v>7.196608877881501E-2</c:v>
                </c:pt>
                <c:pt idx="4">
                  <c:v>9.7351876547913885E-2</c:v>
                </c:pt>
                <c:pt idx="5">
                  <c:v>0.10249571346923224</c:v>
                </c:pt>
                <c:pt idx="6">
                  <c:v>0.12650028576871786</c:v>
                </c:pt>
                <c:pt idx="7">
                  <c:v>0.15226709849495143</c:v>
                </c:pt>
                <c:pt idx="8">
                  <c:v>0.16117355686797485</c:v>
                </c:pt>
                <c:pt idx="9">
                  <c:v>0.11064012192798628</c:v>
                </c:pt>
                <c:pt idx="10">
                  <c:v>3.605448656887026E-2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2C4-4490-B02E-FF75E35B699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99843024"/>
        <c:axId val="2099843440"/>
      </c:barChart>
      <c:catAx>
        <c:axId val="20998430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tx1"/>
            </a:solidFill>
            <a:round/>
          </a:ln>
          <a:effectLst/>
        </c:spPr>
        <c:txPr>
          <a:bodyPr rot="-2700000" spcFirstLastPara="1" vertOverflow="ellipsis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pPr>
            <a:endParaRPr lang="en-US"/>
          </a:p>
        </c:txPr>
        <c:crossAx val="2099843440"/>
        <c:crosses val="autoZero"/>
        <c:auto val="1"/>
        <c:lblAlgn val="ctr"/>
        <c:lblOffset val="100"/>
        <c:noMultiLvlLbl val="0"/>
      </c:catAx>
      <c:valAx>
        <c:axId val="2099843440"/>
        <c:scaling>
          <c:orientation val="minMax"/>
        </c:scaling>
        <c:delete val="0"/>
        <c:axPos val="l"/>
        <c:numFmt formatCode="#,##0.00" sourceLinked="0"/>
        <c:majorTickMark val="out"/>
        <c:minorTickMark val="none"/>
        <c:tickLblPos val="nextTo"/>
        <c:spPr>
          <a:noFill/>
          <a:ln w="15875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pPr>
            <a:endParaRPr lang="en-US"/>
          </a:p>
        </c:txPr>
        <c:crossAx val="20998430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4"/>
          <c:order val="0"/>
          <c:tx>
            <c:strRef>
              <c:f>'NAPs through the ages'!$A$117</c:f>
              <c:strCache>
                <c:ptCount val="1"/>
                <c:pt idx="0">
                  <c:v>5</c:v>
                </c:pt>
              </c:strCache>
            </c:strRef>
          </c:tx>
          <c:spPr>
            <a:ln w="28575" cap="rnd">
              <a:solidFill>
                <a:srgbClr val="FFC000"/>
              </a:solidFill>
              <a:round/>
            </a:ln>
            <a:effectLst/>
          </c:spPr>
          <c:marker>
            <c:symbol val="circle"/>
            <c:size val="10"/>
            <c:spPr>
              <a:solidFill>
                <a:srgbClr val="FFC000"/>
              </a:solidFill>
              <a:ln w="31750">
                <a:solidFill>
                  <a:srgbClr val="FFC000"/>
                </a:solidFill>
              </a:ln>
              <a:effectLst/>
            </c:spPr>
          </c:marker>
          <c:cat>
            <c:strRef>
              <c:f>'NAPs through the ages'!$F$3:$H$3</c:f>
              <c:strCache>
                <c:ptCount val="3"/>
                <c:pt idx="0">
                  <c:v>NAP5</c:v>
                </c:pt>
                <c:pt idx="1">
                  <c:v>NAP6</c:v>
                </c:pt>
                <c:pt idx="2">
                  <c:v>NAP7</c:v>
                </c:pt>
              </c:strCache>
            </c:strRef>
          </c:cat>
          <c:val>
            <c:numRef>
              <c:f>'NAPs through the ages'!$J$147:$L$147</c:f>
              <c:numCache>
                <c:formatCode>0.00</c:formatCode>
                <c:ptCount val="3"/>
                <c:pt idx="0">
                  <c:v>2.958910227780259E-3</c:v>
                </c:pt>
                <c:pt idx="1">
                  <c:v>1.5397023242173179E-3</c:v>
                </c:pt>
                <c:pt idx="2">
                  <c:v>1.9051247856734616E-3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B87-468E-B471-0BEB3F853A36}"/>
            </c:ext>
          </c:extLst>
        </c:ser>
        <c:ser>
          <c:idx val="3"/>
          <c:order val="1"/>
          <c:tx>
            <c:strRef>
              <c:f>'NAPs through the ages'!$A$116</c:f>
              <c:strCache>
                <c:ptCount val="1"/>
                <c:pt idx="0">
                  <c:v>4</c:v>
                </c:pt>
              </c:strCache>
            </c:strRef>
          </c:tx>
          <c:spPr>
            <a:ln w="28575" cap="rnd">
              <a:solidFill>
                <a:srgbClr val="002060"/>
              </a:solidFill>
              <a:round/>
            </a:ln>
            <a:effectLst/>
          </c:spPr>
          <c:marker>
            <c:symbol val="circle"/>
            <c:size val="10"/>
            <c:spPr>
              <a:solidFill>
                <a:srgbClr val="002060"/>
              </a:solidFill>
              <a:ln w="31750">
                <a:solidFill>
                  <a:srgbClr val="002060"/>
                </a:solidFill>
              </a:ln>
              <a:effectLst/>
            </c:spPr>
          </c:marker>
          <c:cat>
            <c:strRef>
              <c:f>'NAPs through the ages'!$F$3:$H$3</c:f>
              <c:strCache>
                <c:ptCount val="3"/>
                <c:pt idx="0">
                  <c:v>NAP5</c:v>
                </c:pt>
                <c:pt idx="1">
                  <c:v>NAP6</c:v>
                </c:pt>
                <c:pt idx="2">
                  <c:v>NAP7</c:v>
                </c:pt>
              </c:strCache>
            </c:strRef>
          </c:cat>
          <c:val>
            <c:numRef>
              <c:f>'NAPs through the ages'!$J$146:$L$146</c:f>
              <c:numCache>
                <c:formatCode>0.00</c:formatCode>
                <c:ptCount val="3"/>
                <c:pt idx="0">
                  <c:v>2.7802590442161681E-2</c:v>
                </c:pt>
                <c:pt idx="1">
                  <c:v>2.896106752694479E-2</c:v>
                </c:pt>
                <c:pt idx="2">
                  <c:v>3.9578967422366162E-2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B87-468E-B471-0BEB3F853A36}"/>
            </c:ext>
          </c:extLst>
        </c:ser>
        <c:ser>
          <c:idx val="2"/>
          <c:order val="2"/>
          <c:tx>
            <c:strRef>
              <c:f>'NAPs through the ages'!$A$115</c:f>
              <c:strCache>
                <c:ptCount val="1"/>
                <c:pt idx="0">
                  <c:v>3</c:v>
                </c:pt>
              </c:strCache>
            </c:strRef>
          </c:tx>
          <c:spPr>
            <a:ln w="28575" cap="rnd">
              <a:solidFill>
                <a:srgbClr val="C00000"/>
              </a:solidFill>
              <a:round/>
            </a:ln>
            <a:effectLst/>
          </c:spPr>
          <c:marker>
            <c:symbol val="circle"/>
            <c:size val="10"/>
            <c:spPr>
              <a:solidFill>
                <a:srgbClr val="C00000"/>
              </a:solidFill>
              <a:ln w="31750">
                <a:solidFill>
                  <a:srgbClr val="C00000"/>
                </a:solidFill>
              </a:ln>
              <a:effectLst/>
            </c:spPr>
          </c:marker>
          <c:cat>
            <c:strRef>
              <c:f>'NAPs through the ages'!$F$3:$H$3</c:f>
              <c:strCache>
                <c:ptCount val="3"/>
                <c:pt idx="0">
                  <c:v>NAP5</c:v>
                </c:pt>
                <c:pt idx="1">
                  <c:v>NAP6</c:v>
                </c:pt>
                <c:pt idx="2">
                  <c:v>NAP7</c:v>
                </c:pt>
              </c:strCache>
            </c:strRef>
          </c:cat>
          <c:val>
            <c:numRef>
              <c:f>'NAPs through the ages'!$J$145:$L$145</c:f>
              <c:numCache>
                <c:formatCode>0.00</c:formatCode>
                <c:ptCount val="3"/>
                <c:pt idx="0">
                  <c:v>0.186746315319339</c:v>
                </c:pt>
                <c:pt idx="1">
                  <c:v>0.20170100447246866</c:v>
                </c:pt>
                <c:pt idx="2">
                  <c:v>0.24633263478757858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5B87-468E-B471-0BEB3F853A36}"/>
            </c:ext>
          </c:extLst>
        </c:ser>
        <c:ser>
          <c:idx val="1"/>
          <c:order val="3"/>
          <c:tx>
            <c:strRef>
              <c:f>'NAPs through the ages'!$A$114</c:f>
              <c:strCache>
                <c:ptCount val="1"/>
                <c:pt idx="0">
                  <c:v>2</c:v>
                </c:pt>
              </c:strCache>
            </c:strRef>
          </c:tx>
          <c:spPr>
            <a:ln w="28575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10"/>
            <c:spPr>
              <a:solidFill>
                <a:schemeClr val="tx1"/>
              </a:solidFill>
              <a:ln w="31750">
                <a:solidFill>
                  <a:schemeClr val="tx1"/>
                </a:solidFill>
              </a:ln>
              <a:effectLst/>
            </c:spPr>
          </c:marker>
          <c:cat>
            <c:strRef>
              <c:f>'NAPs through the ages'!$F$3:$H$3</c:f>
              <c:strCache>
                <c:ptCount val="3"/>
                <c:pt idx="0">
                  <c:v>NAP5</c:v>
                </c:pt>
                <c:pt idx="1">
                  <c:v>NAP6</c:v>
                </c:pt>
                <c:pt idx="2">
                  <c:v>NAP7</c:v>
                </c:pt>
              </c:strCache>
            </c:strRef>
          </c:cat>
          <c:val>
            <c:numRef>
              <c:f>'NAPs through the ages'!$J$144:$L$144</c:f>
              <c:numCache>
                <c:formatCode>0.00</c:formatCode>
                <c:ptCount val="3"/>
                <c:pt idx="0">
                  <c:v>0.40230013398838765</c:v>
                </c:pt>
                <c:pt idx="1">
                  <c:v>0.41967886208666322</c:v>
                </c:pt>
                <c:pt idx="2">
                  <c:v>0.44818060582968183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5B87-468E-B471-0BEB3F853A36}"/>
            </c:ext>
          </c:extLst>
        </c:ser>
        <c:ser>
          <c:idx val="0"/>
          <c:order val="4"/>
          <c:tx>
            <c:strRef>
              <c:f>'NAPs through the ages'!$A$113</c:f>
              <c:strCache>
                <c:ptCount val="1"/>
                <c:pt idx="0">
                  <c:v>1</c:v>
                </c:pt>
              </c:strCache>
            </c:strRef>
          </c:tx>
          <c:spPr>
            <a:ln w="28575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10"/>
            <c:spPr>
              <a:solidFill>
                <a:schemeClr val="bg1"/>
              </a:solidFill>
              <a:ln w="31750">
                <a:solidFill>
                  <a:schemeClr val="tx1"/>
                </a:solidFill>
              </a:ln>
              <a:effectLst/>
            </c:spPr>
          </c:marker>
          <c:cat>
            <c:strRef>
              <c:f>'NAPs through the ages'!$F$3:$H$3</c:f>
              <c:strCache>
                <c:ptCount val="3"/>
                <c:pt idx="0">
                  <c:v>NAP5</c:v>
                </c:pt>
                <c:pt idx="1">
                  <c:v>NAP6</c:v>
                </c:pt>
                <c:pt idx="2">
                  <c:v>NAP7</c:v>
                </c:pt>
              </c:strCache>
            </c:strRef>
          </c:cat>
          <c:val>
            <c:numRef>
              <c:f>'NAPs through the ages'!$J$143:$L$143</c:f>
              <c:numCache>
                <c:formatCode>0.00</c:formatCode>
                <c:ptCount val="3"/>
                <c:pt idx="0">
                  <c:v>0.38002456453774008</c:v>
                </c:pt>
                <c:pt idx="1">
                  <c:v>0.34789940611481779</c:v>
                </c:pt>
                <c:pt idx="2">
                  <c:v>0.24171270718232044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5B87-468E-B471-0BEB3F853A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88731983"/>
        <c:axId val="188735311"/>
      </c:lineChart>
      <c:catAx>
        <c:axId val="18873198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188735311"/>
        <c:crosses val="autoZero"/>
        <c:auto val="1"/>
        <c:lblAlgn val="ctr"/>
        <c:lblOffset val="100"/>
        <c:noMultiLvlLbl val="0"/>
      </c:catAx>
      <c:valAx>
        <c:axId val="188735311"/>
        <c:scaling>
          <c:orientation val="minMax"/>
        </c:scaling>
        <c:delete val="0"/>
        <c:axPos val="l"/>
        <c:numFmt formatCode="#,##0.0" sourceLinked="0"/>
        <c:majorTickMark val="out"/>
        <c:minorTickMark val="none"/>
        <c:tickLblPos val="nextTo"/>
        <c:spPr>
          <a:noFill/>
          <a:ln w="1905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188731983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b="1">
          <a:solidFill>
            <a:schemeClr val="tx1"/>
          </a:solidFill>
          <a:latin typeface="Century Gothic" panose="020B0502020202020204" pitchFamily="34" charset="0"/>
        </a:defRPr>
      </a:pPr>
      <a:endParaRPr lang="en-US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2331475852557576"/>
          <c:y val="0"/>
          <c:w val="0.54955450554860719"/>
          <c:h val="0.80507650138682807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accent4">
                <a:lumMod val="75000"/>
              </a:scheme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Overall!$B$1:$B$10</c:f>
              <c:strCache>
                <c:ptCount val="10"/>
                <c:pt idx="0">
                  <c:v>Major haemorrhage</c:v>
                </c:pt>
                <c:pt idx="1">
                  <c:v>Anaphylaxis</c:v>
                </c:pt>
                <c:pt idx="2">
                  <c:v>Cardiac ischaemia</c:v>
                </c:pt>
                <c:pt idx="3">
                  <c:v>Uncertain cause - multiple comorbidities and/or extreme age or frailty</c:v>
                </c:pt>
                <c:pt idx="4">
                  <c:v>Septic shock</c:v>
                </c:pt>
                <c:pt idx="5">
                  <c:v>Bradyarrhythmia</c:v>
                </c:pt>
                <c:pt idx="6">
                  <c:v>Isolated severe hypotension (central vasopressors considered/started)</c:v>
                </c:pt>
                <c:pt idx="7">
                  <c:v>Pulmonary embolism</c:v>
                </c:pt>
                <c:pt idx="8">
                  <c:v>Bone cement implantation syndrome</c:v>
                </c:pt>
                <c:pt idx="9">
                  <c:v>Ventricular fibrillation</c:v>
                </c:pt>
              </c:strCache>
            </c:strRef>
          </c:cat>
          <c:val>
            <c:numRef>
              <c:f>Overall!$E$1:$E$10</c:f>
              <c:numCache>
                <c:formatCode>0.0%</c:formatCode>
                <c:ptCount val="10"/>
                <c:pt idx="0">
                  <c:v>0.19982754904074154</c:v>
                </c:pt>
                <c:pt idx="1">
                  <c:v>0.10217719336063807</c:v>
                </c:pt>
                <c:pt idx="2">
                  <c:v>8.5578788532011216E-2</c:v>
                </c:pt>
                <c:pt idx="3">
                  <c:v>7.1782711791334344E-2</c:v>
                </c:pt>
                <c:pt idx="4">
                  <c:v>5.3675361069195945E-2</c:v>
                </c:pt>
                <c:pt idx="5">
                  <c:v>5.3244233671049794E-2</c:v>
                </c:pt>
                <c:pt idx="6">
                  <c:v>4.1819357620176766E-2</c:v>
                </c:pt>
                <c:pt idx="7">
                  <c:v>3.3196809657253717E-2</c:v>
                </c:pt>
                <c:pt idx="8">
                  <c:v>3.0610045268376806E-2</c:v>
                </c:pt>
                <c:pt idx="9">
                  <c:v>2.5436516490622979E-2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C68-4CB4-81A2-BA53C5AEBA6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1055403904"/>
        <c:axId val="1055404736"/>
      </c:barChart>
      <c:catAx>
        <c:axId val="105540390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55404736"/>
        <c:crosses val="autoZero"/>
        <c:auto val="1"/>
        <c:lblAlgn val="ctr"/>
        <c:lblOffset val="100"/>
        <c:noMultiLvlLbl val="0"/>
      </c:catAx>
      <c:valAx>
        <c:axId val="105540473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800" dirty="0"/>
                  <a:t>Proportion)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1" i="0" u="none" strike="noStrike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554039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391733602347299"/>
          <c:y val="5.7787802166644434E-2"/>
          <c:w val="0.81652857666017575"/>
          <c:h val="0.51650737938707703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4">
                <a:lumMod val="75000"/>
              </a:scheme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Pt>
            <c:idx val="3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0-7F74-B541-828D-97C3562914F6}"/>
              </c:ext>
            </c:extLst>
          </c:dPt>
          <c:dPt>
            <c:idx val="4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7F74-B541-828D-97C3562914F6}"/>
              </c:ext>
            </c:extLst>
          </c:dPt>
          <c:dPt>
            <c:idx val="5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7F74-B541-828D-97C3562914F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'Q4'!$O$18:$O$23</c:f>
              <c:strCache>
                <c:ptCount val="6"/>
                <c:pt idx="0">
                  <c:v>Anaesthetists – Consultant or SAS</c:v>
                </c:pt>
                <c:pt idx="1">
                  <c:v>Anaesthetic trainees</c:v>
                </c:pt>
                <c:pt idx="2">
                  <c:v>Anaesthetists – non-Consultants, non -SAS anaesthetists</c:v>
                </c:pt>
                <c:pt idx="3">
                  <c:v>Anaesthesia associates – (including trainees)</c:v>
                </c:pt>
                <c:pt idx="4">
                  <c:v>Operating department practitioners</c:v>
                </c:pt>
                <c:pt idx="5">
                  <c:v>Anaesthetic nurses</c:v>
                </c:pt>
              </c:strCache>
            </c:strRef>
          </c:cat>
          <c:val>
            <c:numRef>
              <c:f>'Q4'!$R$18:$R$23</c:f>
              <c:numCache>
                <c:formatCode>0%</c:formatCode>
                <c:ptCount val="6"/>
                <c:pt idx="0">
                  <c:v>1</c:v>
                </c:pt>
                <c:pt idx="1">
                  <c:v>0.90862944162436543</c:v>
                </c:pt>
                <c:pt idx="2">
                  <c:v>0.54314720812182737</c:v>
                </c:pt>
                <c:pt idx="3">
                  <c:v>0.26395939086294418</c:v>
                </c:pt>
                <c:pt idx="4">
                  <c:v>4.5685279187817257E-2</c:v>
                </c:pt>
                <c:pt idx="5">
                  <c:v>2.5380710659898477E-2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28E-4037-B132-F3011DE0C76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21136848"/>
        <c:axId val="21130192"/>
      </c:barChart>
      <c:catAx>
        <c:axId val="211368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130192"/>
        <c:crosses val="autoZero"/>
        <c:auto val="1"/>
        <c:lblAlgn val="ctr"/>
        <c:lblOffset val="100"/>
        <c:noMultiLvlLbl val="0"/>
      </c:catAx>
      <c:valAx>
        <c:axId val="21130192"/>
        <c:scaling>
          <c:orientation val="minMax"/>
          <c:max val="1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800" dirty="0"/>
                  <a:t>Proportion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1" i="0" u="none" strike="noStrike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136848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391733602347299"/>
          <c:y val="5.7787802166644434E-2"/>
          <c:w val="0.81652857666017575"/>
          <c:h val="0.51650737938707703"/>
        </c:manualLayout>
      </c:layout>
      <c:barChart>
        <c:barDir val="col"/>
        <c:grouping val="clustered"/>
        <c:varyColors val="0"/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21136848"/>
        <c:axId val="21130192"/>
      </c:barChart>
      <c:catAx>
        <c:axId val="211368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130192"/>
        <c:crosses val="autoZero"/>
        <c:auto val="1"/>
        <c:lblAlgn val="ctr"/>
        <c:lblOffset val="100"/>
        <c:noMultiLvlLbl val="0"/>
      </c:catAx>
      <c:valAx>
        <c:axId val="21130192"/>
        <c:scaling>
          <c:orientation val="minMax"/>
          <c:max val="1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800" dirty="0"/>
                  <a:t>Proportion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1" i="0" u="none" strike="noStrike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136848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391733602347299"/>
          <c:y val="5.7787802166644434E-2"/>
          <c:w val="0.81652857666017575"/>
          <c:h val="0.51650737938707703"/>
        </c:manualLayout>
      </c:layout>
      <c:barChart>
        <c:barDir val="col"/>
        <c:grouping val="clustered"/>
        <c:varyColors val="0"/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21136848"/>
        <c:axId val="21130192"/>
      </c:barChart>
      <c:catAx>
        <c:axId val="211368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130192"/>
        <c:crosses val="autoZero"/>
        <c:auto val="1"/>
        <c:lblAlgn val="ctr"/>
        <c:lblOffset val="100"/>
        <c:noMultiLvlLbl val="0"/>
      </c:catAx>
      <c:valAx>
        <c:axId val="21130192"/>
        <c:scaling>
          <c:orientation val="minMax"/>
          <c:max val="1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800" dirty="0"/>
                  <a:t>Proportion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1" i="0" u="none" strike="noStrike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136848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4">
                <a:lumMod val="75000"/>
              </a:scheme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Sheet13!$A$24:$A$27</c:f>
              <c:strCache>
                <c:ptCount val="4"/>
                <c:pt idx="0">
                  <c:v>Anaesthetic and intensive care departments</c:v>
                </c:pt>
                <c:pt idx="1">
                  <c:v>Anaesthetic department</c:v>
                </c:pt>
                <c:pt idx="2">
                  <c:v>Intensive care department</c:v>
                </c:pt>
                <c:pt idx="3">
                  <c:v>Anaesthetists with a specialist paediatric interest</c:v>
                </c:pt>
              </c:strCache>
            </c:strRef>
          </c:cat>
          <c:val>
            <c:numRef>
              <c:f>Sheet13!$D$24:$D$27</c:f>
              <c:numCache>
                <c:formatCode>0.0%</c:formatCode>
                <c:ptCount val="4"/>
                <c:pt idx="0">
                  <c:v>0.50694444444444442</c:v>
                </c:pt>
                <c:pt idx="1">
                  <c:v>0.2986111111111111</c:v>
                </c:pt>
                <c:pt idx="2">
                  <c:v>0.125</c:v>
                </c:pt>
                <c:pt idx="3">
                  <c:v>6.9444444444444448E-2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C93-42CE-B52E-EC54247A8CE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342582336"/>
        <c:axId val="342584000"/>
      </c:barChart>
      <c:catAx>
        <c:axId val="3425823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2584000"/>
        <c:crosses val="autoZero"/>
        <c:auto val="1"/>
        <c:lblAlgn val="ctr"/>
        <c:lblOffset val="100"/>
        <c:noMultiLvlLbl val="0"/>
      </c:catAx>
      <c:valAx>
        <c:axId val="342584000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600" b="1" i="0" baseline="0" dirty="0">
                    <a:effectLst/>
                  </a:rPr>
                  <a:t>Proportion of hospitals/departments that provide stabilisation prior to retrieval to specialist children's hospital</a:t>
                </a:r>
                <a:endParaRPr lang="en-GB" sz="1600" dirty="0">
                  <a:effectLst/>
                </a:endParaRPr>
              </a:p>
            </c:rich>
          </c:tx>
          <c:layout>
            <c:manualLayout>
              <c:xMode val="edge"/>
              <c:yMode val="edge"/>
              <c:x val="5.0199218082675632E-3"/>
              <c:y val="2.7842217526559587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1" i="0" u="none" strike="noStrike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25823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Sheet2!$C$18</c:f>
              <c:strCache>
                <c:ptCount val="1"/>
                <c:pt idx="0">
                  <c:v>Anaesthetic room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multiLvlStrRef>
              <c:f>Sheet2!$A$19:$B$24</c:f>
              <c:multiLvlStrCache>
                <c:ptCount val="6"/>
                <c:lvl>
                  <c:pt idx="0">
                    <c:v>ADULTS (n=188)</c:v>
                  </c:pt>
                  <c:pt idx="1">
                    <c:v>PAEDS (n=154)</c:v>
                  </c:pt>
                  <c:pt idx="2">
                    <c:v>ADULTS (n=182)</c:v>
                  </c:pt>
                  <c:pt idx="3">
                    <c:v>PAEDS (n=150)</c:v>
                  </c:pt>
                  <c:pt idx="4">
                    <c:v>ADULTS (n=188)</c:v>
                  </c:pt>
                  <c:pt idx="5">
                    <c:v>PAEDS (n=154)</c:v>
                  </c:pt>
                </c:lvl>
                <c:lvl>
                  <c:pt idx="0">
                    <c:v>Pre-COVID-19</c:v>
                  </c:pt>
                  <c:pt idx="2">
                    <c:v>During COVID-19</c:v>
                  </c:pt>
                  <c:pt idx="4">
                    <c:v>Summer 2021 (elective patients)</c:v>
                  </c:pt>
                </c:lvl>
              </c:multiLvlStrCache>
            </c:multiLvlStrRef>
          </c:cat>
          <c:val>
            <c:numRef>
              <c:f>Sheet2!$C$19:$C$24</c:f>
              <c:numCache>
                <c:formatCode>0%</c:formatCode>
                <c:ptCount val="6"/>
                <c:pt idx="0">
                  <c:v>0.86</c:v>
                </c:pt>
                <c:pt idx="1">
                  <c:v>0.84</c:v>
                </c:pt>
                <c:pt idx="2">
                  <c:v>0.08</c:v>
                </c:pt>
                <c:pt idx="3">
                  <c:v>0.18</c:v>
                </c:pt>
                <c:pt idx="4">
                  <c:v>0.79</c:v>
                </c:pt>
                <c:pt idx="5">
                  <c:v>0.79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5E5-4632-AA65-7366D1D32E6C}"/>
            </c:ext>
          </c:extLst>
        </c:ser>
        <c:ser>
          <c:idx val="1"/>
          <c:order val="1"/>
          <c:tx>
            <c:strRef>
              <c:f>Sheet2!$D$18</c:f>
              <c:strCache>
                <c:ptCount val="1"/>
                <c:pt idx="0">
                  <c:v>Operating room (AR available)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multiLvlStrRef>
              <c:f>Sheet2!$A$19:$B$24</c:f>
              <c:multiLvlStrCache>
                <c:ptCount val="6"/>
                <c:lvl>
                  <c:pt idx="0">
                    <c:v>ADULTS (n=188)</c:v>
                  </c:pt>
                  <c:pt idx="1">
                    <c:v>PAEDS (n=154)</c:v>
                  </c:pt>
                  <c:pt idx="2">
                    <c:v>ADULTS (n=182)</c:v>
                  </c:pt>
                  <c:pt idx="3">
                    <c:v>PAEDS (n=150)</c:v>
                  </c:pt>
                  <c:pt idx="4">
                    <c:v>ADULTS (n=188)</c:v>
                  </c:pt>
                  <c:pt idx="5">
                    <c:v>PAEDS (n=154)</c:v>
                  </c:pt>
                </c:lvl>
                <c:lvl>
                  <c:pt idx="0">
                    <c:v>Pre-COVID-19</c:v>
                  </c:pt>
                  <c:pt idx="2">
                    <c:v>During COVID-19</c:v>
                  </c:pt>
                  <c:pt idx="4">
                    <c:v>Summer 2021 (elective patients)</c:v>
                  </c:pt>
                </c:lvl>
              </c:multiLvlStrCache>
            </c:multiLvlStrRef>
          </c:cat>
          <c:val>
            <c:numRef>
              <c:f>Sheet2!$D$19:$D$24</c:f>
              <c:numCache>
                <c:formatCode>0%</c:formatCode>
                <c:ptCount val="6"/>
                <c:pt idx="0">
                  <c:v>0.1</c:v>
                </c:pt>
                <c:pt idx="1">
                  <c:v>0.09</c:v>
                </c:pt>
                <c:pt idx="2">
                  <c:v>0.85</c:v>
                </c:pt>
                <c:pt idx="3">
                  <c:v>0.75</c:v>
                </c:pt>
                <c:pt idx="4">
                  <c:v>0.17</c:v>
                </c:pt>
                <c:pt idx="5">
                  <c:v>0.16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5E5-4632-AA65-7366D1D32E6C}"/>
            </c:ext>
          </c:extLst>
        </c:ser>
        <c:ser>
          <c:idx val="2"/>
          <c:order val="2"/>
          <c:tx>
            <c:strRef>
              <c:f>Sheet2!$E$18</c:f>
              <c:strCache>
                <c:ptCount val="1"/>
                <c:pt idx="0">
                  <c:v>Operating room (AR not available)</c:v>
                </c:pt>
              </c:strCache>
            </c:strRef>
          </c:tx>
          <c:spPr>
            <a:solidFill>
              <a:srgbClr val="FF7C8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delete val="1"/>
          </c:dLbls>
          <c:cat>
            <c:multiLvlStrRef>
              <c:f>Sheet2!$A$19:$B$24</c:f>
              <c:multiLvlStrCache>
                <c:ptCount val="6"/>
                <c:lvl>
                  <c:pt idx="0">
                    <c:v>ADULTS (n=188)</c:v>
                  </c:pt>
                  <c:pt idx="1">
                    <c:v>PAEDS (n=154)</c:v>
                  </c:pt>
                  <c:pt idx="2">
                    <c:v>ADULTS (n=182)</c:v>
                  </c:pt>
                  <c:pt idx="3">
                    <c:v>PAEDS (n=150)</c:v>
                  </c:pt>
                  <c:pt idx="4">
                    <c:v>ADULTS (n=188)</c:v>
                  </c:pt>
                  <c:pt idx="5">
                    <c:v>PAEDS (n=154)</c:v>
                  </c:pt>
                </c:lvl>
                <c:lvl>
                  <c:pt idx="0">
                    <c:v>Pre-COVID-19</c:v>
                  </c:pt>
                  <c:pt idx="2">
                    <c:v>During COVID-19</c:v>
                  </c:pt>
                  <c:pt idx="4">
                    <c:v>Summer 2021 (elective patients)</c:v>
                  </c:pt>
                </c:lvl>
              </c:multiLvlStrCache>
            </c:multiLvlStrRef>
          </c:cat>
          <c:val>
            <c:numRef>
              <c:f>Sheet2!$E$19:$E$24</c:f>
              <c:numCache>
                <c:formatCode>0%</c:formatCode>
                <c:ptCount val="6"/>
                <c:pt idx="0">
                  <c:v>0.04</c:v>
                </c:pt>
                <c:pt idx="1">
                  <c:v>0.06</c:v>
                </c:pt>
                <c:pt idx="2">
                  <c:v>7.0000000000000007E-2</c:v>
                </c:pt>
                <c:pt idx="3">
                  <c:v>7.0000000000000007E-2</c:v>
                </c:pt>
                <c:pt idx="4">
                  <c:v>0.04</c:v>
                </c:pt>
                <c:pt idx="5">
                  <c:v>0.06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5E5-4632-AA65-7366D1D32E6C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538067215"/>
        <c:axId val="538065551"/>
      </c:barChart>
      <c:catAx>
        <c:axId val="538067215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38065551"/>
        <c:crosses val="autoZero"/>
        <c:auto val="1"/>
        <c:lblAlgn val="ctr"/>
        <c:lblOffset val="100"/>
        <c:noMultiLvlLbl val="0"/>
      </c:catAx>
      <c:valAx>
        <c:axId val="538065551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600" dirty="0"/>
                  <a:t>Proportion of hospitals/departments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1" i="0" u="none" strike="noStrike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38067215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4">
                <a:lumMod val="75000"/>
              </a:scheme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'Q6-2'!$A$157:$A$166</c:f>
              <c:strCache>
                <c:ptCount val="10"/>
                <c:pt idx="0">
                  <c:v>General Surgery</c:v>
                </c:pt>
                <c:pt idx="1">
                  <c:v>Gynaecology</c:v>
                </c:pt>
                <c:pt idx="2">
                  <c:v>Gastroenterology</c:v>
                </c:pt>
                <c:pt idx="3">
                  <c:v>Obstetrics</c:v>
                </c:pt>
                <c:pt idx="4">
                  <c:v>Pain</c:v>
                </c:pt>
                <c:pt idx="5">
                  <c:v>Ophthalmology</c:v>
                </c:pt>
                <c:pt idx="6">
                  <c:v>Psychiatry</c:v>
                </c:pt>
                <c:pt idx="7">
                  <c:v>Dental</c:v>
                </c:pt>
                <c:pt idx="8">
                  <c:v>Cardiac cath lab</c:v>
                </c:pt>
                <c:pt idx="9">
                  <c:v>Radiology</c:v>
                </c:pt>
              </c:strCache>
            </c:strRef>
          </c:cat>
          <c:val>
            <c:numRef>
              <c:f>'Q6-2'!$D$157:$D$166</c:f>
              <c:numCache>
                <c:formatCode>0.0%</c:formatCode>
                <c:ptCount val="10"/>
                <c:pt idx="0">
                  <c:v>0.19289340101522842</c:v>
                </c:pt>
                <c:pt idx="1">
                  <c:v>0.19289340101522842</c:v>
                </c:pt>
                <c:pt idx="2">
                  <c:v>0.21827411167512689</c:v>
                </c:pt>
                <c:pt idx="3">
                  <c:v>0.2233502538071066</c:v>
                </c:pt>
                <c:pt idx="4">
                  <c:v>0.233502538071066</c:v>
                </c:pt>
                <c:pt idx="5">
                  <c:v>0.25380710659898476</c:v>
                </c:pt>
                <c:pt idx="6">
                  <c:v>0.26903553299492383</c:v>
                </c:pt>
                <c:pt idx="7">
                  <c:v>0.27918781725888325</c:v>
                </c:pt>
                <c:pt idx="8">
                  <c:v>0.31472081218274112</c:v>
                </c:pt>
                <c:pt idx="9">
                  <c:v>0.5532994923857868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0E7-491B-B18E-06D9B5CD387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1072224816"/>
        <c:axId val="1072226064"/>
      </c:barChart>
      <c:catAx>
        <c:axId val="107222481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72226064"/>
        <c:crosses val="autoZero"/>
        <c:auto val="1"/>
        <c:lblAlgn val="ctr"/>
        <c:lblOffset val="100"/>
        <c:noMultiLvlLbl val="0"/>
      </c:catAx>
      <c:valAx>
        <c:axId val="107222606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600"/>
                  <a:t>Proportion of hospitals/departments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1" i="0" u="none" strike="noStrike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722248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'all combined'!$D$48</c:f>
              <c:strCache>
                <c:ptCount val="1"/>
                <c:pt idx="0">
                  <c:v>Yes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delete val="1"/>
          </c:dLbls>
          <c:cat>
            <c:multiLvlStrRef>
              <c:f>'all combined'!$B$49:$C$57</c:f>
              <c:multiLvlStrCache>
                <c:ptCount val="9"/>
                <c:lvl>
                  <c:pt idx="0">
                    <c:v>Defibrillator</c:v>
                  </c:pt>
                  <c:pt idx="1">
                    <c:v>Difficult airway trolley</c:v>
                  </c:pt>
                  <c:pt idx="2">
                    <c:v>Advanced airway equipment</c:v>
                  </c:pt>
                  <c:pt idx="3">
                    <c:v>Defibrillator</c:v>
                  </c:pt>
                  <c:pt idx="4">
                    <c:v>Difficult airway trolley</c:v>
                  </c:pt>
                  <c:pt idx="5">
                    <c:v>Advanced airway equipment</c:v>
                  </c:pt>
                  <c:pt idx="6">
                    <c:v>Defibrillator</c:v>
                  </c:pt>
                  <c:pt idx="7">
                    <c:v>Difficult airway trolley</c:v>
                  </c:pt>
                  <c:pt idx="8">
                    <c:v>Advanced airway equipment</c:v>
                  </c:pt>
                </c:lvl>
                <c:lvl>
                  <c:pt idx="0">
                    <c:v>EVERY remote location (n=180)</c:v>
                  </c:pt>
                  <c:pt idx="3">
                    <c:v>EVERY theatre suite providing paediatric anaesthesia (n=154)</c:v>
                  </c:pt>
                  <c:pt idx="6">
                    <c:v>EVERY theatre suite (n=195)</c:v>
                  </c:pt>
                </c:lvl>
              </c:multiLvlStrCache>
            </c:multiLvlStrRef>
          </c:cat>
          <c:val>
            <c:numRef>
              <c:f>'all combined'!$D$49:$D$57</c:f>
              <c:numCache>
                <c:formatCode>0%</c:formatCode>
                <c:ptCount val="9"/>
                <c:pt idx="0">
                  <c:v>0.85</c:v>
                </c:pt>
                <c:pt idx="1">
                  <c:v>0.4</c:v>
                </c:pt>
                <c:pt idx="2">
                  <c:v>0.36</c:v>
                </c:pt>
                <c:pt idx="3">
                  <c:v>0.97</c:v>
                </c:pt>
                <c:pt idx="4">
                  <c:v>0.84</c:v>
                </c:pt>
                <c:pt idx="5">
                  <c:v>0.8</c:v>
                </c:pt>
                <c:pt idx="6">
                  <c:v>1</c:v>
                </c:pt>
                <c:pt idx="7">
                  <c:v>0.96</c:v>
                </c:pt>
                <c:pt idx="8">
                  <c:v>0.92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8EE-4875-835D-589E93925A91}"/>
            </c:ext>
          </c:extLst>
        </c:ser>
        <c:ser>
          <c:idx val="1"/>
          <c:order val="1"/>
          <c:tx>
            <c:strRef>
              <c:f>'all combined'!$E$48</c:f>
              <c:strCache>
                <c:ptCount val="1"/>
                <c:pt idx="0">
                  <c:v>No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multiLvlStrRef>
              <c:f>'all combined'!$B$49:$C$57</c:f>
              <c:multiLvlStrCache>
                <c:ptCount val="9"/>
                <c:lvl>
                  <c:pt idx="0">
                    <c:v>Defibrillator</c:v>
                  </c:pt>
                  <c:pt idx="1">
                    <c:v>Difficult airway trolley</c:v>
                  </c:pt>
                  <c:pt idx="2">
                    <c:v>Advanced airway equipment</c:v>
                  </c:pt>
                  <c:pt idx="3">
                    <c:v>Defibrillator</c:v>
                  </c:pt>
                  <c:pt idx="4">
                    <c:v>Difficult airway trolley</c:v>
                  </c:pt>
                  <c:pt idx="5">
                    <c:v>Advanced airway equipment</c:v>
                  </c:pt>
                  <c:pt idx="6">
                    <c:v>Defibrillator</c:v>
                  </c:pt>
                  <c:pt idx="7">
                    <c:v>Difficult airway trolley</c:v>
                  </c:pt>
                  <c:pt idx="8">
                    <c:v>Advanced airway equipment</c:v>
                  </c:pt>
                </c:lvl>
                <c:lvl>
                  <c:pt idx="0">
                    <c:v>EVERY remote location (n=180)</c:v>
                  </c:pt>
                  <c:pt idx="3">
                    <c:v>EVERY theatre suite providing paediatric anaesthesia (n=154)</c:v>
                  </c:pt>
                  <c:pt idx="6">
                    <c:v>EVERY theatre suite (n=195)</c:v>
                  </c:pt>
                </c:lvl>
              </c:multiLvlStrCache>
            </c:multiLvlStrRef>
          </c:cat>
          <c:val>
            <c:numRef>
              <c:f>'all combined'!$E$49:$E$57</c:f>
              <c:numCache>
                <c:formatCode>0%</c:formatCode>
                <c:ptCount val="9"/>
                <c:pt idx="0">
                  <c:v>0.11</c:v>
                </c:pt>
                <c:pt idx="1">
                  <c:v>0.52</c:v>
                </c:pt>
                <c:pt idx="2">
                  <c:v>0.56999999999999995</c:v>
                </c:pt>
                <c:pt idx="3">
                  <c:v>0</c:v>
                </c:pt>
                <c:pt idx="4">
                  <c:v>0.16</c:v>
                </c:pt>
                <c:pt idx="5">
                  <c:v>0.15</c:v>
                </c:pt>
                <c:pt idx="6">
                  <c:v>0</c:v>
                </c:pt>
                <c:pt idx="7">
                  <c:v>0.03</c:v>
                </c:pt>
                <c:pt idx="8">
                  <c:v>7.0000000000000007E-2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8EE-4875-835D-589E93925A91}"/>
            </c:ext>
          </c:extLst>
        </c:ser>
        <c:ser>
          <c:idx val="2"/>
          <c:order val="2"/>
          <c:tx>
            <c:strRef>
              <c:f>'all combined'!$F$48</c:f>
              <c:strCache>
                <c:ptCount val="1"/>
                <c:pt idx="0">
                  <c:v>Don't know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tint val="100000"/>
                    <a:shade val="100000"/>
                    <a:satMod val="130000"/>
                  </a:schemeClr>
                </a:gs>
                <a:gs pos="100000">
                  <a:schemeClr val="accent3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delete val="1"/>
          </c:dLbls>
          <c:cat>
            <c:multiLvlStrRef>
              <c:f>'all combined'!$B$49:$C$57</c:f>
              <c:multiLvlStrCache>
                <c:ptCount val="9"/>
                <c:lvl>
                  <c:pt idx="0">
                    <c:v>Defibrillator</c:v>
                  </c:pt>
                  <c:pt idx="1">
                    <c:v>Difficult airway trolley</c:v>
                  </c:pt>
                  <c:pt idx="2">
                    <c:v>Advanced airway equipment</c:v>
                  </c:pt>
                  <c:pt idx="3">
                    <c:v>Defibrillator</c:v>
                  </c:pt>
                  <c:pt idx="4">
                    <c:v>Difficult airway trolley</c:v>
                  </c:pt>
                  <c:pt idx="5">
                    <c:v>Advanced airway equipment</c:v>
                  </c:pt>
                  <c:pt idx="6">
                    <c:v>Defibrillator</c:v>
                  </c:pt>
                  <c:pt idx="7">
                    <c:v>Difficult airway trolley</c:v>
                  </c:pt>
                  <c:pt idx="8">
                    <c:v>Advanced airway equipment</c:v>
                  </c:pt>
                </c:lvl>
                <c:lvl>
                  <c:pt idx="0">
                    <c:v>EVERY remote location (n=180)</c:v>
                  </c:pt>
                  <c:pt idx="3">
                    <c:v>EVERY theatre suite providing paediatric anaesthesia (n=154)</c:v>
                  </c:pt>
                  <c:pt idx="6">
                    <c:v>EVERY theatre suite (n=195)</c:v>
                  </c:pt>
                </c:lvl>
              </c:multiLvlStrCache>
            </c:multiLvlStrRef>
          </c:cat>
          <c:val>
            <c:numRef>
              <c:f>'all combined'!$F$49:$F$57</c:f>
              <c:numCache>
                <c:formatCode>0%</c:formatCode>
                <c:ptCount val="9"/>
                <c:pt idx="0">
                  <c:v>0.04</c:v>
                </c:pt>
                <c:pt idx="1">
                  <c:v>0.08</c:v>
                </c:pt>
                <c:pt idx="2">
                  <c:v>7.0000000000000007E-2</c:v>
                </c:pt>
                <c:pt idx="3">
                  <c:v>0.03</c:v>
                </c:pt>
                <c:pt idx="4">
                  <c:v>0.01</c:v>
                </c:pt>
                <c:pt idx="5">
                  <c:v>0.05</c:v>
                </c:pt>
                <c:pt idx="6">
                  <c:v>0</c:v>
                </c:pt>
                <c:pt idx="7">
                  <c:v>0.01</c:v>
                </c:pt>
                <c:pt idx="8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8EE-4875-835D-589E93925A91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424134368"/>
        <c:axId val="1424130208"/>
      </c:barChart>
      <c:catAx>
        <c:axId val="142413436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24130208"/>
        <c:crosses val="autoZero"/>
        <c:auto val="1"/>
        <c:lblAlgn val="ctr"/>
        <c:lblOffset val="100"/>
        <c:noMultiLvlLbl val="0"/>
      </c:catAx>
      <c:valAx>
        <c:axId val="142413020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800"/>
                  <a:t>Proportion of hospitals/departments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1" i="0" u="none" strike="noStrike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24134368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4">
                <a:lumMod val="75000"/>
              </a:scheme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Overall!$B$1:$B$10</c:f>
              <c:strCache>
                <c:ptCount val="10"/>
                <c:pt idx="0">
                  <c:v>Major haemorrhage</c:v>
                </c:pt>
                <c:pt idx="1">
                  <c:v>Anaphylaxis</c:v>
                </c:pt>
                <c:pt idx="2">
                  <c:v>Cardiac ischaemia</c:v>
                </c:pt>
                <c:pt idx="3">
                  <c:v>Uncertain cause - multiple comorbidities and/or extreme age or frailty</c:v>
                </c:pt>
                <c:pt idx="4">
                  <c:v>Septic shock</c:v>
                </c:pt>
                <c:pt idx="5">
                  <c:v>Bradyarrhythmia</c:v>
                </c:pt>
                <c:pt idx="6">
                  <c:v>Isolated severe hypotension (central vasopressors considered/started)</c:v>
                </c:pt>
                <c:pt idx="7">
                  <c:v>Pulmonary embolism</c:v>
                </c:pt>
                <c:pt idx="8">
                  <c:v>Bone cement implantation syndrome</c:v>
                </c:pt>
                <c:pt idx="9">
                  <c:v>Ventricular fibrillation</c:v>
                </c:pt>
              </c:strCache>
            </c:strRef>
          </c:cat>
          <c:val>
            <c:numRef>
              <c:f>Overall!$E$1:$E$10</c:f>
              <c:numCache>
                <c:formatCode>0.0%</c:formatCode>
                <c:ptCount val="10"/>
                <c:pt idx="0">
                  <c:v>0.19982754904074154</c:v>
                </c:pt>
                <c:pt idx="1">
                  <c:v>0.10217719336063807</c:v>
                </c:pt>
                <c:pt idx="2">
                  <c:v>8.5578788532011216E-2</c:v>
                </c:pt>
                <c:pt idx="3">
                  <c:v>7.1782711791334344E-2</c:v>
                </c:pt>
                <c:pt idx="4">
                  <c:v>5.3675361069195945E-2</c:v>
                </c:pt>
                <c:pt idx="5">
                  <c:v>5.3244233671049794E-2</c:v>
                </c:pt>
                <c:pt idx="6">
                  <c:v>4.1819357620176766E-2</c:v>
                </c:pt>
                <c:pt idx="7">
                  <c:v>3.3196809657253717E-2</c:v>
                </c:pt>
                <c:pt idx="8">
                  <c:v>3.0610045268376806E-2</c:v>
                </c:pt>
                <c:pt idx="9">
                  <c:v>2.5436516490622979E-2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C68-4CB4-81A2-BA53C5AEBA6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1055403904"/>
        <c:axId val="1055404736"/>
      </c:barChart>
      <c:catAx>
        <c:axId val="105540390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55404736"/>
        <c:crosses val="autoZero"/>
        <c:auto val="1"/>
        <c:lblAlgn val="ctr"/>
        <c:lblOffset val="100"/>
        <c:noMultiLvlLbl val="0"/>
      </c:catAx>
      <c:valAx>
        <c:axId val="105540473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800" dirty="0"/>
                  <a:t>Proportion)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1" i="0" u="none" strike="noStrike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554039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302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11.xml><?xml version="1.0" encoding="utf-8"?>
<cs:chartStyle xmlns:cs="http://schemas.microsoft.com/office/drawing/2012/chartStyle" xmlns:a="http://schemas.openxmlformats.org/drawingml/2006/main" id="302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20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302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20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302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220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BF071E9-9907-7846-BD15-BB200A954D36}" type="doc">
      <dgm:prSet loTypeId="urn:microsoft.com/office/officeart/2005/8/layout/chevron2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2C09DAAE-73C0-B04D-B6CD-DA6385DF29EC}">
      <dgm:prSet phldrT="[Text]"/>
      <dgm:spPr>
        <a:solidFill>
          <a:srgbClr val="D90000">
            <a:alpha val="80000"/>
          </a:srgbClr>
        </a:solidFill>
        <a:ln>
          <a:solidFill>
            <a:srgbClr val="D90000"/>
          </a:solidFill>
        </a:ln>
      </dgm:spPr>
      <dgm:t>
        <a:bodyPr/>
        <a:lstStyle/>
        <a:p>
          <a:r>
            <a:rPr lang="en-GB" b="1">
              <a:latin typeface="Century Gothic" panose="020B0502020202020204" pitchFamily="34" charset="0"/>
            </a:rPr>
            <a:t>Yes</a:t>
          </a:r>
        </a:p>
      </dgm:t>
    </dgm:pt>
    <dgm:pt modelId="{BF82AC4C-8AA3-C54C-981D-F61C9E8488B7}" type="parTrans" cxnId="{D43954B9-828A-2B47-88B5-70439ECAC450}">
      <dgm:prSet/>
      <dgm:spPr/>
      <dgm:t>
        <a:bodyPr/>
        <a:lstStyle/>
        <a:p>
          <a:endParaRPr lang="en-GB"/>
        </a:p>
      </dgm:t>
    </dgm:pt>
    <dgm:pt modelId="{15E137C2-4B65-C644-8F3E-D933F370DCF9}" type="sibTrans" cxnId="{D43954B9-828A-2B47-88B5-70439ECAC450}">
      <dgm:prSet/>
      <dgm:spPr/>
      <dgm:t>
        <a:bodyPr/>
        <a:lstStyle/>
        <a:p>
          <a:endParaRPr lang="en-GB"/>
        </a:p>
      </dgm:t>
    </dgm:pt>
    <dgm:pt modelId="{495BE1DB-88AC-684C-B7EE-46ECA1819C54}">
      <dgm:prSet phldrT="[Text]"/>
      <dgm:spPr>
        <a:solidFill>
          <a:schemeClr val="lt1">
            <a:hueOff val="0"/>
            <a:satOff val="0"/>
            <a:lumOff val="0"/>
          </a:schemeClr>
        </a:solidFill>
        <a:ln>
          <a:solidFill>
            <a:srgbClr val="D90000">
              <a:alpha val="80000"/>
            </a:srgbClr>
          </a:solidFill>
        </a:ln>
      </dgm:spPr>
      <dgm:t>
        <a:bodyPr/>
        <a:lstStyle/>
        <a:p>
          <a:pPr marL="48600" algn="l">
            <a:buNone/>
          </a:pPr>
          <a:r>
            <a:rPr lang="en-GB" dirty="0">
              <a:latin typeface="Century Gothic" panose="020B0502020202020204" pitchFamily="34" charset="0"/>
            </a:rPr>
            <a:t>	Did the patient have </a:t>
          </a:r>
          <a:r>
            <a:rPr lang="en-GB" b="1" u="sng" dirty="0">
              <a:latin typeface="Century Gothic" panose="020B0502020202020204" pitchFamily="34" charset="0"/>
            </a:rPr>
            <a:t>&gt;</a:t>
          </a:r>
          <a:r>
            <a:rPr lang="en-GB" b="1" dirty="0">
              <a:latin typeface="Century Gothic" panose="020B0502020202020204" pitchFamily="34" charset="0"/>
            </a:rPr>
            <a:t>5 chest compressions and/or defibrillation</a:t>
          </a:r>
          <a:r>
            <a:rPr lang="en-GB" dirty="0">
              <a:latin typeface="Century Gothic" panose="020B0502020202020204" pitchFamily="34" charset="0"/>
            </a:rPr>
            <a:t>?</a:t>
          </a:r>
        </a:p>
      </dgm:t>
    </dgm:pt>
    <dgm:pt modelId="{4F8EB916-C563-4E44-97DB-087F16DFD8E0}" type="parTrans" cxnId="{09A8B6C3-8D2F-DE49-8BCF-1F509EB1588F}">
      <dgm:prSet/>
      <dgm:spPr/>
      <dgm:t>
        <a:bodyPr/>
        <a:lstStyle/>
        <a:p>
          <a:endParaRPr lang="en-GB"/>
        </a:p>
      </dgm:t>
    </dgm:pt>
    <dgm:pt modelId="{6A87B56D-07D5-9648-ABBA-062A61F5E21F}" type="sibTrans" cxnId="{09A8B6C3-8D2F-DE49-8BCF-1F509EB1588F}">
      <dgm:prSet/>
      <dgm:spPr/>
      <dgm:t>
        <a:bodyPr/>
        <a:lstStyle/>
        <a:p>
          <a:endParaRPr lang="en-GB"/>
        </a:p>
      </dgm:t>
    </dgm:pt>
    <dgm:pt modelId="{F19B04A8-7217-5047-BC7E-B827FB9F9163}">
      <dgm:prSet phldrT="[Text]"/>
      <dgm:spPr>
        <a:solidFill>
          <a:srgbClr val="D90000">
            <a:alpha val="80000"/>
          </a:srgbClr>
        </a:solidFill>
        <a:ln>
          <a:solidFill>
            <a:srgbClr val="D90000"/>
          </a:solidFill>
        </a:ln>
      </dgm:spPr>
      <dgm:t>
        <a:bodyPr/>
        <a:lstStyle/>
        <a:p>
          <a:r>
            <a:rPr lang="en-GB" b="1">
              <a:latin typeface="Century Gothic" panose="020B0502020202020204" pitchFamily="34" charset="0"/>
            </a:rPr>
            <a:t>Yes</a:t>
          </a:r>
        </a:p>
      </dgm:t>
    </dgm:pt>
    <dgm:pt modelId="{069F6389-0CC8-4F49-9814-FBA72F9C038A}" type="parTrans" cxnId="{2A2F6493-A745-9342-93BB-3B90A0837DA7}">
      <dgm:prSet/>
      <dgm:spPr/>
      <dgm:t>
        <a:bodyPr/>
        <a:lstStyle/>
        <a:p>
          <a:endParaRPr lang="en-GB"/>
        </a:p>
      </dgm:t>
    </dgm:pt>
    <dgm:pt modelId="{6DFB1A25-72C7-2347-BFD2-CE47E4133153}" type="sibTrans" cxnId="{2A2F6493-A745-9342-93BB-3B90A0837DA7}">
      <dgm:prSet/>
      <dgm:spPr/>
      <dgm:t>
        <a:bodyPr/>
        <a:lstStyle/>
        <a:p>
          <a:endParaRPr lang="en-GB"/>
        </a:p>
      </dgm:t>
    </dgm:pt>
    <dgm:pt modelId="{3169AE29-80BC-7144-AE00-4AF25500003F}">
      <dgm:prSet phldrT="[Text]"/>
      <dgm:spPr>
        <a:ln>
          <a:solidFill>
            <a:srgbClr val="D90000">
              <a:alpha val="80000"/>
            </a:srgbClr>
          </a:solidFill>
        </a:ln>
      </dgm:spPr>
      <dgm:t>
        <a:bodyPr/>
        <a:lstStyle/>
        <a:p>
          <a:pPr marL="120600">
            <a:buNone/>
          </a:pPr>
          <a:r>
            <a:rPr lang="en-GB" dirty="0">
              <a:latin typeface="Century Gothic" panose="020B0502020202020204" pitchFamily="34" charset="0"/>
            </a:rPr>
            <a:t>	Were they having a procedure </a:t>
          </a:r>
          <a:r>
            <a:rPr lang="en-GB" b="1" dirty="0">
              <a:latin typeface="Century Gothic" panose="020B0502020202020204" pitchFamily="34" charset="0"/>
            </a:rPr>
            <a:t>under the care of an anaesthetist</a:t>
          </a:r>
          <a:r>
            <a:rPr lang="en-GB" dirty="0">
              <a:latin typeface="Century Gothic" panose="020B0502020202020204" pitchFamily="34" charset="0"/>
            </a:rPr>
            <a:t>?</a:t>
          </a:r>
        </a:p>
      </dgm:t>
    </dgm:pt>
    <dgm:pt modelId="{4E129662-CFF5-FD40-B868-2FE9A4461552}" type="parTrans" cxnId="{A3FA1F10-8598-164E-95F1-D3229FAEA999}">
      <dgm:prSet/>
      <dgm:spPr/>
      <dgm:t>
        <a:bodyPr/>
        <a:lstStyle/>
        <a:p>
          <a:endParaRPr lang="en-GB"/>
        </a:p>
      </dgm:t>
    </dgm:pt>
    <dgm:pt modelId="{E6F05407-9D2D-3F4D-A710-9406E81F5291}" type="sibTrans" cxnId="{A3FA1F10-8598-164E-95F1-D3229FAEA999}">
      <dgm:prSet/>
      <dgm:spPr/>
      <dgm:t>
        <a:bodyPr/>
        <a:lstStyle/>
        <a:p>
          <a:endParaRPr lang="en-GB"/>
        </a:p>
      </dgm:t>
    </dgm:pt>
    <dgm:pt modelId="{64FB50E6-EE99-9344-9D11-2B58D46CC180}" type="pres">
      <dgm:prSet presAssocID="{DBF071E9-9907-7846-BD15-BB200A954D36}" presName="linearFlow" presStyleCnt="0">
        <dgm:presLayoutVars>
          <dgm:dir/>
          <dgm:animLvl val="lvl"/>
          <dgm:resizeHandles val="exact"/>
        </dgm:presLayoutVars>
      </dgm:prSet>
      <dgm:spPr/>
    </dgm:pt>
    <dgm:pt modelId="{1C7EEAB7-A042-1943-9086-5B9889ADF436}" type="pres">
      <dgm:prSet presAssocID="{2C09DAAE-73C0-B04D-B6CD-DA6385DF29EC}" presName="composite" presStyleCnt="0"/>
      <dgm:spPr/>
    </dgm:pt>
    <dgm:pt modelId="{F0B040CE-21D6-5F41-B7CC-DDB8074F289E}" type="pres">
      <dgm:prSet presAssocID="{2C09DAAE-73C0-B04D-B6CD-DA6385DF29EC}" presName="parentText" presStyleLbl="alignNode1" presStyleIdx="0" presStyleCnt="2">
        <dgm:presLayoutVars>
          <dgm:chMax val="1"/>
          <dgm:bulletEnabled val="1"/>
        </dgm:presLayoutVars>
      </dgm:prSet>
      <dgm:spPr/>
    </dgm:pt>
    <dgm:pt modelId="{B765BE6F-1F8D-2F41-A9B3-3F1448A27230}" type="pres">
      <dgm:prSet presAssocID="{2C09DAAE-73C0-B04D-B6CD-DA6385DF29EC}" presName="descendantText" presStyleLbl="alignAcc1" presStyleIdx="0" presStyleCnt="2">
        <dgm:presLayoutVars>
          <dgm:bulletEnabled val="1"/>
        </dgm:presLayoutVars>
      </dgm:prSet>
      <dgm:spPr/>
    </dgm:pt>
    <dgm:pt modelId="{6475C8F6-FE0B-FB4E-BBE8-5AAE7F5501D4}" type="pres">
      <dgm:prSet presAssocID="{15E137C2-4B65-C644-8F3E-D933F370DCF9}" presName="sp" presStyleCnt="0"/>
      <dgm:spPr/>
    </dgm:pt>
    <dgm:pt modelId="{FD4816D0-63E9-A141-B772-6D43FCD91871}" type="pres">
      <dgm:prSet presAssocID="{F19B04A8-7217-5047-BC7E-B827FB9F9163}" presName="composite" presStyleCnt="0"/>
      <dgm:spPr/>
    </dgm:pt>
    <dgm:pt modelId="{FAB3F568-3E3E-FF43-B203-20F05A9099C2}" type="pres">
      <dgm:prSet presAssocID="{F19B04A8-7217-5047-BC7E-B827FB9F9163}" presName="parentText" presStyleLbl="alignNode1" presStyleIdx="1" presStyleCnt="2">
        <dgm:presLayoutVars>
          <dgm:chMax val="1"/>
          <dgm:bulletEnabled val="1"/>
        </dgm:presLayoutVars>
      </dgm:prSet>
      <dgm:spPr/>
    </dgm:pt>
    <dgm:pt modelId="{45F36069-7C14-5245-8CB8-67A2D242A162}" type="pres">
      <dgm:prSet presAssocID="{F19B04A8-7217-5047-BC7E-B827FB9F9163}" presName="descendantText" presStyleLbl="alignAcc1" presStyleIdx="1" presStyleCnt="2">
        <dgm:presLayoutVars>
          <dgm:bulletEnabled val="1"/>
        </dgm:presLayoutVars>
      </dgm:prSet>
      <dgm:spPr/>
    </dgm:pt>
  </dgm:ptLst>
  <dgm:cxnLst>
    <dgm:cxn modelId="{75FB0310-FBEA-4E86-90C5-AEB2171904C0}" type="presOf" srcId="{2C09DAAE-73C0-B04D-B6CD-DA6385DF29EC}" destId="{F0B040CE-21D6-5F41-B7CC-DDB8074F289E}" srcOrd="0" destOrd="0" presId="urn:microsoft.com/office/officeart/2005/8/layout/chevron2"/>
    <dgm:cxn modelId="{A3FA1F10-8598-164E-95F1-D3229FAEA999}" srcId="{F19B04A8-7217-5047-BC7E-B827FB9F9163}" destId="{3169AE29-80BC-7144-AE00-4AF25500003F}" srcOrd="0" destOrd="0" parTransId="{4E129662-CFF5-FD40-B868-2FE9A4461552}" sibTransId="{E6F05407-9D2D-3F4D-A710-9406E81F5291}"/>
    <dgm:cxn modelId="{F2BE3A1A-EBF0-4365-A40C-E155ACB398E8}" type="presOf" srcId="{3169AE29-80BC-7144-AE00-4AF25500003F}" destId="{45F36069-7C14-5245-8CB8-67A2D242A162}" srcOrd="0" destOrd="0" presId="urn:microsoft.com/office/officeart/2005/8/layout/chevron2"/>
    <dgm:cxn modelId="{9078EF3D-0F68-4605-A6BB-D944C1EFEEAF}" type="presOf" srcId="{DBF071E9-9907-7846-BD15-BB200A954D36}" destId="{64FB50E6-EE99-9344-9D11-2B58D46CC180}" srcOrd="0" destOrd="0" presId="urn:microsoft.com/office/officeart/2005/8/layout/chevron2"/>
    <dgm:cxn modelId="{D45DAC76-AD90-4FFD-9367-AF74CDACB654}" type="presOf" srcId="{F19B04A8-7217-5047-BC7E-B827FB9F9163}" destId="{FAB3F568-3E3E-FF43-B203-20F05A9099C2}" srcOrd="0" destOrd="0" presId="urn:microsoft.com/office/officeart/2005/8/layout/chevron2"/>
    <dgm:cxn modelId="{2A2F6493-A745-9342-93BB-3B90A0837DA7}" srcId="{DBF071E9-9907-7846-BD15-BB200A954D36}" destId="{F19B04A8-7217-5047-BC7E-B827FB9F9163}" srcOrd="1" destOrd="0" parTransId="{069F6389-0CC8-4F49-9814-FBA72F9C038A}" sibTransId="{6DFB1A25-72C7-2347-BFD2-CE47E4133153}"/>
    <dgm:cxn modelId="{D43954B9-828A-2B47-88B5-70439ECAC450}" srcId="{DBF071E9-9907-7846-BD15-BB200A954D36}" destId="{2C09DAAE-73C0-B04D-B6CD-DA6385DF29EC}" srcOrd="0" destOrd="0" parTransId="{BF82AC4C-8AA3-C54C-981D-F61C9E8488B7}" sibTransId="{15E137C2-4B65-C644-8F3E-D933F370DCF9}"/>
    <dgm:cxn modelId="{09A8B6C3-8D2F-DE49-8BCF-1F509EB1588F}" srcId="{2C09DAAE-73C0-B04D-B6CD-DA6385DF29EC}" destId="{495BE1DB-88AC-684C-B7EE-46ECA1819C54}" srcOrd="0" destOrd="0" parTransId="{4F8EB916-C563-4E44-97DB-087F16DFD8E0}" sibTransId="{6A87B56D-07D5-9648-ABBA-062A61F5E21F}"/>
    <dgm:cxn modelId="{9421BAF9-24FC-42FA-A3AC-4909630DB24D}" type="presOf" srcId="{495BE1DB-88AC-684C-B7EE-46ECA1819C54}" destId="{B765BE6F-1F8D-2F41-A9B3-3F1448A27230}" srcOrd="0" destOrd="0" presId="urn:microsoft.com/office/officeart/2005/8/layout/chevron2"/>
    <dgm:cxn modelId="{B6002662-E05B-402D-A0F1-16B167EBAA9B}" type="presParOf" srcId="{64FB50E6-EE99-9344-9D11-2B58D46CC180}" destId="{1C7EEAB7-A042-1943-9086-5B9889ADF436}" srcOrd="0" destOrd="0" presId="urn:microsoft.com/office/officeart/2005/8/layout/chevron2"/>
    <dgm:cxn modelId="{57E0FE2D-060B-41EE-9C6C-028BCD459BB1}" type="presParOf" srcId="{1C7EEAB7-A042-1943-9086-5B9889ADF436}" destId="{F0B040CE-21D6-5F41-B7CC-DDB8074F289E}" srcOrd="0" destOrd="0" presId="urn:microsoft.com/office/officeart/2005/8/layout/chevron2"/>
    <dgm:cxn modelId="{2576DA9B-498E-4702-B39E-8CAC08362149}" type="presParOf" srcId="{1C7EEAB7-A042-1943-9086-5B9889ADF436}" destId="{B765BE6F-1F8D-2F41-A9B3-3F1448A27230}" srcOrd="1" destOrd="0" presId="urn:microsoft.com/office/officeart/2005/8/layout/chevron2"/>
    <dgm:cxn modelId="{8C83A357-EFCE-4684-BA53-BDB4E7CB8F23}" type="presParOf" srcId="{64FB50E6-EE99-9344-9D11-2B58D46CC180}" destId="{6475C8F6-FE0B-FB4E-BBE8-5AAE7F5501D4}" srcOrd="1" destOrd="0" presId="urn:microsoft.com/office/officeart/2005/8/layout/chevron2"/>
    <dgm:cxn modelId="{594A3A3D-B95D-4933-A07F-B6E85BCC2205}" type="presParOf" srcId="{64FB50E6-EE99-9344-9D11-2B58D46CC180}" destId="{FD4816D0-63E9-A141-B772-6D43FCD91871}" srcOrd="2" destOrd="0" presId="urn:microsoft.com/office/officeart/2005/8/layout/chevron2"/>
    <dgm:cxn modelId="{3FD746A3-2F58-4B52-A2F5-3B011DBDF3B3}" type="presParOf" srcId="{FD4816D0-63E9-A141-B772-6D43FCD91871}" destId="{FAB3F568-3E3E-FF43-B203-20F05A9099C2}" srcOrd="0" destOrd="0" presId="urn:microsoft.com/office/officeart/2005/8/layout/chevron2"/>
    <dgm:cxn modelId="{522849FB-568F-4B83-8456-B3591F142084}" type="presParOf" srcId="{FD4816D0-63E9-A141-B772-6D43FCD91871}" destId="{45F36069-7C14-5245-8CB8-67A2D242A162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B040CE-21D6-5F41-B7CC-DDB8074F289E}">
      <dsp:nvSpPr>
        <dsp:cNvPr id="0" name=""/>
        <dsp:cNvSpPr/>
      </dsp:nvSpPr>
      <dsp:spPr>
        <a:xfrm rot="5400000">
          <a:off x="-264072" y="264895"/>
          <a:ext cx="1760485" cy="1232339"/>
        </a:xfrm>
        <a:prstGeom prst="chevron">
          <a:avLst/>
        </a:prstGeom>
        <a:solidFill>
          <a:srgbClr val="D90000">
            <a:alpha val="80000"/>
          </a:srgbClr>
        </a:solidFill>
        <a:ln w="12700" cap="flat" cmpd="sng" algn="ctr">
          <a:solidFill>
            <a:srgbClr val="D9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400" b="1" kern="1200">
              <a:latin typeface="Century Gothic" panose="020B0502020202020204" pitchFamily="34" charset="0"/>
            </a:rPr>
            <a:t>Yes</a:t>
          </a:r>
        </a:p>
      </dsp:txBody>
      <dsp:txXfrm rot="-5400000">
        <a:off x="2" y="616992"/>
        <a:ext cx="1232339" cy="528146"/>
      </dsp:txXfrm>
    </dsp:sp>
    <dsp:sp modelId="{B765BE6F-1F8D-2F41-A9B3-3F1448A27230}">
      <dsp:nvSpPr>
        <dsp:cNvPr id="0" name=""/>
        <dsp:cNvSpPr/>
      </dsp:nvSpPr>
      <dsp:spPr>
        <a:xfrm rot="5400000">
          <a:off x="3512474" y="-2279312"/>
          <a:ext cx="1144315" cy="5704584"/>
        </a:xfrm>
        <a:prstGeom prst="round2SameRect">
          <a:avLst/>
        </a:prstGeom>
        <a:solidFill>
          <a:schemeClr val="lt1">
            <a:hueOff val="0"/>
            <a:satOff val="0"/>
            <a:lumOff val="0"/>
          </a:schemeClr>
        </a:solidFill>
        <a:ln w="12700" cap="flat" cmpd="sng" algn="ctr">
          <a:solidFill>
            <a:srgbClr val="D90000">
              <a:alpha val="8000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4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GB" sz="2400" kern="1200" dirty="0">
              <a:latin typeface="Century Gothic" panose="020B0502020202020204" pitchFamily="34" charset="0"/>
            </a:rPr>
            <a:t>	Did the patient have </a:t>
          </a:r>
          <a:r>
            <a:rPr lang="en-GB" sz="2400" b="1" u="sng" kern="1200" dirty="0">
              <a:latin typeface="Century Gothic" panose="020B0502020202020204" pitchFamily="34" charset="0"/>
            </a:rPr>
            <a:t>&gt;</a:t>
          </a:r>
          <a:r>
            <a:rPr lang="en-GB" sz="2400" b="1" kern="1200" dirty="0">
              <a:latin typeface="Century Gothic" panose="020B0502020202020204" pitchFamily="34" charset="0"/>
            </a:rPr>
            <a:t>5 chest compressions and/or defibrillation</a:t>
          </a:r>
          <a:r>
            <a:rPr lang="en-GB" sz="2400" kern="1200" dirty="0">
              <a:latin typeface="Century Gothic" panose="020B0502020202020204" pitchFamily="34" charset="0"/>
            </a:rPr>
            <a:t>?</a:t>
          </a:r>
        </a:p>
      </dsp:txBody>
      <dsp:txXfrm rot="-5400000">
        <a:off x="1232340" y="56683"/>
        <a:ext cx="5648723" cy="1032593"/>
      </dsp:txXfrm>
    </dsp:sp>
    <dsp:sp modelId="{FAB3F568-3E3E-FF43-B203-20F05A9099C2}">
      <dsp:nvSpPr>
        <dsp:cNvPr id="0" name=""/>
        <dsp:cNvSpPr/>
      </dsp:nvSpPr>
      <dsp:spPr>
        <a:xfrm rot="5400000">
          <a:off x="-264072" y="1733476"/>
          <a:ext cx="1760485" cy="1232339"/>
        </a:xfrm>
        <a:prstGeom prst="chevron">
          <a:avLst/>
        </a:prstGeom>
        <a:solidFill>
          <a:srgbClr val="D90000">
            <a:alpha val="80000"/>
          </a:srgbClr>
        </a:solidFill>
        <a:ln w="12700" cap="flat" cmpd="sng" algn="ctr">
          <a:solidFill>
            <a:srgbClr val="D9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400" b="1" kern="1200">
              <a:latin typeface="Century Gothic" panose="020B0502020202020204" pitchFamily="34" charset="0"/>
            </a:rPr>
            <a:t>Yes</a:t>
          </a:r>
        </a:p>
      </dsp:txBody>
      <dsp:txXfrm rot="-5400000">
        <a:off x="2" y="2085573"/>
        <a:ext cx="1232339" cy="528146"/>
      </dsp:txXfrm>
    </dsp:sp>
    <dsp:sp modelId="{45F36069-7C14-5245-8CB8-67A2D242A162}">
      <dsp:nvSpPr>
        <dsp:cNvPr id="0" name=""/>
        <dsp:cNvSpPr/>
      </dsp:nvSpPr>
      <dsp:spPr>
        <a:xfrm rot="5400000">
          <a:off x="3512474" y="-810730"/>
          <a:ext cx="1144315" cy="570458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D90000">
              <a:alpha val="8000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120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GB" sz="2400" kern="1200" dirty="0">
              <a:latin typeface="Century Gothic" panose="020B0502020202020204" pitchFamily="34" charset="0"/>
            </a:rPr>
            <a:t>	Were they having a procedure </a:t>
          </a:r>
          <a:r>
            <a:rPr lang="en-GB" sz="2400" b="1" kern="1200" dirty="0">
              <a:latin typeface="Century Gothic" panose="020B0502020202020204" pitchFamily="34" charset="0"/>
            </a:rPr>
            <a:t>under the care of an anaesthetist</a:t>
          </a:r>
          <a:r>
            <a:rPr lang="en-GB" sz="2400" kern="1200" dirty="0">
              <a:latin typeface="Century Gothic" panose="020B0502020202020204" pitchFamily="34" charset="0"/>
            </a:rPr>
            <a:t>?</a:t>
          </a:r>
        </a:p>
      </dsp:txBody>
      <dsp:txXfrm rot="-5400000">
        <a:off x="1232340" y="1525265"/>
        <a:ext cx="5648723" cy="103259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0.7363</cdr:x>
      <cdr:y>0.41398</cdr:y>
    </cdr:from>
    <cdr:to>
      <cdr:x>0.86829</cdr:x>
      <cdr:y>0.67284</cdr:y>
    </cdr:to>
    <cdr:cxnSp macro="">
      <cdr:nvCxnSpPr>
        <cdr:cNvPr id="3" name="Straight Connector 2">
          <a:extLst xmlns:a="http://schemas.openxmlformats.org/drawingml/2006/main">
            <a:ext uri="{FF2B5EF4-FFF2-40B4-BE49-F238E27FC236}">
              <a16:creationId xmlns:a16="http://schemas.microsoft.com/office/drawing/2014/main" id="{BBB203C8-59F2-6DEC-8A25-B698816B423E}"/>
            </a:ext>
          </a:extLst>
        </cdr:cNvPr>
        <cdr:cNvCxnSpPr>
          <a:endCxn xmlns:a="http://schemas.openxmlformats.org/drawingml/2006/main" id="4" idx="5"/>
        </cdr:cNvCxnSpPr>
      </cdr:nvCxnSpPr>
      <cdr:spPr>
        <a:xfrm xmlns:a="http://schemas.openxmlformats.org/drawingml/2006/main" flipH="1">
          <a:off x="8294302" y="2103437"/>
          <a:ext cx="1486906" cy="1315251"/>
        </a:xfrm>
        <a:prstGeom xmlns:a="http://schemas.openxmlformats.org/drawingml/2006/main" prst="line">
          <a:avLst/>
        </a:prstGeom>
        <a:ln xmlns:a="http://schemas.openxmlformats.org/drawingml/2006/main" w="76200">
          <a:solidFill>
            <a:srgbClr val="FF0000"/>
          </a:solidFill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0.71516</cdr:x>
      <cdr:y>0.64778</cdr:y>
    </cdr:from>
    <cdr:to>
      <cdr:x>0.74403</cdr:x>
      <cdr:y>0.70974</cdr:y>
    </cdr:to>
    <cdr:sp macro="" textlink="">
      <cdr:nvSpPr>
        <cdr:cNvPr id="4" name="Triangle 3">
          <a:extLst xmlns:a="http://schemas.openxmlformats.org/drawingml/2006/main">
            <a:ext uri="{FF2B5EF4-FFF2-40B4-BE49-F238E27FC236}">
              <a16:creationId xmlns:a16="http://schemas.microsoft.com/office/drawing/2014/main" id="{0C5364E1-CA62-79F1-22A8-5410C410153A}"/>
            </a:ext>
          </a:extLst>
        </cdr:cNvPr>
        <cdr:cNvSpPr/>
      </cdr:nvSpPr>
      <cdr:spPr>
        <a:xfrm xmlns:a="http://schemas.openxmlformats.org/drawingml/2006/main" rot="20295273">
          <a:off x="8056217" y="3291407"/>
          <a:ext cx="325158" cy="314795"/>
        </a:xfrm>
        <a:prstGeom xmlns:a="http://schemas.openxmlformats.org/drawingml/2006/main" prst="triangle">
          <a:avLst/>
        </a:prstGeom>
        <a:solidFill xmlns:a="http://schemas.openxmlformats.org/drawingml/2006/main">
          <a:srgbClr val="FF0000"/>
        </a:solidFill>
        <a:ln xmlns:a="http://schemas.openxmlformats.org/drawingml/2006/main">
          <a:solidFill>
            <a:srgbClr val="FF000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0.72811</cdr:x>
      <cdr:y>0.35378</cdr:y>
    </cdr:from>
    <cdr:to>
      <cdr:x>0.88973</cdr:x>
      <cdr:y>0.64146</cdr:y>
    </cdr:to>
    <cdr:cxnSp macro="">
      <cdr:nvCxnSpPr>
        <cdr:cNvPr id="5" name="Straight Arrow Connector 4">
          <a:extLst xmlns:a="http://schemas.openxmlformats.org/drawingml/2006/main">
            <a:ext uri="{FF2B5EF4-FFF2-40B4-BE49-F238E27FC236}">
              <a16:creationId xmlns:a16="http://schemas.microsoft.com/office/drawing/2014/main" id="{FD6A2A7F-C17D-FE81-FCB6-5BE8174D446A}"/>
            </a:ext>
          </a:extLst>
        </cdr:cNvPr>
        <cdr:cNvCxnSpPr/>
      </cdr:nvCxnSpPr>
      <cdr:spPr>
        <a:xfrm xmlns:a="http://schemas.openxmlformats.org/drawingml/2006/main" flipH="1">
          <a:off x="8102937" y="1724297"/>
          <a:ext cx="1798620" cy="1402080"/>
        </a:xfrm>
        <a:prstGeom xmlns:a="http://schemas.openxmlformats.org/drawingml/2006/main" prst="straightConnector1">
          <a:avLst/>
        </a:prstGeom>
        <a:ln xmlns:a="http://schemas.openxmlformats.org/drawingml/2006/main" w="76200">
          <a:tailEnd type="triangle"/>
        </a:ln>
      </cdr:spPr>
      <cdr:style>
        <a:lnRef xmlns:a="http://schemas.openxmlformats.org/drawingml/2006/main" idx="2">
          <a:schemeClr val="accent5"/>
        </a:lnRef>
        <a:fillRef xmlns:a="http://schemas.openxmlformats.org/drawingml/2006/main" idx="0">
          <a:schemeClr val="accent5"/>
        </a:fillRef>
        <a:effectRef xmlns:a="http://schemas.openxmlformats.org/drawingml/2006/main" idx="1">
          <a:schemeClr val="accent5"/>
        </a:effectRef>
        <a:fontRef xmlns:a="http://schemas.openxmlformats.org/drawingml/2006/main" idx="minor">
          <a:schemeClr val="tx1"/>
        </a:fontRef>
      </cdr:style>
    </cdr:cxn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32A886-E12B-B143-9233-E5CD69BC4F78}" type="datetimeFigureOut">
              <a:rPr lang="en-GB" smtClean="0"/>
              <a:t>03/04/2024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F3EC57-2E1C-4C46-BA6E-8855AAA923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09430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F076C7-AFA9-FA4D-ABA7-2ED7C18DDBA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38900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sz="1200" dirty="0">
                <a:latin typeface="Century Gothic" panose="020B0502020202020204" pitchFamily="34" charset="0"/>
              </a:rPr>
              <a:t>Local Coordinator:</a:t>
            </a:r>
          </a:p>
          <a:p>
            <a:pPr marL="0" indent="0">
              <a:buNone/>
            </a:pPr>
            <a:r>
              <a:rPr lang="en-US" sz="1200" dirty="0">
                <a:latin typeface="Century Gothic" panose="020B0502020202020204" pitchFamily="34" charset="0"/>
              </a:rPr>
              <a:t>Departmental structures &amp; processes</a:t>
            </a:r>
          </a:p>
          <a:p>
            <a:pPr marL="0" indent="0">
              <a:buNone/>
            </a:pPr>
            <a:endParaRPr lang="en-US" sz="1200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en-US" sz="1200" dirty="0">
                <a:latin typeface="Century Gothic" panose="020B0502020202020204" pitchFamily="34" charset="0"/>
              </a:rPr>
              <a:t>All </a:t>
            </a:r>
            <a:r>
              <a:rPr lang="en-US" sz="1200" dirty="0" err="1">
                <a:latin typeface="Century Gothic" panose="020B0502020202020204" pitchFamily="34" charset="0"/>
              </a:rPr>
              <a:t>anaesthetists</a:t>
            </a:r>
            <a:r>
              <a:rPr lang="en-US" sz="1200" dirty="0">
                <a:latin typeface="Century Gothic" panose="020B0502020202020204" pitchFamily="34" charset="0"/>
              </a:rPr>
              <a:t>:</a:t>
            </a:r>
          </a:p>
          <a:p>
            <a:pPr marL="0" indent="0">
              <a:buNone/>
            </a:pPr>
            <a:r>
              <a:rPr lang="en-US" sz="1200" dirty="0">
                <a:latin typeface="Century Gothic" panose="020B0502020202020204" pitchFamily="34" charset="0"/>
              </a:rPr>
              <a:t>Personal experiences of perioperative cardiac arrest  </a:t>
            </a:r>
          </a:p>
          <a:p>
            <a:endParaRPr lang="en-US" dirty="0"/>
          </a:p>
          <a:p>
            <a:pPr marL="0" indent="0" defTabSz="914377">
              <a:buNone/>
              <a:defRPr/>
            </a:pPr>
            <a:r>
              <a:rPr lang="en-US" sz="1200" dirty="0">
                <a:solidFill>
                  <a:prstClr val="black"/>
                </a:solidFill>
                <a:latin typeface="Century Gothic" panose="020B0502020202020204" pitchFamily="34" charset="0"/>
              </a:rPr>
              <a:t>Report all cases that meet inclusion criteria to Local Coordinator</a:t>
            </a:r>
          </a:p>
          <a:p>
            <a:pPr marL="0" indent="0" defTabSz="914377">
              <a:buNone/>
              <a:defRPr/>
            </a:pPr>
            <a:endParaRPr lang="en-US" sz="1200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marL="0" indent="0" defTabSz="914377">
              <a:buNone/>
              <a:defRPr/>
            </a:pPr>
            <a:r>
              <a:rPr lang="en-US" sz="1200" dirty="0">
                <a:solidFill>
                  <a:prstClr val="black"/>
                </a:solidFill>
                <a:latin typeface="Century Gothic" panose="020B0502020202020204" pitchFamily="34" charset="0"/>
              </a:rPr>
              <a:t>Complete detailed case review form</a:t>
            </a:r>
          </a:p>
          <a:p>
            <a:pPr marL="0" indent="0" defTabSz="914377">
              <a:buNone/>
              <a:defRPr/>
            </a:pPr>
            <a:endParaRPr lang="en-US" sz="1200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marL="0" indent="0" defTabSz="914377">
              <a:buNone/>
              <a:defRPr/>
            </a:pPr>
            <a:r>
              <a:rPr lang="en-US" sz="1200" dirty="0">
                <a:solidFill>
                  <a:prstClr val="black"/>
                </a:solidFill>
                <a:latin typeface="Century Gothic" panose="020B0502020202020204" pitchFamily="34" charset="0"/>
              </a:rPr>
              <a:t>Cases reviewed by NAP7 Panel</a:t>
            </a:r>
          </a:p>
          <a:p>
            <a:pPr marL="0" indent="0" defTabSz="914377">
              <a:buNone/>
              <a:defRPr/>
            </a:pPr>
            <a:endParaRPr lang="en-US" sz="1200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marL="0" indent="0" defTabSz="914377">
              <a:buNone/>
              <a:defRPr/>
            </a:pPr>
            <a:r>
              <a:rPr lang="en-US" sz="1200" dirty="0">
                <a:solidFill>
                  <a:prstClr val="black"/>
                </a:solidFill>
                <a:latin typeface="Century Gothic" panose="020B0502020202020204" pitchFamily="34" charset="0"/>
              </a:rPr>
              <a:t>Autumn 2021</a:t>
            </a:r>
          </a:p>
          <a:p>
            <a:pPr marL="0" indent="0" defTabSz="914377">
              <a:buNone/>
              <a:defRPr/>
            </a:pPr>
            <a:endParaRPr lang="en-US" sz="1200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marL="0" indent="0" defTabSz="914377">
              <a:buNone/>
              <a:defRPr/>
            </a:pPr>
            <a:r>
              <a:rPr lang="en-US" sz="1200" dirty="0">
                <a:solidFill>
                  <a:prstClr val="black"/>
                </a:solidFill>
                <a:latin typeface="Century Gothic" panose="020B0502020202020204" pitchFamily="34" charset="0"/>
              </a:rPr>
              <a:t>4-day activity survey of all sites</a:t>
            </a:r>
          </a:p>
          <a:p>
            <a:pPr marL="0" indent="0" defTabSz="914377">
              <a:buNone/>
              <a:defRPr/>
            </a:pPr>
            <a:endParaRPr lang="en-US" sz="1200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marL="0" indent="0" defTabSz="914377">
              <a:buNone/>
              <a:defRPr/>
            </a:pPr>
            <a:r>
              <a:rPr lang="en-US" sz="1200" dirty="0">
                <a:solidFill>
                  <a:prstClr val="black"/>
                </a:solidFill>
                <a:latin typeface="Century Gothic" panose="020B0502020202020204" pitchFamily="34" charset="0"/>
              </a:rPr>
              <a:t>To estimate denominator data</a:t>
            </a:r>
          </a:p>
          <a:p>
            <a:pPr marL="0" indent="0" defTabSz="914377">
              <a:buNone/>
              <a:defRPr/>
            </a:pPr>
            <a:endParaRPr lang="en-US" sz="1200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2BA191-BDF8-7D4C-941E-97E307B75C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44488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sz="1200" dirty="0">
                <a:latin typeface="Century Gothic" panose="020B0502020202020204" pitchFamily="34" charset="0"/>
              </a:rPr>
              <a:t>Local Coordinator:</a:t>
            </a:r>
          </a:p>
          <a:p>
            <a:pPr marL="0" indent="0">
              <a:buNone/>
            </a:pPr>
            <a:r>
              <a:rPr lang="en-US" sz="1200" dirty="0">
                <a:latin typeface="Century Gothic" panose="020B0502020202020204" pitchFamily="34" charset="0"/>
              </a:rPr>
              <a:t>Departmental structures &amp; processes</a:t>
            </a:r>
          </a:p>
          <a:p>
            <a:pPr marL="0" indent="0">
              <a:buNone/>
            </a:pPr>
            <a:endParaRPr lang="en-US" sz="1200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en-US" sz="1200" dirty="0">
                <a:latin typeface="Century Gothic" panose="020B0502020202020204" pitchFamily="34" charset="0"/>
              </a:rPr>
              <a:t>All </a:t>
            </a:r>
            <a:r>
              <a:rPr lang="en-US" sz="1200" dirty="0" err="1">
                <a:latin typeface="Century Gothic" panose="020B0502020202020204" pitchFamily="34" charset="0"/>
              </a:rPr>
              <a:t>anaesthetists</a:t>
            </a:r>
            <a:r>
              <a:rPr lang="en-US" sz="1200" dirty="0">
                <a:latin typeface="Century Gothic" panose="020B0502020202020204" pitchFamily="34" charset="0"/>
              </a:rPr>
              <a:t>:</a:t>
            </a:r>
          </a:p>
          <a:p>
            <a:pPr marL="0" indent="0">
              <a:buNone/>
            </a:pPr>
            <a:r>
              <a:rPr lang="en-US" sz="1200" dirty="0">
                <a:latin typeface="Century Gothic" panose="020B0502020202020204" pitchFamily="34" charset="0"/>
              </a:rPr>
              <a:t>Personal experiences of perioperative cardiac arrest  </a:t>
            </a:r>
          </a:p>
          <a:p>
            <a:endParaRPr lang="en-US" dirty="0"/>
          </a:p>
          <a:p>
            <a:pPr marL="0" indent="0" defTabSz="914377">
              <a:buNone/>
              <a:defRPr/>
            </a:pPr>
            <a:r>
              <a:rPr lang="en-US" sz="1200" dirty="0">
                <a:solidFill>
                  <a:prstClr val="black"/>
                </a:solidFill>
                <a:latin typeface="Century Gothic" panose="020B0502020202020204" pitchFamily="34" charset="0"/>
              </a:rPr>
              <a:t>Report all cases that meet inclusion criteria to Local Coordinator</a:t>
            </a:r>
          </a:p>
          <a:p>
            <a:pPr marL="0" indent="0" defTabSz="914377">
              <a:buNone/>
              <a:defRPr/>
            </a:pPr>
            <a:endParaRPr lang="en-US" sz="1200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marL="0" indent="0" defTabSz="914377">
              <a:buNone/>
              <a:defRPr/>
            </a:pPr>
            <a:r>
              <a:rPr lang="en-US" sz="1200" dirty="0">
                <a:solidFill>
                  <a:prstClr val="black"/>
                </a:solidFill>
                <a:latin typeface="Century Gothic" panose="020B0502020202020204" pitchFamily="34" charset="0"/>
              </a:rPr>
              <a:t>Complete detailed case review form</a:t>
            </a:r>
          </a:p>
          <a:p>
            <a:pPr marL="0" indent="0" defTabSz="914377">
              <a:buNone/>
              <a:defRPr/>
            </a:pPr>
            <a:endParaRPr lang="en-US" sz="1200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marL="0" indent="0" defTabSz="914377">
              <a:buNone/>
              <a:defRPr/>
            </a:pPr>
            <a:r>
              <a:rPr lang="en-US" sz="1200" dirty="0">
                <a:solidFill>
                  <a:prstClr val="black"/>
                </a:solidFill>
                <a:latin typeface="Century Gothic" panose="020B0502020202020204" pitchFamily="34" charset="0"/>
              </a:rPr>
              <a:t>Cases reviewed by NAP7 Panel</a:t>
            </a:r>
          </a:p>
          <a:p>
            <a:pPr marL="0" indent="0" defTabSz="914377">
              <a:buNone/>
              <a:defRPr/>
            </a:pPr>
            <a:endParaRPr lang="en-US" sz="1200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marL="0" indent="0" defTabSz="914377">
              <a:buNone/>
              <a:defRPr/>
            </a:pPr>
            <a:r>
              <a:rPr lang="en-US" sz="1200" dirty="0">
                <a:solidFill>
                  <a:prstClr val="black"/>
                </a:solidFill>
                <a:latin typeface="Century Gothic" panose="020B0502020202020204" pitchFamily="34" charset="0"/>
              </a:rPr>
              <a:t>Autumn 2021</a:t>
            </a:r>
          </a:p>
          <a:p>
            <a:pPr marL="0" indent="0" defTabSz="914377">
              <a:buNone/>
              <a:defRPr/>
            </a:pPr>
            <a:endParaRPr lang="en-US" sz="1200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marL="0" indent="0" defTabSz="914377">
              <a:buNone/>
              <a:defRPr/>
            </a:pPr>
            <a:r>
              <a:rPr lang="en-US" sz="1200" dirty="0">
                <a:solidFill>
                  <a:prstClr val="black"/>
                </a:solidFill>
                <a:latin typeface="Century Gothic" panose="020B0502020202020204" pitchFamily="34" charset="0"/>
              </a:rPr>
              <a:t>4-day activity survey of all sites</a:t>
            </a:r>
          </a:p>
          <a:p>
            <a:pPr marL="0" indent="0" defTabSz="914377">
              <a:buNone/>
              <a:defRPr/>
            </a:pPr>
            <a:endParaRPr lang="en-US" sz="1200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marL="0" indent="0" defTabSz="914377">
              <a:buNone/>
              <a:defRPr/>
            </a:pPr>
            <a:r>
              <a:rPr lang="en-US" sz="1200" dirty="0">
                <a:solidFill>
                  <a:prstClr val="black"/>
                </a:solidFill>
                <a:latin typeface="Century Gothic" panose="020B0502020202020204" pitchFamily="34" charset="0"/>
              </a:rPr>
              <a:t>To estimate denominator data</a:t>
            </a:r>
          </a:p>
          <a:p>
            <a:pPr marL="0" indent="0" defTabSz="914377">
              <a:buNone/>
              <a:defRPr/>
            </a:pPr>
            <a:endParaRPr lang="en-US" sz="1200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2BA191-BDF8-7D4C-941E-97E307B75C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25665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sz="1200" dirty="0">
                <a:latin typeface="Century Gothic" panose="020B0502020202020204" pitchFamily="34" charset="0"/>
              </a:rPr>
              <a:t>Local Coordinator:</a:t>
            </a:r>
          </a:p>
          <a:p>
            <a:pPr marL="0" indent="0">
              <a:buNone/>
            </a:pPr>
            <a:r>
              <a:rPr lang="en-US" sz="1200" dirty="0">
                <a:latin typeface="Century Gothic" panose="020B0502020202020204" pitchFamily="34" charset="0"/>
              </a:rPr>
              <a:t>Departmental structures &amp; processes</a:t>
            </a:r>
          </a:p>
          <a:p>
            <a:pPr marL="0" indent="0">
              <a:buNone/>
            </a:pPr>
            <a:endParaRPr lang="en-US" sz="1200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en-US" sz="1200" dirty="0">
                <a:latin typeface="Century Gothic" panose="020B0502020202020204" pitchFamily="34" charset="0"/>
              </a:rPr>
              <a:t>All </a:t>
            </a:r>
            <a:r>
              <a:rPr lang="en-US" sz="1200" dirty="0" err="1">
                <a:latin typeface="Century Gothic" panose="020B0502020202020204" pitchFamily="34" charset="0"/>
              </a:rPr>
              <a:t>anaesthetists</a:t>
            </a:r>
            <a:r>
              <a:rPr lang="en-US" sz="1200" dirty="0">
                <a:latin typeface="Century Gothic" panose="020B0502020202020204" pitchFamily="34" charset="0"/>
              </a:rPr>
              <a:t>:</a:t>
            </a:r>
          </a:p>
          <a:p>
            <a:pPr marL="0" indent="0">
              <a:buNone/>
            </a:pPr>
            <a:r>
              <a:rPr lang="en-US" sz="1200" dirty="0">
                <a:latin typeface="Century Gothic" panose="020B0502020202020204" pitchFamily="34" charset="0"/>
              </a:rPr>
              <a:t>Personal experiences of perioperative cardiac arrest  </a:t>
            </a:r>
          </a:p>
          <a:p>
            <a:endParaRPr lang="en-US" dirty="0"/>
          </a:p>
          <a:p>
            <a:pPr marL="0" indent="0" defTabSz="914377">
              <a:buNone/>
              <a:defRPr/>
            </a:pPr>
            <a:r>
              <a:rPr lang="en-US" sz="1200" dirty="0">
                <a:solidFill>
                  <a:prstClr val="black"/>
                </a:solidFill>
                <a:latin typeface="Century Gothic" panose="020B0502020202020204" pitchFamily="34" charset="0"/>
              </a:rPr>
              <a:t>Report all cases that meet inclusion criteria to Local Coordinator</a:t>
            </a:r>
          </a:p>
          <a:p>
            <a:pPr marL="0" indent="0" defTabSz="914377">
              <a:buNone/>
              <a:defRPr/>
            </a:pPr>
            <a:endParaRPr lang="en-US" sz="1200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marL="0" indent="0" defTabSz="914377">
              <a:buNone/>
              <a:defRPr/>
            </a:pPr>
            <a:r>
              <a:rPr lang="en-US" sz="1200" dirty="0">
                <a:solidFill>
                  <a:prstClr val="black"/>
                </a:solidFill>
                <a:latin typeface="Century Gothic" panose="020B0502020202020204" pitchFamily="34" charset="0"/>
              </a:rPr>
              <a:t>Complete detailed case review form</a:t>
            </a:r>
          </a:p>
          <a:p>
            <a:pPr marL="0" indent="0" defTabSz="914377">
              <a:buNone/>
              <a:defRPr/>
            </a:pPr>
            <a:endParaRPr lang="en-US" sz="1200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marL="0" indent="0" defTabSz="914377">
              <a:buNone/>
              <a:defRPr/>
            </a:pPr>
            <a:r>
              <a:rPr lang="en-US" sz="1200" dirty="0">
                <a:solidFill>
                  <a:prstClr val="black"/>
                </a:solidFill>
                <a:latin typeface="Century Gothic" panose="020B0502020202020204" pitchFamily="34" charset="0"/>
              </a:rPr>
              <a:t>Cases reviewed by NAP7 Panel</a:t>
            </a:r>
          </a:p>
          <a:p>
            <a:pPr marL="0" indent="0" defTabSz="914377">
              <a:buNone/>
              <a:defRPr/>
            </a:pPr>
            <a:endParaRPr lang="en-US" sz="1200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marL="0" indent="0" defTabSz="914377">
              <a:buNone/>
              <a:defRPr/>
            </a:pPr>
            <a:r>
              <a:rPr lang="en-US" sz="1200" dirty="0">
                <a:solidFill>
                  <a:prstClr val="black"/>
                </a:solidFill>
                <a:latin typeface="Century Gothic" panose="020B0502020202020204" pitchFamily="34" charset="0"/>
              </a:rPr>
              <a:t>Autumn 2021</a:t>
            </a:r>
          </a:p>
          <a:p>
            <a:pPr marL="0" indent="0" defTabSz="914377">
              <a:buNone/>
              <a:defRPr/>
            </a:pPr>
            <a:endParaRPr lang="en-US" sz="1200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marL="0" indent="0" defTabSz="914377">
              <a:buNone/>
              <a:defRPr/>
            </a:pPr>
            <a:r>
              <a:rPr lang="en-US" sz="1200" dirty="0">
                <a:solidFill>
                  <a:prstClr val="black"/>
                </a:solidFill>
                <a:latin typeface="Century Gothic" panose="020B0502020202020204" pitchFamily="34" charset="0"/>
              </a:rPr>
              <a:t>4-day activity survey of all sites</a:t>
            </a:r>
          </a:p>
          <a:p>
            <a:pPr marL="0" indent="0" defTabSz="914377">
              <a:buNone/>
              <a:defRPr/>
            </a:pPr>
            <a:endParaRPr lang="en-US" sz="1200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marL="0" indent="0" defTabSz="914377">
              <a:buNone/>
              <a:defRPr/>
            </a:pPr>
            <a:r>
              <a:rPr lang="en-US" sz="1200" dirty="0">
                <a:solidFill>
                  <a:prstClr val="black"/>
                </a:solidFill>
                <a:latin typeface="Century Gothic" panose="020B0502020202020204" pitchFamily="34" charset="0"/>
              </a:rPr>
              <a:t>To estimate denominator data</a:t>
            </a:r>
          </a:p>
          <a:p>
            <a:pPr marL="0" indent="0" defTabSz="914377">
              <a:buNone/>
              <a:defRPr/>
            </a:pPr>
            <a:endParaRPr lang="en-US" sz="1200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2BA191-BDF8-7D4C-941E-97E307B75C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28950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N=197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A7A227-F785-440E-B804-80DCA519E3F8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93120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N=197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A7A227-F785-440E-B804-80DCA519E3F8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74911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N=197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A7A227-F785-440E-B804-80DCA519E3F8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5741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N=197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A7A227-F785-440E-B804-80DCA519E3F8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74810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N=144</a:t>
            </a:r>
          </a:p>
          <a:p>
            <a:endParaRPr lang="en-GB" dirty="0"/>
          </a:p>
          <a:p>
            <a:r>
              <a:rPr lang="en-GB" dirty="0"/>
              <a:t>Overall paeds specialist 22.9%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A7A227-F785-440E-B804-80DCA519E3F8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33045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N=197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A7A227-F785-440E-B804-80DCA519E3F8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1359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1% or more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A7A227-F785-440E-B804-80DCA519E3F8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7506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F076C7-AFA9-FA4D-ABA7-2ED7C18DDBA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68776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A7A227-F785-440E-B804-80DCA519E3F8}" type="slidenum">
              <a:rPr lang="en-GB" smtClean="0"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709262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A7A227-F785-440E-B804-80DCA519E3F8}" type="slidenum">
              <a:rPr lang="en-GB" smtClean="0"/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394410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F3EC57-2E1C-4C46-BA6E-8855AAA92312}" type="slidenum">
              <a:rPr lang="en-GB" smtClean="0"/>
              <a:t>62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329946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C7C718-2855-5441-AC61-75945C3134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816576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C7C718-2855-5441-AC61-75945C3134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986840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56% male</a:t>
            </a:r>
          </a:p>
          <a:p>
            <a:r>
              <a:rPr lang="en-US" dirty="0"/>
              <a:t>Median age 60.5 years (IQR 40.5-80.5)</a:t>
            </a:r>
          </a:p>
          <a:p>
            <a:pPr lvl="1"/>
            <a:r>
              <a:rPr lang="en-US" dirty="0"/>
              <a:t>Bimodal distribution: &gt;65 and neonates</a:t>
            </a:r>
          </a:p>
          <a:p>
            <a:endParaRPr lang="en-US" dirty="0"/>
          </a:p>
          <a:p>
            <a:r>
              <a:rPr lang="en-US" dirty="0"/>
              <a:t>ASA physical status grade</a:t>
            </a:r>
          </a:p>
          <a:p>
            <a:pPr lvl="1"/>
            <a:r>
              <a:rPr lang="en-US" dirty="0"/>
              <a:t>27% 1-2</a:t>
            </a:r>
          </a:p>
          <a:p>
            <a:pPr lvl="1"/>
            <a:r>
              <a:rPr lang="en-US" dirty="0"/>
              <a:t>37% 3</a:t>
            </a:r>
          </a:p>
          <a:p>
            <a:pPr lvl="1"/>
            <a:r>
              <a:rPr lang="en-US" dirty="0"/>
              <a:t>37% 4-5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C7C718-2855-5441-AC61-75945C3134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870426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71% non-elective (vs 36%)</a:t>
            </a:r>
          </a:p>
          <a:p>
            <a:r>
              <a:rPr lang="en-US" dirty="0"/>
              <a:t>60% major or complex (vs 28%)</a:t>
            </a:r>
          </a:p>
          <a:p>
            <a:endParaRPr lang="en-US" dirty="0"/>
          </a:p>
          <a:p>
            <a:r>
              <a:rPr lang="en-US" dirty="0"/>
              <a:t>Elective:</a:t>
            </a:r>
          </a:p>
          <a:p>
            <a:pPr lvl="1"/>
            <a:r>
              <a:rPr lang="en-US" dirty="0" err="1"/>
              <a:t>Gynaecology</a:t>
            </a:r>
            <a:endParaRPr lang="en-US" dirty="0"/>
          </a:p>
          <a:p>
            <a:pPr lvl="1"/>
            <a:r>
              <a:rPr lang="en-US" dirty="0"/>
              <a:t>Urology</a:t>
            </a:r>
          </a:p>
          <a:p>
            <a:pPr lvl="1"/>
            <a:r>
              <a:rPr lang="en-US" dirty="0" err="1"/>
              <a:t>Orthopaedics</a:t>
            </a:r>
            <a:endParaRPr lang="en-US" dirty="0"/>
          </a:p>
          <a:p>
            <a:r>
              <a:rPr lang="en-US" dirty="0"/>
              <a:t>Non-elective:</a:t>
            </a:r>
          </a:p>
          <a:p>
            <a:pPr lvl="1"/>
            <a:r>
              <a:rPr lang="en-US" dirty="0" err="1"/>
              <a:t>Orthopaedic</a:t>
            </a:r>
            <a:r>
              <a:rPr lang="en-US" dirty="0"/>
              <a:t> trauma</a:t>
            </a:r>
          </a:p>
          <a:p>
            <a:pPr lvl="1"/>
            <a:r>
              <a:rPr lang="en-US" dirty="0"/>
              <a:t>Lower GI</a:t>
            </a:r>
          </a:p>
          <a:p>
            <a:pPr lvl="1"/>
            <a:r>
              <a:rPr lang="en-US" dirty="0"/>
              <a:t>Vascular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C7C718-2855-5441-AC61-75945C3134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505703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Cardiac surgery</a:t>
            </a:r>
          </a:p>
          <a:p>
            <a:r>
              <a:rPr lang="en-US" dirty="0"/>
              <a:t>Cardiology</a:t>
            </a:r>
          </a:p>
          <a:p>
            <a:r>
              <a:rPr lang="en-US" dirty="0"/>
              <a:t>Vascular</a:t>
            </a:r>
          </a:p>
          <a:p>
            <a:r>
              <a:rPr lang="en-US" dirty="0"/>
              <a:t>General surgery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C7C718-2855-5441-AC61-75945C3134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502279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67% less than 10 minutes duration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C7C718-2855-5441-AC61-75945C3134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388960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1% or more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A7A227-F785-440E-B804-80DCA519E3F8}" type="slidenum">
              <a:rPr lang="en-GB" smtClean="0"/>
              <a:t>79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93328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The steering panel represent various stakeholders relevant to NAP7</a:t>
            </a:r>
          </a:p>
          <a:p>
            <a:r>
              <a:rPr lang="en-GB" b="1" dirty="0"/>
              <a:t>Need to add surgeons</a:t>
            </a:r>
          </a:p>
          <a:p>
            <a:endParaRPr lang="en-GB" dirty="0"/>
          </a:p>
          <a:p>
            <a:r>
              <a:rPr lang="en-GB" dirty="0" err="1"/>
              <a:t>Rcoa</a:t>
            </a:r>
            <a:r>
              <a:rPr lang="en-GB" dirty="0"/>
              <a:t> admin, HSRC director </a:t>
            </a:r>
          </a:p>
          <a:p>
            <a:r>
              <a:rPr lang="en-GB" dirty="0"/>
              <a:t>Lay </a:t>
            </a:r>
            <a:r>
              <a:rPr lang="en-GB" dirty="0" err="1"/>
              <a:t>comittee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211810-CDA0-4873-999D-2E6F102BA51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204283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75% survived initial event</a:t>
            </a:r>
          </a:p>
          <a:p>
            <a:r>
              <a:rPr lang="en-US" dirty="0"/>
              <a:t>59% alive at time of reporting to NAP7</a:t>
            </a:r>
          </a:p>
          <a:p>
            <a:endParaRPr lang="en-US" dirty="0"/>
          </a:p>
          <a:p>
            <a:r>
              <a:rPr lang="en-US" dirty="0"/>
              <a:t>52% survival at hospital discharge</a:t>
            </a:r>
          </a:p>
          <a:p>
            <a:endParaRPr lang="en-US" dirty="0"/>
          </a:p>
          <a:p>
            <a:r>
              <a:rPr lang="en-US" dirty="0"/>
              <a:t>Varied with age, specialty, priority, cause, duration, arrest rhythm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C7C718-2855-5441-AC61-75945C3134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285167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75% survived initial event</a:t>
            </a:r>
          </a:p>
          <a:p>
            <a:r>
              <a:rPr lang="en-US" dirty="0"/>
              <a:t>59% alive at time of reporting to NAP7</a:t>
            </a:r>
          </a:p>
          <a:p>
            <a:endParaRPr lang="en-US" dirty="0"/>
          </a:p>
          <a:p>
            <a:r>
              <a:rPr lang="en-US" dirty="0"/>
              <a:t>52% survival at hospital discharge</a:t>
            </a:r>
          </a:p>
          <a:p>
            <a:endParaRPr lang="en-US" dirty="0"/>
          </a:p>
          <a:p>
            <a:r>
              <a:rPr lang="en-US" dirty="0"/>
              <a:t>Varied with age, specialty, priority, cause, duration, arrest rhythm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C7C718-2855-5441-AC61-75945C3134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379354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Patient factors a key cause in 82%</a:t>
            </a:r>
          </a:p>
          <a:p>
            <a:r>
              <a:rPr lang="en-US" dirty="0" err="1"/>
              <a:t>Anaesthesia</a:t>
            </a:r>
            <a:r>
              <a:rPr lang="en-US" dirty="0"/>
              <a:t> most commonly highlighted in adult elective cases</a:t>
            </a:r>
          </a:p>
          <a:p>
            <a:endParaRPr lang="en-US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C7C718-2855-5441-AC61-75945C3134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374727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Patient factors a key cause in 82%</a:t>
            </a:r>
          </a:p>
          <a:p>
            <a:r>
              <a:rPr lang="en-US" dirty="0" err="1"/>
              <a:t>Anaesthesia</a:t>
            </a:r>
            <a:r>
              <a:rPr lang="en-US" dirty="0"/>
              <a:t> most commonly highlighted in adult elective cases</a:t>
            </a:r>
          </a:p>
          <a:p>
            <a:endParaRPr lang="en-US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C7C718-2855-5441-AC61-75945C3134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401408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Patient factors a key cause in 82%</a:t>
            </a:r>
          </a:p>
          <a:p>
            <a:r>
              <a:rPr lang="en-US" dirty="0" err="1"/>
              <a:t>Anaesthesia</a:t>
            </a:r>
            <a:r>
              <a:rPr lang="en-US" dirty="0"/>
              <a:t> most commonly highlighted in adult elective cases</a:t>
            </a:r>
          </a:p>
          <a:p>
            <a:endParaRPr lang="en-US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C7C718-2855-5441-AC61-75945C3134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763637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C7C718-2855-5441-AC61-75945C3134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8664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One thing Professor Gillies was well known for was generating future talent and 7 eminent profs of </a:t>
            </a:r>
            <a:r>
              <a:rPr lang="en-US" dirty="0" err="1"/>
              <a:t>anaesthesia</a:t>
            </a:r>
            <a:r>
              <a:rPr lang="en-US" dirty="0"/>
              <a:t> were nurture in his dept. </a:t>
            </a:r>
          </a:p>
          <a:p>
            <a:endParaRPr lang="en-US" dirty="0"/>
          </a:p>
          <a:p>
            <a:r>
              <a:rPr lang="en-US" baseline="0" dirty="0"/>
              <a:t>NAP projects are a team effort </a:t>
            </a:r>
          </a:p>
          <a:p>
            <a:r>
              <a:rPr lang="en-US" baseline="0" dirty="0"/>
              <a:t>Prof Tim Cook – who is College director of NAPs  </a:t>
            </a:r>
          </a:p>
          <a:p>
            <a:endParaRPr lang="en-US" baseline="0" dirty="0"/>
          </a:p>
          <a:p>
            <a:r>
              <a:rPr lang="en-US" baseline="0" dirty="0"/>
              <a:t>1</a:t>
            </a:r>
            <a:r>
              <a:rPr lang="en-US" baseline="30000" dirty="0"/>
              <a:t>st</a:t>
            </a:r>
            <a:r>
              <a:rPr lang="en-US" baseline="0" dirty="0"/>
              <a:t> time we have NAP7 fellows </a:t>
            </a:r>
          </a:p>
          <a:p>
            <a:endParaRPr lang="en-US" baseline="0" dirty="0"/>
          </a:p>
          <a:p>
            <a:r>
              <a:rPr lang="en-US" baseline="0" dirty="0"/>
              <a:t>Drs </a:t>
            </a:r>
            <a:r>
              <a:rPr lang="en-US" baseline="0" dirty="0" err="1"/>
              <a:t>Andrw</a:t>
            </a:r>
            <a:r>
              <a:rPr lang="en-US" baseline="0" dirty="0"/>
              <a:t> </a:t>
            </a:r>
            <a:r>
              <a:rPr lang="en-US" baseline="0" dirty="0" err="1"/>
              <a:t>kane</a:t>
            </a:r>
            <a:r>
              <a:rPr lang="en-US" baseline="0" dirty="0"/>
              <a:t>, Richard Armstrong </a:t>
            </a:r>
            <a:r>
              <a:rPr lang="en-US" baseline="0" dirty="0" err="1"/>
              <a:t>Emira</a:t>
            </a:r>
            <a:r>
              <a:rPr lang="en-US" baseline="0" dirty="0"/>
              <a:t> </a:t>
            </a:r>
            <a:r>
              <a:rPr lang="en-US" baseline="0" dirty="0" err="1"/>
              <a:t>Kursumovic</a:t>
            </a:r>
            <a:r>
              <a:rPr lang="en-US" baseline="0" dirty="0"/>
              <a:t> and Fiona Oglesby </a:t>
            </a:r>
          </a:p>
          <a:p>
            <a:endParaRPr lang="en-US" baseline="0" dirty="0"/>
          </a:p>
          <a:p>
            <a:r>
              <a:rPr lang="en-US" baseline="0" dirty="0"/>
              <a:t>i am sure they will all do very well </a:t>
            </a:r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24B02-A72C-FE49-804B-BBF20B0FBFC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36725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sz="1200" dirty="0">
                <a:latin typeface="Century Gothic" panose="020B0502020202020204" pitchFamily="34" charset="0"/>
              </a:rPr>
              <a:t>Local Coordinator:</a:t>
            </a:r>
          </a:p>
          <a:p>
            <a:pPr marL="0" indent="0">
              <a:buNone/>
            </a:pPr>
            <a:r>
              <a:rPr lang="en-US" sz="1200" dirty="0">
                <a:latin typeface="Century Gothic" panose="020B0502020202020204" pitchFamily="34" charset="0"/>
              </a:rPr>
              <a:t>Departmental structures &amp; processes</a:t>
            </a:r>
          </a:p>
          <a:p>
            <a:pPr marL="0" indent="0">
              <a:buNone/>
            </a:pPr>
            <a:endParaRPr lang="en-US" sz="1200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en-US" sz="1200" dirty="0">
                <a:latin typeface="Century Gothic" panose="020B0502020202020204" pitchFamily="34" charset="0"/>
              </a:rPr>
              <a:t>All </a:t>
            </a:r>
            <a:r>
              <a:rPr lang="en-US" sz="1200" dirty="0" err="1">
                <a:latin typeface="Century Gothic" panose="020B0502020202020204" pitchFamily="34" charset="0"/>
              </a:rPr>
              <a:t>anaesthetists</a:t>
            </a:r>
            <a:r>
              <a:rPr lang="en-US" sz="1200" dirty="0">
                <a:latin typeface="Century Gothic" panose="020B0502020202020204" pitchFamily="34" charset="0"/>
              </a:rPr>
              <a:t>:</a:t>
            </a:r>
          </a:p>
          <a:p>
            <a:pPr marL="0" indent="0">
              <a:buNone/>
            </a:pPr>
            <a:r>
              <a:rPr lang="en-US" sz="1200" dirty="0">
                <a:latin typeface="Century Gothic" panose="020B0502020202020204" pitchFamily="34" charset="0"/>
              </a:rPr>
              <a:t>Personal experiences of perioperative cardiac arrest  </a:t>
            </a:r>
          </a:p>
          <a:p>
            <a:endParaRPr lang="en-US" dirty="0"/>
          </a:p>
          <a:p>
            <a:pPr marL="0" indent="0" defTabSz="914377">
              <a:buNone/>
              <a:defRPr/>
            </a:pPr>
            <a:r>
              <a:rPr lang="en-US" sz="1200" dirty="0">
                <a:solidFill>
                  <a:prstClr val="black"/>
                </a:solidFill>
                <a:latin typeface="Century Gothic" panose="020B0502020202020204" pitchFamily="34" charset="0"/>
              </a:rPr>
              <a:t>Report all cases that meet inclusion criteria to Local Coordinator</a:t>
            </a:r>
          </a:p>
          <a:p>
            <a:pPr marL="0" indent="0" defTabSz="914377">
              <a:buNone/>
              <a:defRPr/>
            </a:pPr>
            <a:endParaRPr lang="en-US" sz="1200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marL="0" indent="0" defTabSz="914377">
              <a:buNone/>
              <a:defRPr/>
            </a:pPr>
            <a:r>
              <a:rPr lang="en-US" sz="1200" dirty="0">
                <a:solidFill>
                  <a:prstClr val="black"/>
                </a:solidFill>
                <a:latin typeface="Century Gothic" panose="020B0502020202020204" pitchFamily="34" charset="0"/>
              </a:rPr>
              <a:t>Complete detailed case review form</a:t>
            </a:r>
          </a:p>
          <a:p>
            <a:pPr marL="0" indent="0" defTabSz="914377">
              <a:buNone/>
              <a:defRPr/>
            </a:pPr>
            <a:endParaRPr lang="en-US" sz="1200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marL="0" indent="0" defTabSz="914377">
              <a:buNone/>
              <a:defRPr/>
            </a:pPr>
            <a:r>
              <a:rPr lang="en-US" sz="1200" dirty="0">
                <a:solidFill>
                  <a:prstClr val="black"/>
                </a:solidFill>
                <a:latin typeface="Century Gothic" panose="020B0502020202020204" pitchFamily="34" charset="0"/>
              </a:rPr>
              <a:t>Cases reviewed by NAP7 Panel</a:t>
            </a:r>
          </a:p>
          <a:p>
            <a:pPr marL="0" indent="0" defTabSz="914377">
              <a:buNone/>
              <a:defRPr/>
            </a:pPr>
            <a:endParaRPr lang="en-US" sz="1200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marL="0" indent="0" defTabSz="914377">
              <a:buNone/>
              <a:defRPr/>
            </a:pPr>
            <a:r>
              <a:rPr lang="en-US" sz="1200" dirty="0">
                <a:solidFill>
                  <a:prstClr val="black"/>
                </a:solidFill>
                <a:latin typeface="Century Gothic" panose="020B0502020202020204" pitchFamily="34" charset="0"/>
              </a:rPr>
              <a:t>Autumn 2021</a:t>
            </a:r>
          </a:p>
          <a:p>
            <a:pPr marL="0" indent="0" defTabSz="914377">
              <a:buNone/>
              <a:defRPr/>
            </a:pPr>
            <a:endParaRPr lang="en-US" sz="1200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marL="0" indent="0" defTabSz="914377">
              <a:buNone/>
              <a:defRPr/>
            </a:pPr>
            <a:r>
              <a:rPr lang="en-US" sz="1200" dirty="0">
                <a:solidFill>
                  <a:prstClr val="black"/>
                </a:solidFill>
                <a:latin typeface="Century Gothic" panose="020B0502020202020204" pitchFamily="34" charset="0"/>
              </a:rPr>
              <a:t>4-day activity survey of all sites</a:t>
            </a:r>
          </a:p>
          <a:p>
            <a:pPr marL="0" indent="0" defTabSz="914377">
              <a:buNone/>
              <a:defRPr/>
            </a:pPr>
            <a:endParaRPr lang="en-US" sz="1200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marL="0" indent="0" defTabSz="914377">
              <a:buNone/>
              <a:defRPr/>
            </a:pPr>
            <a:r>
              <a:rPr lang="en-US" sz="1200" dirty="0">
                <a:solidFill>
                  <a:prstClr val="black"/>
                </a:solidFill>
                <a:latin typeface="Century Gothic" panose="020B0502020202020204" pitchFamily="34" charset="0"/>
              </a:rPr>
              <a:t>To estimate denominator data</a:t>
            </a:r>
          </a:p>
          <a:p>
            <a:pPr marL="0" indent="0" defTabSz="914377">
              <a:buNone/>
              <a:defRPr/>
            </a:pPr>
            <a:endParaRPr lang="en-US" sz="1200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2BA191-BDF8-7D4C-941E-97E307B75C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22194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From WHO check in to 24 post surgery from handover </a:t>
            </a:r>
            <a:r>
              <a:rPr lang="en-US" dirty="0" err="1"/>
              <a:t>toannother</a:t>
            </a:r>
            <a:r>
              <a:rPr lang="en-US" dirty="0"/>
              <a:t> clinician or discharge home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2BA191-BDF8-7D4C-941E-97E307B75C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79072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Known knowns, known unknowns and unknown unknowns – recognise our blind spots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D7532A-4E9E-064D-9E79-3BA0C851988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69684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Known knowns, known unknowns and unknown unknowns – recognise our blind spots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D7532A-4E9E-064D-9E79-3BA0C851988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63779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sz="1200" dirty="0">
                <a:latin typeface="Century Gothic" panose="020B0502020202020204" pitchFamily="34" charset="0"/>
              </a:rPr>
              <a:t>Local Coordinator:</a:t>
            </a:r>
          </a:p>
          <a:p>
            <a:pPr marL="0" indent="0">
              <a:buNone/>
            </a:pPr>
            <a:r>
              <a:rPr lang="en-US" sz="1200" dirty="0">
                <a:latin typeface="Century Gothic" panose="020B0502020202020204" pitchFamily="34" charset="0"/>
              </a:rPr>
              <a:t>Departmental structures &amp; processes</a:t>
            </a:r>
          </a:p>
          <a:p>
            <a:pPr marL="0" indent="0">
              <a:buNone/>
            </a:pPr>
            <a:endParaRPr lang="en-US" sz="1200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en-US" sz="1200" dirty="0">
                <a:latin typeface="Century Gothic" panose="020B0502020202020204" pitchFamily="34" charset="0"/>
              </a:rPr>
              <a:t>All </a:t>
            </a:r>
            <a:r>
              <a:rPr lang="en-US" sz="1200" dirty="0" err="1">
                <a:latin typeface="Century Gothic" panose="020B0502020202020204" pitchFamily="34" charset="0"/>
              </a:rPr>
              <a:t>anaesthetists</a:t>
            </a:r>
            <a:r>
              <a:rPr lang="en-US" sz="1200" dirty="0">
                <a:latin typeface="Century Gothic" panose="020B0502020202020204" pitchFamily="34" charset="0"/>
              </a:rPr>
              <a:t>:</a:t>
            </a:r>
          </a:p>
          <a:p>
            <a:pPr marL="0" indent="0">
              <a:buNone/>
            </a:pPr>
            <a:r>
              <a:rPr lang="en-US" sz="1200" dirty="0">
                <a:latin typeface="Century Gothic" panose="020B0502020202020204" pitchFamily="34" charset="0"/>
              </a:rPr>
              <a:t>Personal experiences of perioperative cardiac arrest  </a:t>
            </a:r>
          </a:p>
          <a:p>
            <a:endParaRPr lang="en-US" dirty="0"/>
          </a:p>
          <a:p>
            <a:pPr marL="0" indent="0" defTabSz="914377">
              <a:buNone/>
              <a:defRPr/>
            </a:pPr>
            <a:r>
              <a:rPr lang="en-US" sz="1200" dirty="0">
                <a:solidFill>
                  <a:prstClr val="black"/>
                </a:solidFill>
                <a:latin typeface="Century Gothic" panose="020B0502020202020204" pitchFamily="34" charset="0"/>
              </a:rPr>
              <a:t>Report all cases that meet inclusion criteria to Local Coordinator</a:t>
            </a:r>
          </a:p>
          <a:p>
            <a:pPr marL="0" indent="0" defTabSz="914377">
              <a:buNone/>
              <a:defRPr/>
            </a:pPr>
            <a:endParaRPr lang="en-US" sz="1200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marL="0" indent="0" defTabSz="914377">
              <a:buNone/>
              <a:defRPr/>
            </a:pPr>
            <a:r>
              <a:rPr lang="en-US" sz="1200" dirty="0">
                <a:solidFill>
                  <a:prstClr val="black"/>
                </a:solidFill>
                <a:latin typeface="Century Gothic" panose="020B0502020202020204" pitchFamily="34" charset="0"/>
              </a:rPr>
              <a:t>Complete detailed case review form</a:t>
            </a:r>
          </a:p>
          <a:p>
            <a:pPr marL="0" indent="0" defTabSz="914377">
              <a:buNone/>
              <a:defRPr/>
            </a:pPr>
            <a:endParaRPr lang="en-US" sz="1200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marL="0" indent="0" defTabSz="914377">
              <a:buNone/>
              <a:defRPr/>
            </a:pPr>
            <a:r>
              <a:rPr lang="en-US" sz="1200" dirty="0">
                <a:solidFill>
                  <a:prstClr val="black"/>
                </a:solidFill>
                <a:latin typeface="Century Gothic" panose="020B0502020202020204" pitchFamily="34" charset="0"/>
              </a:rPr>
              <a:t>Cases reviewed by NAP7 Panel</a:t>
            </a:r>
          </a:p>
          <a:p>
            <a:pPr marL="0" indent="0" defTabSz="914377">
              <a:buNone/>
              <a:defRPr/>
            </a:pPr>
            <a:endParaRPr lang="en-US" sz="1200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marL="0" indent="0" defTabSz="914377">
              <a:buNone/>
              <a:defRPr/>
            </a:pPr>
            <a:r>
              <a:rPr lang="en-US" sz="1200" dirty="0">
                <a:solidFill>
                  <a:prstClr val="black"/>
                </a:solidFill>
                <a:latin typeface="Century Gothic" panose="020B0502020202020204" pitchFamily="34" charset="0"/>
              </a:rPr>
              <a:t>Autumn 2021</a:t>
            </a:r>
          </a:p>
          <a:p>
            <a:pPr marL="0" indent="0" defTabSz="914377">
              <a:buNone/>
              <a:defRPr/>
            </a:pPr>
            <a:endParaRPr lang="en-US" sz="1200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marL="0" indent="0" defTabSz="914377">
              <a:buNone/>
              <a:defRPr/>
            </a:pPr>
            <a:r>
              <a:rPr lang="en-US" sz="1200" dirty="0">
                <a:solidFill>
                  <a:prstClr val="black"/>
                </a:solidFill>
                <a:latin typeface="Century Gothic" panose="020B0502020202020204" pitchFamily="34" charset="0"/>
              </a:rPr>
              <a:t>4-day activity survey of all sites</a:t>
            </a:r>
          </a:p>
          <a:p>
            <a:pPr marL="0" indent="0" defTabSz="914377">
              <a:buNone/>
              <a:defRPr/>
            </a:pPr>
            <a:endParaRPr lang="en-US" sz="1200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marL="0" indent="0" defTabSz="914377">
              <a:buNone/>
              <a:defRPr/>
            </a:pPr>
            <a:r>
              <a:rPr lang="en-US" sz="1200" dirty="0">
                <a:solidFill>
                  <a:prstClr val="black"/>
                </a:solidFill>
                <a:latin typeface="Century Gothic" panose="020B0502020202020204" pitchFamily="34" charset="0"/>
              </a:rPr>
              <a:t>To estimate denominator data</a:t>
            </a:r>
          </a:p>
          <a:p>
            <a:pPr marL="0" indent="0" defTabSz="914377">
              <a:buNone/>
              <a:defRPr/>
            </a:pPr>
            <a:endParaRPr lang="en-US" sz="1200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2BA191-BDF8-7D4C-941E-97E307B75C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53630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>
            <a:normAutofit/>
          </a:bodyPr>
          <a:lstStyle>
            <a:lvl1pPr>
              <a:defRPr sz="506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4000">
                <a:solidFill>
                  <a:srgbClr val="898D8D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66108-5AEF-D14E-BA70-38762366C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6456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66108-5AEF-D14E-BA70-38762366C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3542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66108-5AEF-D14E-BA70-38762366C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187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7E60C8-A9F3-D922-09DB-81B7958BA8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0249B4-1CF9-1CE6-5880-9CC964FA2C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23191D-143E-2E14-2804-554DFC0F42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7756B-067A-401F-9DF6-5573A8E9168D}" type="datetimeFigureOut">
              <a:rPr lang="en-GB" smtClean="0"/>
              <a:t>03/04/2024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147DA6-44DB-BB28-113B-381EB1EE3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CD559A-E5E7-F444-99DB-59A504B250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64A71-CCF6-441D-8A6C-B0FD1C6618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29745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4855F3-A627-D818-4DC1-329AE066E3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3CBD7F-CEA5-B82A-D179-589B11A98D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315941-CD6F-85E9-BA34-097E0DDECF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7756B-067A-401F-9DF6-5573A8E9168D}" type="datetimeFigureOut">
              <a:rPr lang="en-GB" smtClean="0"/>
              <a:t>03/04/2024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03C505-F961-A451-CE62-44E97901E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9524DC-62EF-9704-C55A-BEB71F84B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64A71-CCF6-441D-8A6C-B0FD1C6618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32090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7D19D-6B79-1A57-2CC2-FFBC3CA705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27DEEA-8973-1E4C-B4A0-FAD164B775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99629B-2696-A7E5-C06A-EF03322477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7756B-067A-401F-9DF6-5573A8E9168D}" type="datetimeFigureOut">
              <a:rPr lang="en-GB" smtClean="0"/>
              <a:t>03/04/2024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7CC977-FFC2-CA75-1BED-FAFD4ED24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29777B-8395-AD5E-09CE-9BCE876BD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64A71-CCF6-441D-8A6C-B0FD1C6618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75725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D5A25B-795F-63FB-DCE3-79DBDBC0E4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8FB967-7319-53FF-767A-5A611CE21D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594D51-2D91-1702-962A-2DDA3CACF4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B85B43-D952-68BF-4D4D-50BC1AC1B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7756B-067A-401F-9DF6-5573A8E9168D}" type="datetimeFigureOut">
              <a:rPr lang="en-GB" smtClean="0"/>
              <a:t>03/04/2024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67E44C-8497-787F-0B45-357C69793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197A7E-03CF-517A-8B1E-A856EF5FE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64A71-CCF6-441D-8A6C-B0FD1C6618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31909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112AA-973D-6E43-FA09-309065BA7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E267A5-8413-A119-E119-0FEC858A2E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803E3B-62E1-5A8D-D0C0-3855EE74FE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CB87D8-8ED3-F193-0951-6F8A863DD3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7F16401-D93F-ABD8-4C39-C6B928EB20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76054CD-E084-D0C6-6A4A-DA3307387C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7756B-067A-401F-9DF6-5573A8E9168D}" type="datetimeFigureOut">
              <a:rPr lang="en-GB" smtClean="0"/>
              <a:t>03/04/2024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C9FECEB-5837-EAE7-79F9-20CA9CACD7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46D618-0DA3-3A6C-70EC-89920D65D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64A71-CCF6-441D-8A6C-B0FD1C6618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25855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77C6BB-AB2D-A859-540E-580F76853B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ECE212-682B-55C8-4707-8BB8ACCA8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7756B-067A-401F-9DF6-5573A8E9168D}" type="datetimeFigureOut">
              <a:rPr lang="en-GB" smtClean="0"/>
              <a:t>03/04/2024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9A63F6-14DC-A0B0-0EFA-28B274A0CF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7357D1-8943-F5A3-6DFE-14307218F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64A71-CCF6-441D-8A6C-B0FD1C6618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16167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4C5217-2A37-97C2-2EB2-866CB7B084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7756B-067A-401F-9DF6-5573A8E9168D}" type="datetimeFigureOut">
              <a:rPr lang="en-GB" smtClean="0"/>
              <a:t>03/04/2024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50A7C0-0F4A-9DC9-4EB7-77B647933D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F0691A-2E7B-6B70-705F-E53A9132E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64A71-CCF6-441D-8A6C-B0FD1C6618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3080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86CF53-FF1B-B6E5-18F7-36EB16B45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D921E2-7D10-E782-60EE-11286EA680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1D166F-B13B-D721-D7BA-C6F0EE6E99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EF6CCF-9890-E46B-C7A0-F1809A545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7756B-067A-401F-9DF6-5573A8E9168D}" type="datetimeFigureOut">
              <a:rPr lang="en-GB" smtClean="0"/>
              <a:t>03/04/2024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55EB7B-02ED-0D5B-D733-B36EBB1F1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8620A4-9E88-4B6B-BB17-153572663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64A71-CCF6-441D-8A6C-B0FD1C6618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23146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506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3733"/>
            </a:lvl1pPr>
            <a:lvl2pPr>
              <a:defRPr sz="3333">
                <a:solidFill>
                  <a:schemeClr val="tx1"/>
                </a:solidFill>
              </a:defRPr>
            </a:lvl2pPr>
            <a:lvl3pPr>
              <a:defRPr sz="2933"/>
            </a:lvl3pPr>
            <a:lvl4pPr>
              <a:defRPr sz="2933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66108-5AEF-D14E-BA70-38762366C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0719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6587A0-6E55-428F-5CC2-32F887682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E8D5A66-7143-1013-13D3-5A8E95C106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3F3927-95E9-9FFA-02FE-C1DC888346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2A78F1-7356-0C76-D0B5-96252522D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7756B-067A-401F-9DF6-5573A8E9168D}" type="datetimeFigureOut">
              <a:rPr lang="en-GB" smtClean="0"/>
              <a:t>03/04/2024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6A9B59-F664-3E1C-06C2-9D1F58900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6D46C3-D433-2FA6-C9CA-95BE06F54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64A71-CCF6-441D-8A6C-B0FD1C6618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14801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004F9F-B6E2-363C-FFE4-4D7BD8F2B8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46E6EE-DB86-DF92-0B10-25CEBA4F9B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DCF941-58E9-B640-F8D9-3F0C64B170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7756B-067A-401F-9DF6-5573A8E9168D}" type="datetimeFigureOut">
              <a:rPr lang="en-GB" smtClean="0"/>
              <a:t>03/04/2024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3FFDEB-9C85-B68A-2BD6-21C7E4A5E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8C6F21-AE91-6433-AB6D-AB7161C50A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64A71-CCF6-441D-8A6C-B0FD1C6618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18105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585DFE-B5BC-8B49-A227-2383E9BA5C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766A90-2380-9545-4C2E-AC4B016C32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4DBE83-890C-1DD7-0B03-4021639560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7756B-067A-401F-9DF6-5573A8E9168D}" type="datetimeFigureOut">
              <a:rPr lang="en-GB" smtClean="0"/>
              <a:t>03/04/2024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A62658-A522-FAB3-E52C-6548E18C0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E7099B-B17B-8898-CFAD-8BDCBF7FE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64A71-CCF6-441D-8A6C-B0FD1C6618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20813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9C69F-F27E-0641-975B-9EFFAAF144E4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37C65-E999-3D4D-A334-CADB575E1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3037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9C69F-F27E-0641-975B-9EFFAAF144E4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37C65-E999-3D4D-A334-CADB575E1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9138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9C69F-F27E-0641-975B-9EFFAAF144E4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37C65-E999-3D4D-A334-CADB575E1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0775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9C69F-F27E-0641-975B-9EFFAAF144E4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37C65-E999-3D4D-A334-CADB575E1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0650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9C69F-F27E-0641-975B-9EFFAAF144E4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37C65-E999-3D4D-A334-CADB575E1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0260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9C69F-F27E-0641-975B-9EFFAAF144E4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37C65-E999-3D4D-A334-CADB575E1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6893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9C69F-F27E-0641-975B-9EFFAAF144E4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37C65-E999-3D4D-A334-CADB575E1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6116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63084" y="4406901"/>
            <a:ext cx="10363200" cy="1362075"/>
          </a:xfrm>
        </p:spPr>
        <p:txBody>
          <a:bodyPr anchor="t">
            <a:normAutofit/>
          </a:bodyPr>
          <a:lstStyle>
            <a:lvl1pPr algn="l">
              <a:defRPr sz="5067" b="0" cap="none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66108-5AEF-D14E-BA70-38762366C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91004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9C69F-F27E-0641-975B-9EFFAAF144E4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37C65-E999-3D4D-A334-CADB575E1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4022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9C69F-F27E-0641-975B-9EFFAAF144E4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37C65-E999-3D4D-A334-CADB575E1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34923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9C69F-F27E-0641-975B-9EFFAAF144E4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37C65-E999-3D4D-A334-CADB575E1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54789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9C69F-F27E-0641-975B-9EFFAAF144E4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37C65-E999-3D4D-A334-CADB575E1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0311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418" y="115889"/>
            <a:ext cx="10847916" cy="146208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533400" y="2017713"/>
            <a:ext cx="10938933" cy="4114800"/>
          </a:xfrm>
        </p:spPr>
        <p:txBody>
          <a:bodyPr/>
          <a:lstStyle/>
          <a:p>
            <a:pPr lvl="0"/>
            <a:endParaRPr lang="en-GB" noProof="0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charset="0"/>
              </a:defRPr>
            </a:lvl1pPr>
          </a:lstStyle>
          <a:p>
            <a:pPr>
              <a:defRPr/>
            </a:pPr>
            <a:fld id="{0AF9CFA1-2EEF-7841-A698-FF4BF0043AC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45992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>
            <a:normAutofit/>
          </a:bodyPr>
          <a:lstStyle>
            <a:lvl1pPr>
              <a:defRPr sz="506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4000">
                <a:solidFill>
                  <a:srgbClr val="898D8D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66108-5AEF-D14E-BA70-38762366C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74588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506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3733"/>
            </a:lvl1pPr>
            <a:lvl2pPr>
              <a:defRPr sz="3333">
                <a:solidFill>
                  <a:schemeClr val="tx1"/>
                </a:solidFill>
              </a:defRPr>
            </a:lvl2pPr>
            <a:lvl3pPr>
              <a:defRPr sz="2933"/>
            </a:lvl3pPr>
            <a:lvl4pPr>
              <a:defRPr sz="2933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66108-5AEF-D14E-BA70-38762366C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68136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63084" y="4406901"/>
            <a:ext cx="10363200" cy="1362075"/>
          </a:xfrm>
        </p:spPr>
        <p:txBody>
          <a:bodyPr anchor="t">
            <a:normAutofit/>
          </a:bodyPr>
          <a:lstStyle>
            <a:lvl1pPr algn="l">
              <a:defRPr sz="5067" b="0" cap="none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66108-5AEF-D14E-BA70-38762366C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377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506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333"/>
            </a:lvl2pPr>
            <a:lvl3pPr>
              <a:defRPr sz="2933"/>
            </a:lvl3pPr>
            <a:lvl4pPr>
              <a:defRPr sz="2933"/>
            </a:lvl4pPr>
            <a:lvl5pPr>
              <a:defRPr sz="2933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333"/>
            </a:lvl2pPr>
            <a:lvl3pPr>
              <a:defRPr sz="2933"/>
            </a:lvl3pPr>
            <a:lvl4pPr>
              <a:defRPr sz="2933"/>
            </a:lvl4pPr>
            <a:lvl5pPr>
              <a:defRPr sz="2933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66108-5AEF-D14E-BA70-38762366C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7401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506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>
            <a:noAutofit/>
          </a:bodyPr>
          <a:lstStyle>
            <a:lvl1pPr marL="0" indent="0">
              <a:buNone/>
              <a:defRPr sz="3733" b="0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4" y="1535113"/>
            <a:ext cx="5389033" cy="639763"/>
          </a:xfrm>
        </p:spPr>
        <p:txBody>
          <a:bodyPr anchor="b">
            <a:noAutofit/>
          </a:bodyPr>
          <a:lstStyle>
            <a:lvl1pPr marL="0" indent="0">
              <a:buNone/>
              <a:defRPr sz="3733" b="0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4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66108-5AEF-D14E-BA70-38762366C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249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506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333"/>
            </a:lvl2pPr>
            <a:lvl3pPr>
              <a:defRPr sz="2933"/>
            </a:lvl3pPr>
            <a:lvl4pPr>
              <a:defRPr sz="2933"/>
            </a:lvl4pPr>
            <a:lvl5pPr>
              <a:defRPr sz="2933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333"/>
            </a:lvl2pPr>
            <a:lvl3pPr>
              <a:defRPr sz="2933"/>
            </a:lvl3pPr>
            <a:lvl4pPr>
              <a:defRPr sz="2933"/>
            </a:lvl4pPr>
            <a:lvl5pPr>
              <a:defRPr sz="2933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66108-5AEF-D14E-BA70-38762366C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41851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506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66108-5AEF-D14E-BA70-38762366C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60388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66108-5AEF-D14E-BA70-38762366C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09938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7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7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66108-5AEF-D14E-BA70-38762366C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94602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66108-5AEF-D14E-BA70-38762366C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32567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66108-5AEF-D14E-BA70-38762366C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27982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66108-5AEF-D14E-BA70-38762366C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19773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84686-D096-0F76-4C47-AD0038CC73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1D8132-CB48-B98B-44DF-3A59D884DA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E2A22E-2B68-75DD-2C91-79406E9F3E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EED22-E4B3-2249-B521-9A1104B3936B}" type="datetimeFigureOut">
              <a:rPr lang="en-GB" smtClean="0"/>
              <a:t>03/04/2024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BADE8D-84B6-4406-2694-D678051B9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17D6E1-17B0-E081-D368-9110C6C6C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A15E2-20E9-D642-AFCA-4B9F9955CE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629379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4DB138-B26F-F9DB-7BEF-14B04606B4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ED52BE-2C32-F1D2-13C7-8B3CC397B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331D67-BC0F-709F-91C4-9B3D17FD87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EED22-E4B3-2249-B521-9A1104B3936B}" type="datetimeFigureOut">
              <a:rPr lang="en-GB" smtClean="0"/>
              <a:t>03/04/2024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F961F9-BDFC-F3FC-11E7-2C6CB2014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910353-BA10-7C2D-118C-CBF9A1A98C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A15E2-20E9-D642-AFCA-4B9F9955CE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129658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5DBEC-8871-1E6D-0CEA-2517AF730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68E16C-F6EC-39E8-05DB-F78E8C0882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522C7A-C851-94EF-F6B9-59641E8F3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EED22-E4B3-2249-B521-9A1104B3936B}" type="datetimeFigureOut">
              <a:rPr lang="en-GB" smtClean="0"/>
              <a:t>03/04/2024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6189EC-27AA-1207-F478-1DA667EB49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E339A2-37F5-835A-90A2-AA746E8074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A15E2-20E9-D642-AFCA-4B9F9955CE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459871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2C624F-0946-819E-D57C-9B4EC2A76F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5A2AE7-53D8-6B30-711D-3473F3A194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D41D54-8891-A435-EA0C-6F0DBCBD57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F00154-DBF0-3885-5A3D-DFC2470BD3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EED22-E4B3-2249-B521-9A1104B3936B}" type="datetimeFigureOut">
              <a:rPr lang="en-GB" smtClean="0"/>
              <a:t>03/04/2024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5DD6FC-B57B-5107-5105-A8D4064D6C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DD8132-39A1-3237-6BB6-29AD5754D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A15E2-20E9-D642-AFCA-4B9F9955CE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49167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506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>
            <a:noAutofit/>
          </a:bodyPr>
          <a:lstStyle>
            <a:lvl1pPr marL="0" indent="0">
              <a:buNone/>
              <a:defRPr sz="3733" b="0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4" y="1535113"/>
            <a:ext cx="5389033" cy="639763"/>
          </a:xfrm>
        </p:spPr>
        <p:txBody>
          <a:bodyPr anchor="b">
            <a:noAutofit/>
          </a:bodyPr>
          <a:lstStyle>
            <a:lvl1pPr marL="0" indent="0">
              <a:buNone/>
              <a:defRPr sz="3733" b="0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4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66108-5AEF-D14E-BA70-38762366C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91208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155722-8564-BA7A-9C26-FDE541083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868D53-4376-27A5-8AE6-B82FDDE713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BBFD7F-DC75-8411-84CF-D28419472E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05396C-0159-A62F-3DD1-186934551D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D3DE13B-7697-9F8D-9A2A-71EEF54FDD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D4D3FCB-60C6-DA0F-BFDC-6D24E4CDD2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EED22-E4B3-2249-B521-9A1104B3936B}" type="datetimeFigureOut">
              <a:rPr lang="en-GB" smtClean="0"/>
              <a:t>03/04/2024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23B2735-A256-5A63-5408-211F90D3ED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BF0C8D-DF3D-A7EA-87A9-C5B7B41A5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A15E2-20E9-D642-AFCA-4B9F9955CE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580110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908B2D-7997-E8B5-3B12-92AD18336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A29555-A127-9A21-18D4-CFB3A7079D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EED22-E4B3-2249-B521-9A1104B3936B}" type="datetimeFigureOut">
              <a:rPr lang="en-GB" smtClean="0"/>
              <a:t>03/04/2024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98536CD-7FD8-DE8C-E683-252271E41C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71767A-C9C0-1587-4A90-8E252446D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A15E2-20E9-D642-AFCA-4B9F9955CE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19714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FE8F047-E15B-76B4-200C-91BB3E5FD1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EED22-E4B3-2249-B521-9A1104B3936B}" type="datetimeFigureOut">
              <a:rPr lang="en-GB" smtClean="0"/>
              <a:t>03/04/2024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F7D31C4-1548-C4AF-666A-B4AD4CE59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B0CA37-F661-C2CA-4991-5C26BA694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A15E2-20E9-D642-AFCA-4B9F9955CE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129867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1DD510-1EBA-391A-2601-61830727B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4B67C8-7DA8-DB3E-1ECE-F6971F32E2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0574A4-D35E-4248-9B24-5AFD04154E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FD5147-9B44-2730-D454-96C293CE8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EED22-E4B3-2249-B521-9A1104B3936B}" type="datetimeFigureOut">
              <a:rPr lang="en-GB" smtClean="0"/>
              <a:t>03/04/2024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FE597F-F2C0-0765-9A34-021432FDC4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8BB7CE-FE82-9D1B-E4E6-610F26DCE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A15E2-20E9-D642-AFCA-4B9F9955CE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57133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135C97-13E3-B181-D405-E8B71D638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8DC140D-E813-D803-70B2-64EAC33FA2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5E66F7-4D2B-2270-B65F-3522527D5D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2CAA85-DECF-23E7-FF94-B172BD10BE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EED22-E4B3-2249-B521-9A1104B3936B}" type="datetimeFigureOut">
              <a:rPr lang="en-GB" smtClean="0"/>
              <a:t>03/04/2024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39A6D0-9958-0354-F71C-65BB0C5EA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D66D8D-D46F-A56A-1C7D-8143E986A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A15E2-20E9-D642-AFCA-4B9F9955CE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891235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370B7-0F09-5BD5-FDAF-1294FA504B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2B495D-DC87-8411-8BA9-F0B49BA2F5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00F847-6D07-DE2E-BFFF-604CCC36D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EED22-E4B3-2249-B521-9A1104B3936B}" type="datetimeFigureOut">
              <a:rPr lang="en-GB" smtClean="0"/>
              <a:t>03/04/2024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EF3D01-F5EF-9848-5A0E-AD660EE65E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B854CE-1519-1584-6A03-3F8AA81FA4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A15E2-20E9-D642-AFCA-4B9F9955CE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612434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4C4AD70-B59C-D097-C4B1-9A9120E9D2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15DAC4-43F8-83DB-0651-A0C456C311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79E7EE-EF9A-5837-B6EB-B4971AEFF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EED22-E4B3-2249-B521-9A1104B3936B}" type="datetimeFigureOut">
              <a:rPr lang="en-GB" smtClean="0"/>
              <a:t>03/04/2024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A6B885-3C9A-49D3-37A6-EB2F78252F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1B1C79-898E-534E-A507-6BD291902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A15E2-20E9-D642-AFCA-4B9F9955CE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97398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506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66108-5AEF-D14E-BA70-38762366C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38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66108-5AEF-D14E-BA70-38762366C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5010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7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7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66108-5AEF-D14E-BA70-38762366C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8647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66108-5AEF-D14E-BA70-38762366C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7199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9600" y="6278534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A66108-5AEF-D14E-BA70-38762366C1B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C92BD50E-70CF-7875-09CE-1993CF71541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7949580" y="6126166"/>
            <a:ext cx="3697249" cy="484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033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09585" rtl="0" eaLnBrk="1" latinLnBrk="0" hangingPunct="1">
        <a:spcBef>
          <a:spcPct val="0"/>
        </a:spcBef>
        <a:buNone/>
        <a:defRPr sz="5867" kern="1200">
          <a:solidFill>
            <a:srgbClr val="50ABBF"/>
          </a:solidFill>
          <a:latin typeface="Century Gothic"/>
          <a:ea typeface="+mj-ea"/>
          <a:cs typeface="Century Gothic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Clr>
          <a:srgbClr val="00A7B5"/>
        </a:buClr>
        <a:buFont typeface="Arial"/>
        <a:buChar char="•"/>
        <a:defRPr sz="4267" kern="1200">
          <a:solidFill>
            <a:srgbClr val="3F2A56"/>
          </a:solidFill>
          <a:latin typeface="Century Gothic"/>
          <a:ea typeface="+mn-ea"/>
          <a:cs typeface="Century Gothic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3733" kern="1200">
          <a:solidFill>
            <a:srgbClr val="3F2A56"/>
          </a:solidFill>
          <a:latin typeface="Century Gothic"/>
          <a:ea typeface="+mn-ea"/>
          <a:cs typeface="Century Gothic"/>
        </a:defRPr>
      </a:lvl2pPr>
      <a:lvl3pPr marL="1523962" indent="-304792" algn="l" defTabSz="609585" rtl="0" eaLnBrk="1" latinLnBrk="0" hangingPunct="1">
        <a:spcBef>
          <a:spcPct val="20000"/>
        </a:spcBef>
        <a:buClr>
          <a:srgbClr val="00A7B5"/>
        </a:buClr>
        <a:buFont typeface="Arial"/>
        <a:buChar char="•"/>
        <a:defRPr sz="3200" kern="1200">
          <a:solidFill>
            <a:srgbClr val="3F2A56"/>
          </a:solidFill>
          <a:latin typeface="Century Gothic"/>
          <a:ea typeface="+mn-ea"/>
          <a:cs typeface="Century Gothic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rgbClr val="3F2A56"/>
          </a:solidFill>
          <a:latin typeface="Century Gothic"/>
          <a:ea typeface="+mn-ea"/>
          <a:cs typeface="Century Gothic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667" kern="1200">
          <a:solidFill>
            <a:srgbClr val="3F2A56"/>
          </a:solidFill>
          <a:latin typeface="Century Gothic"/>
          <a:ea typeface="+mn-ea"/>
          <a:cs typeface="Century Gothic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95D4D81-BA98-45E6-9BF9-1680C7CCD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AA2C7F-BF32-9CCA-E71A-72234D03C9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1B96BE-D2F2-7B55-FA4B-DB028B4F83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27756B-067A-401F-9DF6-5573A8E9168D}" type="datetimeFigureOut">
              <a:rPr lang="en-GB" smtClean="0"/>
              <a:t>03/04/2024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EDA1CB-113B-278C-AAC3-CBBBC9148B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9C5E70-C1D6-C737-1EBD-6220A354FB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664A71-CCF6-441D-8A6C-B0FD1C6618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6332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C9C69F-F27E-0641-975B-9EFFAAF144E4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A37C65-E999-3D4D-A334-CADB575E1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658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9600" y="6278534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A66108-5AEF-D14E-BA70-38762366C1B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C92BD50E-70CF-7875-09CE-1993CF71541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9580" y="6126166"/>
            <a:ext cx="3697249" cy="484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388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609585" rtl="0" eaLnBrk="1" latinLnBrk="0" hangingPunct="1">
        <a:spcBef>
          <a:spcPct val="0"/>
        </a:spcBef>
        <a:buNone/>
        <a:defRPr sz="5867" kern="1200">
          <a:solidFill>
            <a:srgbClr val="50ABBF"/>
          </a:solidFill>
          <a:latin typeface="Century Gothic"/>
          <a:ea typeface="+mj-ea"/>
          <a:cs typeface="Century Gothic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Clr>
          <a:srgbClr val="00A7B5"/>
        </a:buClr>
        <a:buFont typeface="Arial"/>
        <a:buChar char="•"/>
        <a:defRPr sz="4267" kern="1200">
          <a:solidFill>
            <a:srgbClr val="3F2A56"/>
          </a:solidFill>
          <a:latin typeface="Century Gothic"/>
          <a:ea typeface="+mn-ea"/>
          <a:cs typeface="Century Gothic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3733" kern="1200">
          <a:solidFill>
            <a:srgbClr val="3F2A56"/>
          </a:solidFill>
          <a:latin typeface="Century Gothic"/>
          <a:ea typeface="+mn-ea"/>
          <a:cs typeface="Century Gothic"/>
        </a:defRPr>
      </a:lvl2pPr>
      <a:lvl3pPr marL="1523962" indent="-304792" algn="l" defTabSz="609585" rtl="0" eaLnBrk="1" latinLnBrk="0" hangingPunct="1">
        <a:spcBef>
          <a:spcPct val="20000"/>
        </a:spcBef>
        <a:buClr>
          <a:srgbClr val="00A7B5"/>
        </a:buClr>
        <a:buFont typeface="Arial"/>
        <a:buChar char="•"/>
        <a:defRPr sz="3200" kern="1200">
          <a:solidFill>
            <a:srgbClr val="3F2A56"/>
          </a:solidFill>
          <a:latin typeface="Century Gothic"/>
          <a:ea typeface="+mn-ea"/>
          <a:cs typeface="Century Gothic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rgbClr val="3F2A56"/>
          </a:solidFill>
          <a:latin typeface="Century Gothic"/>
          <a:ea typeface="+mn-ea"/>
          <a:cs typeface="Century Gothic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667" kern="1200">
          <a:solidFill>
            <a:srgbClr val="3F2A56"/>
          </a:solidFill>
          <a:latin typeface="Century Gothic"/>
          <a:ea typeface="+mn-ea"/>
          <a:cs typeface="Century Gothic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BCF2FB9-E0C4-FBFB-EAEA-FFB06D96A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7F753E-C0EC-A0CA-F470-8E131848DE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DF2885-380D-3B8A-3A2A-2B3003B668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0EED22-E4B3-2249-B521-9A1104B3936B}" type="datetimeFigureOut">
              <a:rPr lang="en-GB" smtClean="0"/>
              <a:t>03/04/2024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F47781-53FC-36B3-8CD0-85C22E760B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11A6EC-9CBA-52B1-6715-2557D21428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9A15E2-20E9-D642-AFCA-4B9F9955CE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3185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4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hyperlink" Target="https://rcoa.ac.uk/news/nap8-complications-regional-anaesthesia" TargetMode="External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32.png"/><Relationship Id="rId18" Type="http://schemas.openxmlformats.org/officeDocument/2006/relationships/image" Target="../media/image37.png"/><Relationship Id="rId3" Type="http://schemas.openxmlformats.org/officeDocument/2006/relationships/image" Target="../media/image22.png"/><Relationship Id="rId7" Type="http://schemas.openxmlformats.org/officeDocument/2006/relationships/image" Target="../media/image26.jpeg"/><Relationship Id="rId12" Type="http://schemas.openxmlformats.org/officeDocument/2006/relationships/image" Target="../media/image31.png"/><Relationship Id="rId17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5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5" Type="http://schemas.openxmlformats.org/officeDocument/2006/relationships/image" Target="../media/image3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4" Type="http://schemas.openxmlformats.org/officeDocument/2006/relationships/image" Target="../media/image41.svg"/><Relationship Id="rId9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4" Type="http://schemas.openxmlformats.org/officeDocument/2006/relationships/image" Target="../media/image41.svg"/><Relationship Id="rId9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4" Type="http://schemas.openxmlformats.org/officeDocument/2006/relationships/image" Target="../media/image41.svg"/><Relationship Id="rId9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4" Type="http://schemas.openxmlformats.org/officeDocument/2006/relationships/image" Target="../media/image41.svg"/><Relationship Id="rId9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4" Type="http://schemas.openxmlformats.org/officeDocument/2006/relationships/image" Target="../media/image41.svg"/><Relationship Id="rId9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coa.ac.uk/nap7-perioperative-cardiac-arrest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6.png"/><Relationship Id="rId5" Type="http://schemas.openxmlformats.org/officeDocument/2006/relationships/image" Target="../media/image46.png"/><Relationship Id="rId4" Type="http://schemas.openxmlformats.org/officeDocument/2006/relationships/image" Target="../media/image65.sv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6.png"/><Relationship Id="rId5" Type="http://schemas.openxmlformats.org/officeDocument/2006/relationships/image" Target="../media/image46.png"/><Relationship Id="rId4" Type="http://schemas.openxmlformats.org/officeDocument/2006/relationships/image" Target="../media/image65.sv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sv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9.png"/><Relationship Id="rId4" Type="http://schemas.openxmlformats.org/officeDocument/2006/relationships/image" Target="../media/image46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5.png"/><Relationship Id="rId7" Type="http://schemas.openxmlformats.org/officeDocument/2006/relationships/image" Target="../media/image73.svg"/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72.png"/><Relationship Id="rId11" Type="http://schemas.openxmlformats.org/officeDocument/2006/relationships/image" Target="../media/image77.svg"/><Relationship Id="rId5" Type="http://schemas.openxmlformats.org/officeDocument/2006/relationships/image" Target="../media/image71.svg"/><Relationship Id="rId10" Type="http://schemas.openxmlformats.org/officeDocument/2006/relationships/image" Target="../media/image76.png"/><Relationship Id="rId4" Type="http://schemas.openxmlformats.org/officeDocument/2006/relationships/image" Target="../media/image70.png"/><Relationship Id="rId9" Type="http://schemas.openxmlformats.org/officeDocument/2006/relationships/image" Target="../media/image75.sv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sv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8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3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3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www.rcoa.ac.uk/nap7-perioperative-cardiac-arrest" TargetMode="External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3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3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36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3.tiff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6" Type="http://schemas.openxmlformats.org/officeDocument/2006/relationships/image" Target="../media/image12.tiff"/><Relationship Id="rId5" Type="http://schemas.openxmlformats.org/officeDocument/2006/relationships/image" Target="../media/image11.tiff"/><Relationship Id="rId4" Type="http://schemas.openxmlformats.org/officeDocument/2006/relationships/image" Target="../media/image10.tiff"/><Relationship Id="rId9" Type="http://schemas.openxmlformats.org/officeDocument/2006/relationships/image" Target="../media/image15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tiff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2.tiff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Relationship Id="rId6" Type="http://schemas.openxmlformats.org/officeDocument/2006/relationships/image" Target="../media/image11.tiff"/><Relationship Id="rId5" Type="http://schemas.openxmlformats.org/officeDocument/2006/relationships/image" Target="../media/image10.tiff"/><Relationship Id="rId4" Type="http://schemas.openxmlformats.org/officeDocument/2006/relationships/image" Target="../media/image15.png"/><Relationship Id="rId9" Type="http://schemas.openxmlformats.org/officeDocument/2006/relationships/image" Target="../media/image14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pn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7355" y="2702708"/>
            <a:ext cx="10363200" cy="2578289"/>
          </a:xfrm>
        </p:spPr>
        <p:txBody>
          <a:bodyPr anchor="t">
            <a:normAutofit fontScale="90000"/>
          </a:bodyPr>
          <a:lstStyle/>
          <a:p>
            <a:pPr algn="l"/>
            <a:r>
              <a:rPr lang="en-US" sz="5333" dirty="0">
                <a:solidFill>
                  <a:schemeClr val="bg1"/>
                </a:solidFill>
              </a:rPr>
              <a:t>Presentation title</a:t>
            </a:r>
            <a:br>
              <a:rPr lang="en-US" sz="5333" dirty="0">
                <a:solidFill>
                  <a:schemeClr val="bg1"/>
                </a:solidFill>
              </a:rPr>
            </a:br>
            <a:r>
              <a:rPr lang="en-US" sz="5333" dirty="0">
                <a:solidFill>
                  <a:schemeClr val="bg1"/>
                </a:solidFill>
              </a:rPr>
              <a:t>on two lines</a:t>
            </a:r>
            <a:br>
              <a:rPr lang="en-US" sz="5333" dirty="0">
                <a:solidFill>
                  <a:schemeClr val="bg1"/>
                </a:solidFill>
              </a:rPr>
            </a:br>
            <a:r>
              <a:rPr lang="en-US" sz="2933" dirty="0">
                <a:solidFill>
                  <a:schemeClr val="bg1"/>
                </a:solidFill>
              </a:rPr>
              <a:t>Name</a:t>
            </a:r>
            <a:br>
              <a:rPr lang="en-US" sz="2933" dirty="0">
                <a:solidFill>
                  <a:schemeClr val="bg1"/>
                </a:solidFill>
              </a:rPr>
            </a:br>
            <a:r>
              <a:rPr lang="en-US" sz="2933" dirty="0">
                <a:solidFill>
                  <a:schemeClr val="bg1"/>
                </a:solidFill>
              </a:rPr>
              <a:t>Title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D41CA22-DD19-1EDA-E829-BCC5D452A6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147376" y="23147"/>
            <a:ext cx="12339376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ABD7CDF8-358C-0683-AB98-0431A34BF9E5}"/>
              </a:ext>
            </a:extLst>
          </p:cNvPr>
          <p:cNvSpPr txBox="1">
            <a:spLocks/>
          </p:cNvSpPr>
          <p:nvPr/>
        </p:nvSpPr>
        <p:spPr>
          <a:xfrm>
            <a:off x="535912" y="1863045"/>
            <a:ext cx="10972800" cy="4971808"/>
          </a:xfrm>
          <a:prstGeom prst="rect">
            <a:avLst/>
          </a:prstGeom>
        </p:spPr>
        <p:txBody>
          <a:bodyPr vert="horz" lIns="121920" tIns="60960" rIns="121920" bIns="6096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800" kern="1200">
                <a:solidFill>
                  <a:srgbClr val="50ABBF"/>
                </a:solidFill>
                <a:latin typeface="Century Gothic"/>
                <a:ea typeface="+mj-ea"/>
                <a:cs typeface="Century Gothic"/>
              </a:defRPr>
            </a:lvl1pPr>
          </a:lstStyle>
          <a:p>
            <a:pPr defTabSz="609585"/>
            <a:r>
              <a:rPr lang="en-US" sz="4900" dirty="0">
                <a:solidFill>
                  <a:srgbClr val="FFFF00"/>
                </a:solidFill>
              </a:rPr>
              <a:t>NAP7: an overview</a:t>
            </a:r>
          </a:p>
          <a:p>
            <a:pPr defTabSz="609585"/>
            <a:endParaRPr lang="en-US" sz="5333" dirty="0">
              <a:solidFill>
                <a:prstClr val="white"/>
              </a:solidFill>
            </a:endParaRPr>
          </a:p>
          <a:p>
            <a:pPr defTabSz="609585"/>
            <a:endParaRPr lang="en-US" sz="2933" dirty="0">
              <a:solidFill>
                <a:prstClr val="white"/>
              </a:solidFill>
            </a:endParaRPr>
          </a:p>
          <a:p>
            <a:pPr defTabSz="609585"/>
            <a:endParaRPr lang="en-US" sz="2933" dirty="0">
              <a:solidFill>
                <a:prstClr val="white"/>
              </a:solidFill>
            </a:endParaRPr>
          </a:p>
          <a:p>
            <a:pPr defTabSz="609585"/>
            <a:endParaRPr lang="en-US" sz="2933" dirty="0">
              <a:solidFill>
                <a:prstClr val="white"/>
              </a:solidFill>
            </a:endParaRPr>
          </a:p>
          <a:p>
            <a:pPr defTabSz="609585"/>
            <a:endParaRPr lang="en-US" sz="2933" dirty="0">
              <a:solidFill>
                <a:prstClr val="white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8799F2-4A5D-6776-5588-E215DD22A8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3528" y="185979"/>
            <a:ext cx="3206774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1968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octor holding patients hand">
            <a:extLst>
              <a:ext uri="{FF2B5EF4-FFF2-40B4-BE49-F238E27FC236}">
                <a16:creationId xmlns:a16="http://schemas.microsoft.com/office/drawing/2014/main" id="{5FB44A94-476B-E9EC-2C3B-D373F27B76F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37"/>
          <a:stretch/>
        </p:blipFill>
        <p:spPr>
          <a:xfrm>
            <a:off x="-1" y="-13648"/>
            <a:ext cx="12322629" cy="747485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E5A7F22-C1A0-6A43-A4BC-ED28E691493F}"/>
              </a:ext>
            </a:extLst>
          </p:cNvPr>
          <p:cNvSpPr txBox="1"/>
          <p:nvPr/>
        </p:nvSpPr>
        <p:spPr>
          <a:xfrm>
            <a:off x="368710" y="0"/>
            <a:ext cx="1139249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53C8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253C8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Patient fear of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253C8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anaesthesia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253C8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complications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055657-637B-F849-B4DF-DC491B3A6E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3951" y="1748639"/>
            <a:ext cx="10262008" cy="395028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sz="4000" dirty="0">
                <a:solidFill>
                  <a:schemeClr val="tx1"/>
                </a:solidFill>
                <a:latin typeface="Century Gothic" panose="020B0502020202020204" pitchFamily="34" charset="0"/>
              </a:rPr>
              <a:t>1000 surveyed (89.4% returns)</a:t>
            </a:r>
          </a:p>
          <a:p>
            <a:pPr marL="0" indent="0">
              <a:buNone/>
            </a:pPr>
            <a:r>
              <a:rPr lang="en-GB" sz="4000" dirty="0">
                <a:solidFill>
                  <a:schemeClr val="tx1"/>
                </a:solidFill>
                <a:latin typeface="Century Gothic" panose="020B0502020202020204" pitchFamily="34" charset="0"/>
              </a:rPr>
              <a:t>Fear of death was greatest concern </a:t>
            </a:r>
          </a:p>
          <a:p>
            <a:pPr marL="0" indent="0">
              <a:buNone/>
            </a:pPr>
            <a:r>
              <a:rPr lang="en-GB" sz="4000" dirty="0">
                <a:solidFill>
                  <a:schemeClr val="tx1"/>
                </a:solidFill>
                <a:latin typeface="Century Gothic" panose="020B0502020202020204" pitchFamily="34" charset="0"/>
              </a:rPr>
              <a:t>Fear of death </a:t>
            </a:r>
          </a:p>
          <a:p>
            <a:pPr lvl="1">
              <a:buFont typeface="Wingdings" pitchFamily="2" charset="2"/>
              <a:buChar char="ü"/>
            </a:pPr>
            <a:r>
              <a:rPr lang="en-GB" sz="3600" dirty="0">
                <a:solidFill>
                  <a:schemeClr val="tx1"/>
                </a:solidFill>
                <a:latin typeface="Century Gothic" panose="020B0502020202020204" pitchFamily="34" charset="0"/>
              </a:rPr>
              <a:t>major surgery 46% </a:t>
            </a:r>
          </a:p>
          <a:p>
            <a:pPr lvl="1">
              <a:buFont typeface="Wingdings" pitchFamily="2" charset="2"/>
              <a:buChar char="ü"/>
            </a:pPr>
            <a:r>
              <a:rPr lang="en-GB" sz="3600" dirty="0">
                <a:solidFill>
                  <a:schemeClr val="tx1"/>
                </a:solidFill>
                <a:latin typeface="Century Gothic" panose="020B0502020202020204" pitchFamily="34" charset="0"/>
              </a:rPr>
              <a:t>moderate 38% </a:t>
            </a:r>
          </a:p>
          <a:p>
            <a:pPr lvl="1">
              <a:buFont typeface="Wingdings" pitchFamily="2" charset="2"/>
              <a:buChar char="ü"/>
            </a:pPr>
            <a:r>
              <a:rPr lang="en-GB" sz="3600" dirty="0">
                <a:solidFill>
                  <a:schemeClr val="tx1"/>
                </a:solidFill>
                <a:latin typeface="Century Gothic" panose="020B0502020202020204" pitchFamily="34" charset="0"/>
              </a:rPr>
              <a:t>minor 25%</a:t>
            </a:r>
          </a:p>
          <a:p>
            <a:pPr marL="0" indent="0">
              <a:buNone/>
            </a:pPr>
            <a:r>
              <a:rPr lang="en-GB" sz="4000" dirty="0">
                <a:latin typeface="Century Gothic" panose="020B0502020202020204" pitchFamily="34" charset="0"/>
              </a:rPr>
              <a:t>Older people </a:t>
            </a:r>
            <a:r>
              <a:rPr lang="en-GB" sz="4000" dirty="0">
                <a:solidFill>
                  <a:schemeClr val="tx1"/>
                </a:solidFill>
                <a:latin typeface="Century Gothic" panose="020B0502020202020204" pitchFamily="34" charset="0"/>
              </a:rPr>
              <a:t>– lesser fear of death</a:t>
            </a:r>
            <a:endParaRPr lang="en-US" sz="40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8FB6B1-58FB-7243-9FFF-9561B5DED43C}"/>
              </a:ext>
            </a:extLst>
          </p:cNvPr>
          <p:cNvSpPr txBox="1"/>
          <p:nvPr/>
        </p:nvSpPr>
        <p:spPr>
          <a:xfrm>
            <a:off x="5506423" y="6283081"/>
            <a:ext cx="62547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Burkle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CM et al. Acta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Anaesthesiol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Scand. 2014;58:1249-57. </a:t>
            </a:r>
          </a:p>
        </p:txBody>
      </p:sp>
    </p:spTree>
    <p:extLst>
      <p:ext uri="{BB962C8B-B14F-4D97-AF65-F5344CB8AC3E}">
        <p14:creationId xmlns:p14="http://schemas.microsoft.com/office/powerpoint/2010/main" val="2254925671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AB28A8-245A-2830-56DB-19C55921A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F0883B-A609-AB4E-77A6-C9902F51F2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B95391F-F51E-054C-9FF6-DFBD272B2D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754" y="4286"/>
            <a:ext cx="11936491" cy="6820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421433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C3E1A9-75B5-E945-85C8-2A8D332D4F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1DAF29-DB78-131F-FC79-A32DAEE761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2B5E65-729C-78F1-E357-BF28F5EB635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17449"/>
            <a:ext cx="12192000" cy="6423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540693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D50B8F-3DB2-0955-5910-CF6350CD8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40A25F-295B-B9D1-6411-46EC10C1A7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1ECCD57-4F4D-D2C1-428B-A21B279D424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0229"/>
            <a:ext cx="12192000" cy="6777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186074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DE2CB-BDC3-042D-620E-6F640ECD7F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7F4BB8-A038-BF0B-8E60-AE2DE5E7A9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166018"/>
            <a:ext cx="10972800" cy="45259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GB" dirty="0"/>
          </a:p>
          <a:p>
            <a:r>
              <a:rPr lang="en-GB" dirty="0"/>
              <a:t>There’s a lot in it</a:t>
            </a:r>
          </a:p>
          <a:p>
            <a:r>
              <a:rPr lang="en-GB" dirty="0"/>
              <a:t>It goes a long way beyond </a:t>
            </a:r>
            <a:r>
              <a:rPr lang="en-GB" dirty="0" err="1"/>
              <a:t>periop</a:t>
            </a:r>
            <a:r>
              <a:rPr lang="en-GB" dirty="0"/>
              <a:t> cardiac arrest</a:t>
            </a:r>
          </a:p>
          <a:p>
            <a:r>
              <a:rPr lang="en-GB" dirty="0"/>
              <a:t>The devil is in the detail</a:t>
            </a:r>
          </a:p>
          <a:p>
            <a:r>
              <a:rPr lang="en-GB" dirty="0"/>
              <a:t>Recommendations focus on areas of practice improvement</a:t>
            </a:r>
          </a:p>
          <a:p>
            <a:r>
              <a:rPr lang="en-GB" dirty="0"/>
              <a:t>Read what is relevant to your practice</a:t>
            </a:r>
          </a:p>
        </p:txBody>
      </p:sp>
    </p:spTree>
    <p:extLst>
      <p:ext uri="{BB962C8B-B14F-4D97-AF65-F5344CB8AC3E}">
        <p14:creationId xmlns:p14="http://schemas.microsoft.com/office/powerpoint/2010/main" val="3980459311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67361" y="3350773"/>
            <a:ext cx="11558929" cy="857243"/>
          </a:xfrm>
          <a:prstGeom prst="rect">
            <a:avLst/>
          </a:prstGeom>
        </p:spPr>
        <p:txBody>
          <a:bodyPr vert="horz" lIns="121920" tIns="60960" rIns="121920" bIns="60960" rtlCol="0" anchor="t">
            <a:normAutofit fontScale="85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800" kern="1200">
                <a:solidFill>
                  <a:srgbClr val="00A7B5"/>
                </a:solidFill>
                <a:latin typeface="Century Gothic"/>
                <a:ea typeface="+mj-ea"/>
                <a:cs typeface="Century Gothic"/>
              </a:defRPr>
            </a:lvl1pPr>
          </a:lstStyle>
          <a:p>
            <a:pPr algn="ctr" defTabSz="609585"/>
            <a:r>
              <a:rPr lang="en-US" sz="6667" dirty="0">
                <a:solidFill>
                  <a:prstClr val="white"/>
                </a:solidFill>
              </a:rPr>
              <a:t>Any questions?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D261BA-AAD7-5386-FEB4-B1C14503997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C004224E-6B1F-B5F0-1E03-D9DFA71C1A1E}"/>
              </a:ext>
            </a:extLst>
          </p:cNvPr>
          <p:cNvSpPr txBox="1">
            <a:spLocks/>
          </p:cNvSpPr>
          <p:nvPr/>
        </p:nvSpPr>
        <p:spPr>
          <a:xfrm>
            <a:off x="914400" y="3340234"/>
            <a:ext cx="10363200" cy="2578289"/>
          </a:xfrm>
          <a:prstGeom prst="rect">
            <a:avLst/>
          </a:prstGeom>
        </p:spPr>
        <p:txBody>
          <a:bodyPr vert="horz" lIns="121920" tIns="60960" rIns="121920" bIns="60960" rtlCol="0" anchor="t">
            <a:normAutofit fontScale="97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800" kern="1200">
                <a:solidFill>
                  <a:srgbClr val="50ABBF"/>
                </a:solidFill>
                <a:latin typeface="Century Gothic"/>
                <a:ea typeface="+mj-ea"/>
                <a:cs typeface="Century Gothic"/>
              </a:defRPr>
            </a:lvl1pPr>
          </a:lstStyle>
          <a:p>
            <a:pPr defTabSz="609585"/>
            <a:r>
              <a:rPr lang="en-US" sz="5333" dirty="0">
                <a:solidFill>
                  <a:prstClr val="white"/>
                </a:solidFill>
              </a:rPr>
              <a:t>Thank you</a:t>
            </a:r>
          </a:p>
          <a:p>
            <a:pPr defTabSz="609585"/>
            <a:endParaRPr lang="en-US" sz="2933" dirty="0">
              <a:solidFill>
                <a:prstClr val="white"/>
              </a:solidFill>
            </a:endParaRPr>
          </a:p>
          <a:p>
            <a:pPr defTabSz="609585"/>
            <a:endParaRPr lang="en-US" sz="2933" dirty="0">
              <a:solidFill>
                <a:prstClr val="white"/>
              </a:solidFill>
            </a:endParaRPr>
          </a:p>
          <a:p>
            <a:pPr defTabSz="609585"/>
            <a:endParaRPr lang="en-US" sz="2933" dirty="0">
              <a:solidFill>
                <a:prstClr val="white"/>
              </a:solidFill>
            </a:endParaRPr>
          </a:p>
          <a:p>
            <a:pPr defTabSz="609585"/>
            <a:r>
              <a:rPr lang="en-US" sz="2933" dirty="0">
                <a:solidFill>
                  <a:srgbClr val="FFFF00"/>
                </a:solidFill>
              </a:rPr>
              <a:t>@NAPs_RCoA</a:t>
            </a:r>
          </a:p>
          <a:p>
            <a:pPr defTabSz="609585"/>
            <a:endParaRPr lang="en-US" sz="2933" dirty="0">
              <a:solidFill>
                <a:prstClr val="white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0383CEB-CD16-D46B-499F-6ED3A1F509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 t="12430"/>
          <a:stretch/>
        </p:blipFill>
        <p:spPr>
          <a:xfrm>
            <a:off x="6659881" y="0"/>
            <a:ext cx="5532120" cy="6877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183507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73CA16-6B2A-C245-E5A0-CD4A389F41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673857-0A60-D02C-0B4D-1333BC7C0B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id="{06707566-915D-DB6F-AF01-CF3DA0D0D5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202" y="160320"/>
            <a:ext cx="10351769" cy="5819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93DC0DB-A809-EEB6-BE1B-16515DA889E4}"/>
              </a:ext>
            </a:extLst>
          </p:cNvPr>
          <p:cNvSpPr txBox="1"/>
          <p:nvPr/>
        </p:nvSpPr>
        <p:spPr>
          <a:xfrm>
            <a:off x="217715" y="6211669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linkClick r:id="rId3"/>
              </a:rPr>
              <a:t>https://rcoa.ac.uk/news/nap8-complications-regional-anaesthesia</a:t>
            </a:r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059098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B08D542-FFC5-9245-7A53-BD8D950AB9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657" y="283780"/>
            <a:ext cx="4447853" cy="58225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0EC6254-08AD-4409-9DB0-621EB60E4A3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5857" y="2063024"/>
            <a:ext cx="8621486" cy="2264035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970C4E6-EAF1-51C1-1F48-1CF9599256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22995" y="150018"/>
            <a:ext cx="5569005" cy="655796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68742CC-F695-FFC9-6C0B-A357EC8D455A}"/>
              </a:ext>
            </a:extLst>
          </p:cNvPr>
          <p:cNvSpPr txBox="1"/>
          <p:nvPr/>
        </p:nvSpPr>
        <p:spPr>
          <a:xfrm>
            <a:off x="3301200" y="3676790"/>
            <a:ext cx="6855342" cy="2862322"/>
          </a:xfrm>
          <a:prstGeom prst="rect">
            <a:avLst/>
          </a:prstGeom>
          <a:solidFill>
            <a:srgbClr val="33CCCC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COLLABORATION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ALL UK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ANAESTHETISTS</a:t>
            </a:r>
          </a:p>
        </p:txBody>
      </p:sp>
    </p:spTree>
    <p:extLst>
      <p:ext uri="{BB962C8B-B14F-4D97-AF65-F5344CB8AC3E}">
        <p14:creationId xmlns:p14="http://schemas.microsoft.com/office/powerpoint/2010/main" val="26232719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32B929-9B78-4D20-889B-5A97F0ECA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761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4372A2"/>
                </a:solidFill>
                <a:latin typeface="Century Gothic" panose="020B0502020202020204" pitchFamily="34" charset="0"/>
              </a:rPr>
              <a:t>NAP7 </a:t>
            </a:r>
            <a:r>
              <a:rPr lang="en-US" sz="4800" dirty="0">
                <a:solidFill>
                  <a:srgbClr val="4372A2"/>
                </a:solidFill>
                <a:latin typeface="Century Gothic" panose="020B0502020202020204" pitchFamily="34" charset="0"/>
              </a:rPr>
              <a:t>– Stakeholders</a:t>
            </a:r>
            <a:endParaRPr lang="en-GB" sz="4800" dirty="0">
              <a:solidFill>
                <a:srgbClr val="4372A2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F16A58-FF47-42FA-8AD9-824DD7C9A4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0026" y="1591362"/>
            <a:ext cx="4562475" cy="828675"/>
          </a:xfrm>
          <a:prstGeom prst="rect">
            <a:avLst/>
          </a:prstGeom>
        </p:spPr>
      </p:pic>
      <p:pic>
        <p:nvPicPr>
          <p:cNvPr id="2050" name="Picture 2" descr="The Faculty of Intensive Care Medicine">
            <a:extLst>
              <a:ext uri="{FF2B5EF4-FFF2-40B4-BE49-F238E27FC236}">
                <a16:creationId xmlns:a16="http://schemas.microsoft.com/office/drawing/2014/main" id="{C6C145FF-E996-489E-8621-1A44B7305B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36837" y="2787685"/>
            <a:ext cx="2548940" cy="851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A3830DE-2EA0-4AC4-8111-73C1FD0EA72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598" y="1891157"/>
            <a:ext cx="1280511" cy="610055"/>
          </a:xfrm>
          <a:prstGeom prst="rect">
            <a:avLst/>
          </a:prstGeom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B4F7CA0F-A747-4229-BA4C-2407460ACF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7122" y="2904803"/>
            <a:ext cx="2548940" cy="707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7397C3D0-668B-4ED2-A286-14A47EB782E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7114" y="1891155"/>
            <a:ext cx="2193575" cy="617420"/>
          </a:xfrm>
          <a:prstGeom prst="rect">
            <a:avLst/>
          </a:prstGeom>
        </p:spPr>
      </p:pic>
      <p:pic>
        <p:nvPicPr>
          <p:cNvPr id="2054" name="Picture 6" descr="Home">
            <a:extLst>
              <a:ext uri="{FF2B5EF4-FFF2-40B4-BE49-F238E27FC236}">
                <a16:creationId xmlns:a16="http://schemas.microsoft.com/office/drawing/2014/main" id="{11FD057F-BCBC-46CC-8485-18B2A26100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46182" y="3949868"/>
            <a:ext cx="2412084" cy="556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A0CBAD3-42E9-4D1C-AB96-B4DEAC303BD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2881" y="4422786"/>
            <a:ext cx="2002947" cy="8495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580089A-7CC9-4715-BAC4-DF2E5B5E69F3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0377" y="4778413"/>
            <a:ext cx="2002947" cy="7370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417687F-9516-4AA1-AFC2-8710A655610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51533" y="4830175"/>
            <a:ext cx="2157756" cy="5394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FA86E11-0779-4D20-95CB-39BAA936D42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6598" y="5754693"/>
            <a:ext cx="3185103" cy="573319"/>
          </a:xfrm>
          <a:prstGeom prst="rect">
            <a:avLst/>
          </a:prstGeom>
        </p:spPr>
      </p:pic>
      <p:pic>
        <p:nvPicPr>
          <p:cNvPr id="15" name="Picture 1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CCA9E2DF-D21D-4677-A996-B1A764BC4F4F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90184" y="4102737"/>
            <a:ext cx="3787021" cy="36660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C16024D-48C2-4EB3-ADFC-EDE83886C40E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88417" y="5940217"/>
            <a:ext cx="1549384" cy="46388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EA63BFC-DC10-4C4D-A77D-58E051123055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86802" y="4835658"/>
            <a:ext cx="1359279" cy="547423"/>
          </a:xfrm>
          <a:prstGeom prst="rect">
            <a:avLst/>
          </a:prstGeom>
        </p:spPr>
      </p:pic>
      <p:pic>
        <p:nvPicPr>
          <p:cNvPr id="19" name="Picture 18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0255BFF6-21C7-4226-B3BA-F7B71F3CCA63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15418" y="3166326"/>
            <a:ext cx="2586835" cy="5904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D1B9FD7-7950-4715-9711-E9975C540FE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436836" y="5824499"/>
            <a:ext cx="4572000" cy="6953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D16BDE4-6BD4-BB0F-379E-2FA823EDAC2F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86802" y="2260317"/>
            <a:ext cx="1951399" cy="828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338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491"/>
    </mc:Choice>
    <mc:Fallback xmlns="">
      <p:transition spd="slow" advTm="27491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C4C827C4-3405-524E-9DD8-F2B8455A7B1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0" y="14287"/>
            <a:ext cx="12192000" cy="685800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11A8B3A-4787-2141-B76C-7E048C8D71B9}"/>
              </a:ext>
            </a:extLst>
          </p:cNvPr>
          <p:cNvSpPr txBox="1"/>
          <p:nvPr/>
        </p:nvSpPr>
        <p:spPr>
          <a:xfrm>
            <a:off x="144207" y="6187769"/>
            <a:ext cx="18404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January 2020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582A99-D6ED-4D16-85FA-7E76A95A61CE}"/>
              </a:ext>
            </a:extLst>
          </p:cNvPr>
          <p:cNvSpPr txBox="1"/>
          <p:nvPr/>
        </p:nvSpPr>
        <p:spPr>
          <a:xfrm>
            <a:off x="4577180" y="4872053"/>
            <a:ext cx="15188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Richard Armstrong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AB7338-6B02-480E-B750-2A818ABA96A9}"/>
              </a:ext>
            </a:extLst>
          </p:cNvPr>
          <p:cNvSpPr txBox="1"/>
          <p:nvPr/>
        </p:nvSpPr>
        <p:spPr>
          <a:xfrm>
            <a:off x="1466041" y="4220595"/>
            <a:ext cx="15188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Andrew Kane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81A4D1-2438-479C-BD15-062C1614B830}"/>
              </a:ext>
            </a:extLst>
          </p:cNvPr>
          <p:cNvSpPr txBox="1"/>
          <p:nvPr/>
        </p:nvSpPr>
        <p:spPr>
          <a:xfrm>
            <a:off x="8267979" y="5772270"/>
            <a:ext cx="129783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Fiona Oglesby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85833A8-63D5-47EE-95A4-E63B6F51292C}"/>
              </a:ext>
            </a:extLst>
          </p:cNvPr>
          <p:cNvSpPr txBox="1"/>
          <p:nvPr/>
        </p:nvSpPr>
        <p:spPr>
          <a:xfrm>
            <a:off x="10483002" y="426895"/>
            <a:ext cx="12978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Jas Soar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0E215DD-B348-4650-87E6-4981276D1D0E}"/>
              </a:ext>
            </a:extLst>
          </p:cNvPr>
          <p:cNvSpPr txBox="1"/>
          <p:nvPr/>
        </p:nvSpPr>
        <p:spPr>
          <a:xfrm>
            <a:off x="415509" y="5406702"/>
            <a:ext cx="12978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Tim Cook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67FD9E9-728E-49DD-AB40-BBD39B3C5036}"/>
              </a:ext>
            </a:extLst>
          </p:cNvPr>
          <p:cNvSpPr txBox="1">
            <a:spLocks/>
          </p:cNvSpPr>
          <p:nvPr/>
        </p:nvSpPr>
        <p:spPr>
          <a:xfrm>
            <a:off x="229036" y="110774"/>
            <a:ext cx="2985219" cy="1370906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Book" panose="02000503020000020003" pitchFamily="2" charset="0"/>
                <a:ea typeface="+mj-ea"/>
                <a:cs typeface="+mj-cs"/>
              </a:rPr>
              <a:t>NAP7 Core Team</a:t>
            </a:r>
            <a:endParaRPr kumimoji="0" lang="en-GB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Book" panose="02000503020000020003" pitchFamily="2" charset="0"/>
              <a:ea typeface="+mj-ea"/>
              <a:cs typeface="+mj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8FC01D-0221-DF6B-BBA4-8EE01C555112}"/>
              </a:ext>
            </a:extLst>
          </p:cNvPr>
          <p:cNvSpPr txBox="1"/>
          <p:nvPr/>
        </p:nvSpPr>
        <p:spPr>
          <a:xfrm>
            <a:off x="7553603" y="1262093"/>
            <a:ext cx="17378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Emira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Kursumovic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860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184"/>
    </mc:Choice>
    <mc:Fallback xmlns="">
      <p:transition spd="slow" advTm="26184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E6A1DD-86BD-532A-748E-0DB12D928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7733" y="490538"/>
            <a:ext cx="5291663" cy="805700"/>
          </a:xfrm>
        </p:spPr>
        <p:txBody>
          <a:bodyPr anchor="b">
            <a:normAutofit/>
          </a:bodyPr>
          <a:lstStyle/>
          <a:p>
            <a:r>
              <a:rPr lang="en-GB" sz="4000" dirty="0"/>
              <a:t>Methods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03C6B1-617B-A859-D3CA-1A2F325EF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4811" y="1780599"/>
            <a:ext cx="5727187" cy="45868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2018-20</a:t>
            </a:r>
          </a:p>
          <a:p>
            <a:r>
              <a:rPr lang="en-GB" dirty="0"/>
              <a:t>Launch May 2020……</a:t>
            </a:r>
            <a:r>
              <a:rPr lang="en-GB" dirty="0" err="1"/>
              <a:t>til</a:t>
            </a:r>
            <a:r>
              <a:rPr lang="en-GB" dirty="0"/>
              <a:t> March 2020</a:t>
            </a:r>
          </a:p>
          <a:p>
            <a:endParaRPr lang="en-GB" dirty="0"/>
          </a:p>
          <a:p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16021888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E6A1DD-86BD-532A-748E-0DB12D928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7733" y="490538"/>
            <a:ext cx="5291663" cy="805700"/>
          </a:xfrm>
        </p:spPr>
        <p:txBody>
          <a:bodyPr anchor="b">
            <a:normAutofit/>
          </a:bodyPr>
          <a:lstStyle/>
          <a:p>
            <a:r>
              <a:rPr lang="en-GB" sz="4000" dirty="0"/>
              <a:t>Methods</a:t>
            </a:r>
          </a:p>
        </p:txBody>
      </p:sp>
      <p:pic>
        <p:nvPicPr>
          <p:cNvPr id="1026" name="Picture 2" descr="Coronavirus Research Products | Bio-Techne">
            <a:extLst>
              <a:ext uri="{FF2B5EF4-FFF2-40B4-BE49-F238E27FC236}">
                <a16:creationId xmlns:a16="http://schemas.microsoft.com/office/drawing/2014/main" id="{B897CC60-A27E-11CF-1B51-135FA9CCEA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192"/>
          <a:stretch/>
        </p:blipFill>
        <p:spPr bwMode="auto">
          <a:xfrm>
            <a:off x="2" y="1587"/>
            <a:ext cx="6095999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03C6B1-617B-A859-D3CA-1A2F325EF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4811" y="1780599"/>
            <a:ext cx="5727187" cy="45868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2018-20</a:t>
            </a:r>
          </a:p>
          <a:p>
            <a:r>
              <a:rPr lang="en-GB" dirty="0"/>
              <a:t>Launch May 2020……</a:t>
            </a:r>
            <a:r>
              <a:rPr lang="en-GB" dirty="0" err="1"/>
              <a:t>til</a:t>
            </a:r>
            <a:r>
              <a:rPr lang="en-GB" dirty="0"/>
              <a:t> March 2020</a:t>
            </a:r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2021-2023</a:t>
            </a:r>
          </a:p>
          <a:p>
            <a:r>
              <a:rPr lang="en-GB" dirty="0"/>
              <a:t>All virtual</a:t>
            </a:r>
          </a:p>
          <a:p>
            <a:r>
              <a:rPr lang="en-GB" dirty="0"/>
              <a:t>All change</a:t>
            </a:r>
          </a:p>
          <a:p>
            <a:r>
              <a:rPr lang="en-GB" dirty="0"/>
              <a:t>All the same</a:t>
            </a:r>
          </a:p>
          <a:p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35039752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0E82E-CE41-A148-A1F3-6ABBAD352C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352" y="-148167"/>
            <a:ext cx="10515600" cy="1325563"/>
          </a:xfrm>
        </p:spPr>
        <p:txBody>
          <a:bodyPr>
            <a:normAutofit/>
          </a:bodyPr>
          <a:lstStyle/>
          <a:p>
            <a:r>
              <a:rPr lang="en-US" sz="6000" b="1" dirty="0">
                <a:solidFill>
                  <a:srgbClr val="4372A2"/>
                </a:solidFill>
                <a:latin typeface="Avenir Book" panose="02000503020000020003" pitchFamily="2" charset="0"/>
              </a:rPr>
              <a:t>NAP7 </a:t>
            </a:r>
            <a:r>
              <a:rPr lang="en-US" sz="6000" b="1" dirty="0">
                <a:latin typeface="Avenir Book" panose="02000503020000020003" pitchFamily="2" charset="0"/>
              </a:rPr>
              <a:t>– three parts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74398F-95FA-E04B-8EC1-1D08B45BEF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032" y="1052704"/>
            <a:ext cx="3258312" cy="5116448"/>
          </a:xfrm>
          <a:ln w="19050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b="1" dirty="0">
                <a:latin typeface="Century Gothic" panose="020B0502020202020204" pitchFamily="34" charset="0"/>
              </a:rPr>
              <a:t>BASELINE</a:t>
            </a:r>
          </a:p>
          <a:p>
            <a:pPr marL="0" indent="0">
              <a:buNone/>
            </a:pPr>
            <a:r>
              <a:rPr lang="en-US" sz="3000" b="1" dirty="0">
                <a:latin typeface="Century Gothic" panose="020B0502020202020204" pitchFamily="34" charset="0"/>
              </a:rPr>
              <a:t>SURVEY</a:t>
            </a:r>
          </a:p>
          <a:p>
            <a:pPr marL="0" indent="0">
              <a:buNone/>
            </a:pPr>
            <a:r>
              <a:rPr lang="en-US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At start of NAP7</a:t>
            </a:r>
          </a:p>
          <a:p>
            <a:pPr marL="0" indent="0">
              <a:buNone/>
            </a:pPr>
            <a:endParaRPr lang="en-US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en-US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Personal experiences of perioperative cardiac arrest  </a:t>
            </a:r>
          </a:p>
          <a:p>
            <a:pPr marL="0" indent="0">
              <a:buNone/>
            </a:pPr>
            <a:endParaRPr lang="en-US" sz="2000" dirty="0">
              <a:latin typeface="Century Gothic" panose="020B050202020202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BD774D0-709B-C941-985B-84E8AA6EAA0E}"/>
              </a:ext>
            </a:extLst>
          </p:cNvPr>
          <p:cNvSpPr txBox="1">
            <a:spLocks/>
          </p:cNvSpPr>
          <p:nvPr/>
        </p:nvSpPr>
        <p:spPr>
          <a:xfrm>
            <a:off x="8394192" y="1063113"/>
            <a:ext cx="3471672" cy="5095629"/>
          </a:xfrm>
          <a:prstGeom prst="rect">
            <a:avLst/>
          </a:prstGeom>
          <a:ln w="19050"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CASE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REPORTING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 year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Detailed case review form with panel review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‘Numerator data’</a:t>
            </a:r>
          </a:p>
        </p:txBody>
      </p:sp>
      <p:pic>
        <p:nvPicPr>
          <p:cNvPr id="10" name="Graphic 9" descr="Badge 1 with solid fill">
            <a:extLst>
              <a:ext uri="{FF2B5EF4-FFF2-40B4-BE49-F238E27FC236}">
                <a16:creationId xmlns:a16="http://schemas.microsoft.com/office/drawing/2014/main" id="{3785C922-3EE2-5543-82C1-5BA7E510C2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81349" y="1047369"/>
            <a:ext cx="692659" cy="692659"/>
          </a:xfrm>
          <a:prstGeom prst="rect">
            <a:avLst/>
          </a:prstGeom>
        </p:spPr>
      </p:pic>
      <p:pic>
        <p:nvPicPr>
          <p:cNvPr id="12" name="Graphic 11" descr="Badge with solid fill">
            <a:extLst>
              <a:ext uri="{FF2B5EF4-FFF2-40B4-BE49-F238E27FC236}">
                <a16:creationId xmlns:a16="http://schemas.microsoft.com/office/drawing/2014/main" id="{0251B428-8A81-C94D-8DE0-307F13E82B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301927" y="1047371"/>
            <a:ext cx="710699" cy="710699"/>
          </a:xfrm>
          <a:prstGeom prst="rect">
            <a:avLst/>
          </a:prstGeom>
        </p:spPr>
      </p:pic>
      <p:pic>
        <p:nvPicPr>
          <p:cNvPr id="14" name="Graphic 13" descr="Badge 3 with solid fill">
            <a:extLst>
              <a:ext uri="{FF2B5EF4-FFF2-40B4-BE49-F238E27FC236}">
                <a16:creationId xmlns:a16="http://schemas.microsoft.com/office/drawing/2014/main" id="{7A456D57-BF88-F64A-B188-D9170700512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897437" y="1047371"/>
            <a:ext cx="697992" cy="69799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60B82BC-C3FE-484E-A98F-3DF028EB19C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74123" y="166976"/>
            <a:ext cx="1349653" cy="608867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0ED764C-CF8E-C348-85C2-E3689C3523F3}"/>
              </a:ext>
            </a:extLst>
          </p:cNvPr>
          <p:cNvSpPr txBox="1">
            <a:spLocks/>
          </p:cNvSpPr>
          <p:nvPr/>
        </p:nvSpPr>
        <p:spPr>
          <a:xfrm>
            <a:off x="4351110" y="1073523"/>
            <a:ext cx="3661516" cy="5095629"/>
          </a:xfrm>
          <a:prstGeom prst="rect">
            <a:avLst/>
          </a:prstGeom>
          <a:ln w="19050"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ACTIVITY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SURVEY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During NAP7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4-day activity survey of all sites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‘Denominator data’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98C8672-5512-420C-9128-D9746B4BD301}"/>
              </a:ext>
            </a:extLst>
          </p:cNvPr>
          <p:cNvSpPr/>
          <p:nvPr/>
        </p:nvSpPr>
        <p:spPr>
          <a:xfrm>
            <a:off x="637032" y="4814612"/>
            <a:ext cx="3258312" cy="1346087"/>
          </a:xfrm>
          <a:prstGeom prst="rect">
            <a:avLst/>
          </a:prstGeom>
          <a:solidFill>
            <a:srgbClr val="4372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Book" panose="02000503020000020003" pitchFamily="2" charset="0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9858280-C261-494A-810C-EF2085C52887}"/>
              </a:ext>
            </a:extLst>
          </p:cNvPr>
          <p:cNvSpPr/>
          <p:nvPr/>
        </p:nvSpPr>
        <p:spPr>
          <a:xfrm>
            <a:off x="4297680" y="4814612"/>
            <a:ext cx="3730752" cy="1346087"/>
          </a:xfrm>
          <a:prstGeom prst="rect">
            <a:avLst/>
          </a:prstGeom>
          <a:solidFill>
            <a:srgbClr val="4372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Book" panose="02000503020000020003" pitchFamily="2" charset="0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10401D2-488D-40B6-B0F2-4F374AF99A47}"/>
              </a:ext>
            </a:extLst>
          </p:cNvPr>
          <p:cNvSpPr/>
          <p:nvPr/>
        </p:nvSpPr>
        <p:spPr>
          <a:xfrm>
            <a:off x="8378386" y="4805293"/>
            <a:ext cx="3487478" cy="1346087"/>
          </a:xfrm>
          <a:prstGeom prst="rect">
            <a:avLst/>
          </a:prstGeom>
          <a:solidFill>
            <a:srgbClr val="4372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Book" panose="02000503020000020003" pitchFamily="2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692604-22D5-E854-7F54-333E699D00E6}"/>
              </a:ext>
            </a:extLst>
          </p:cNvPr>
          <p:cNvSpPr txBox="1"/>
          <p:nvPr/>
        </p:nvSpPr>
        <p:spPr>
          <a:xfrm>
            <a:off x="6302069" y="6309360"/>
            <a:ext cx="52933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Kane </a:t>
            </a: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 al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., </a:t>
            </a: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Anaesthesia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2022; 77: 1376-1385,</a:t>
            </a:r>
          </a:p>
        </p:txBody>
      </p:sp>
    </p:spTree>
    <p:extLst>
      <p:ext uri="{BB962C8B-B14F-4D97-AF65-F5344CB8AC3E}">
        <p14:creationId xmlns:p14="http://schemas.microsoft.com/office/powerpoint/2010/main" val="12177620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6F856F2A-E544-4628-81F9-C134590A8FAD}"/>
              </a:ext>
            </a:extLst>
          </p:cNvPr>
          <p:cNvGrpSpPr/>
          <p:nvPr/>
        </p:nvGrpSpPr>
        <p:grpSpPr>
          <a:xfrm>
            <a:off x="1568335" y="1672926"/>
            <a:ext cx="9597741" cy="4500832"/>
            <a:chOff x="3049821" y="1570664"/>
            <a:chExt cx="6269519" cy="4311936"/>
          </a:xfrm>
        </p:grpSpPr>
        <p:graphicFrame>
          <p:nvGraphicFramePr>
            <p:cNvPr id="7" name="Diagram 6">
              <a:extLst>
                <a:ext uri="{FF2B5EF4-FFF2-40B4-BE49-F238E27FC236}">
                  <a16:creationId xmlns:a16="http://schemas.microsoft.com/office/drawing/2014/main" id="{225C22AD-D79C-4BA6-A19A-EFF36CEDE421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069262320"/>
                </p:ext>
              </p:extLst>
            </p:nvPr>
          </p:nvGraphicFramePr>
          <p:xfrm>
            <a:off x="3094893" y="1570664"/>
            <a:ext cx="4531397" cy="3095121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50F5731-DA90-435D-8574-7D53E56366F3}"/>
                </a:ext>
              </a:extLst>
            </p:cNvPr>
            <p:cNvSpPr txBox="1"/>
            <p:nvPr/>
          </p:nvSpPr>
          <p:spPr>
            <a:xfrm>
              <a:off x="3049821" y="4742610"/>
              <a:ext cx="2892439" cy="1139990"/>
            </a:xfrm>
            <a:prstGeom prst="roundRect">
              <a:avLst/>
            </a:prstGeom>
            <a:solidFill>
              <a:srgbClr val="4372A2">
                <a:alpha val="80000"/>
              </a:srgbClr>
            </a:solidFill>
            <a:ln>
              <a:solidFill>
                <a:srgbClr val="4372A2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Case likely included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0FE6588-64C9-4141-A735-2BEDCA7A18C0}"/>
                </a:ext>
              </a:extLst>
            </p:cNvPr>
            <p:cNvSpPr txBox="1"/>
            <p:nvPr/>
          </p:nvSpPr>
          <p:spPr>
            <a:xfrm>
              <a:off x="8115039" y="2446925"/>
              <a:ext cx="1204301" cy="880815"/>
            </a:xfrm>
            <a:prstGeom prst="roundRect">
              <a:avLst/>
            </a:prstGeom>
            <a:solidFill>
              <a:srgbClr val="D90000">
                <a:alpha val="80000"/>
              </a:srgbClr>
            </a:solidFill>
            <a:ln>
              <a:solidFill>
                <a:srgbClr val="D9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Do NOT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report</a:t>
              </a: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46244155-76CC-4650-90FD-D93D31472CAE}"/>
                </a:ext>
              </a:extLst>
            </p:cNvPr>
            <p:cNvCxnSpPr>
              <a:cxnSpLocks/>
              <a:endCxn id="9" idx="1"/>
            </p:cNvCxnSpPr>
            <p:nvPr/>
          </p:nvCxnSpPr>
          <p:spPr>
            <a:xfrm>
              <a:off x="7646642" y="2106406"/>
              <a:ext cx="468397" cy="780926"/>
            </a:xfrm>
            <a:prstGeom prst="straightConnector1">
              <a:avLst/>
            </a:prstGeom>
            <a:ln w="28575">
              <a:solidFill>
                <a:srgbClr val="D9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F79857B7-D431-47F7-86AA-2D89CA30A8A5}"/>
                </a:ext>
              </a:extLst>
            </p:cNvPr>
            <p:cNvCxnSpPr>
              <a:cxnSpLocks/>
              <a:endCxn id="9" idx="1"/>
            </p:cNvCxnSpPr>
            <p:nvPr/>
          </p:nvCxnSpPr>
          <p:spPr>
            <a:xfrm flipV="1">
              <a:off x="7638138" y="2887333"/>
              <a:ext cx="476901" cy="584740"/>
            </a:xfrm>
            <a:prstGeom prst="straightConnector1">
              <a:avLst/>
            </a:prstGeom>
            <a:ln w="28575">
              <a:solidFill>
                <a:srgbClr val="D9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BA97553-6765-4F75-B1DC-27735FD5A833}"/>
                </a:ext>
              </a:extLst>
            </p:cNvPr>
            <p:cNvSpPr/>
            <p:nvPr/>
          </p:nvSpPr>
          <p:spPr>
            <a:xfrm>
              <a:off x="7760042" y="2108371"/>
              <a:ext cx="350997" cy="38331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No</a:t>
              </a: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BE02599-BF60-48D2-ADCD-FACD8795E031}"/>
                </a:ext>
              </a:extLst>
            </p:cNvPr>
            <p:cNvSpPr/>
            <p:nvPr/>
          </p:nvSpPr>
          <p:spPr>
            <a:xfrm>
              <a:off x="7760042" y="3327740"/>
              <a:ext cx="350997" cy="38331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No</a:t>
              </a: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CC6D93DE-A1F1-FD42-956A-8E6F4573822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4704" y="166977"/>
            <a:ext cx="1719072" cy="77552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10F5223-A56D-C145-871F-AF89C9A610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681" y="86928"/>
            <a:ext cx="1719072" cy="81899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4AFE615-D333-4950-8664-548A57052684}"/>
              </a:ext>
            </a:extLst>
          </p:cNvPr>
          <p:cNvSpPr txBox="1"/>
          <p:nvPr/>
        </p:nvSpPr>
        <p:spPr>
          <a:xfrm>
            <a:off x="1568335" y="684242"/>
            <a:ext cx="8488680" cy="79674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Ins="9000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4372A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NAP7 inclusion criteria</a:t>
            </a:r>
          </a:p>
        </p:txBody>
      </p:sp>
    </p:spTree>
    <p:extLst>
      <p:ext uri="{BB962C8B-B14F-4D97-AF65-F5344CB8AC3E}">
        <p14:creationId xmlns:p14="http://schemas.microsoft.com/office/powerpoint/2010/main" val="391988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132"/>
    </mc:Choice>
    <mc:Fallback xmlns="">
      <p:transition spd="slow" advTm="26132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4D2A9583-2748-D34F-A2BF-F7D434ABBF8A}"/>
              </a:ext>
            </a:extLst>
          </p:cNvPr>
          <p:cNvSpPr/>
          <p:nvPr/>
        </p:nvSpPr>
        <p:spPr>
          <a:xfrm>
            <a:off x="10160000" y="5819648"/>
            <a:ext cx="2032000" cy="103835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FB2BA275-597B-44AD-B8D8-4747A5D229F3}"/>
              </a:ext>
            </a:extLst>
          </p:cNvPr>
          <p:cNvSpPr/>
          <p:nvPr/>
        </p:nvSpPr>
        <p:spPr>
          <a:xfrm>
            <a:off x="4629378" y="5523033"/>
            <a:ext cx="5293145" cy="808339"/>
          </a:xfrm>
          <a:prstGeom prst="roundRect">
            <a:avLst/>
          </a:prstGeom>
          <a:solidFill>
            <a:srgbClr val="D70000">
              <a:alpha val="80000"/>
            </a:srgbClr>
          </a:solidFill>
          <a:ln w="22225">
            <a:solidFill>
              <a:srgbClr val="D9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NAP7 INCLUSION PERIOD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1A8DC5B-6710-439A-94A8-ADCD6A1D02BB}"/>
              </a:ext>
            </a:extLst>
          </p:cNvPr>
          <p:cNvSpPr/>
          <p:nvPr/>
        </p:nvSpPr>
        <p:spPr>
          <a:xfrm>
            <a:off x="4629379" y="1222552"/>
            <a:ext cx="2933255" cy="541885"/>
          </a:xfrm>
          <a:prstGeom prst="rect">
            <a:avLst/>
          </a:prstGeom>
          <a:noFill/>
          <a:ln w="41275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Theatre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73C8CE9-A950-46FA-9F8C-0319FCFCED7A}"/>
              </a:ext>
            </a:extLst>
          </p:cNvPr>
          <p:cNvSpPr/>
          <p:nvPr/>
        </p:nvSpPr>
        <p:spPr>
          <a:xfrm>
            <a:off x="8455903" y="1222551"/>
            <a:ext cx="2933255" cy="1430085"/>
          </a:xfrm>
          <a:prstGeom prst="rect">
            <a:avLst/>
          </a:prstGeom>
          <a:noFill/>
          <a:ln w="41275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Recovery / Ward / PACU / Critical Care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837DDBB-D003-43EC-AFBD-C617ABE36923}"/>
              </a:ext>
            </a:extLst>
          </p:cNvPr>
          <p:cNvSpPr/>
          <p:nvPr/>
        </p:nvSpPr>
        <p:spPr>
          <a:xfrm>
            <a:off x="802857" y="1222551"/>
            <a:ext cx="2933255" cy="996880"/>
          </a:xfrm>
          <a:prstGeom prst="rect">
            <a:avLst/>
          </a:prstGeom>
          <a:noFill/>
          <a:ln w="41275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Pre-procedure location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5FBA599-0574-4767-B04C-CE64C17DE060}"/>
              </a:ext>
            </a:extLst>
          </p:cNvPr>
          <p:cNvCxnSpPr>
            <a:cxnSpLocks/>
          </p:cNvCxnSpPr>
          <p:nvPr/>
        </p:nvCxnSpPr>
        <p:spPr>
          <a:xfrm>
            <a:off x="744719" y="6734707"/>
            <a:ext cx="10586301" cy="0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76420345-696D-441F-B53A-78F12F78510C}"/>
              </a:ext>
            </a:extLst>
          </p:cNvPr>
          <p:cNvSpPr/>
          <p:nvPr/>
        </p:nvSpPr>
        <p:spPr>
          <a:xfrm>
            <a:off x="10192734" y="6282914"/>
            <a:ext cx="1138287" cy="469735"/>
          </a:xfrm>
          <a:prstGeom prst="rect">
            <a:avLst/>
          </a:prstGeom>
          <a:noFill/>
          <a:ln w="412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E77A045-6542-4634-9D05-7476AFDB93E2}"/>
              </a:ext>
            </a:extLst>
          </p:cNvPr>
          <p:cNvSpPr/>
          <p:nvPr/>
        </p:nvSpPr>
        <p:spPr>
          <a:xfrm>
            <a:off x="7393587" y="4443032"/>
            <a:ext cx="1231363" cy="808344"/>
          </a:xfrm>
          <a:prstGeom prst="rect">
            <a:avLst/>
          </a:prstGeom>
          <a:noFill/>
          <a:ln w="412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Handover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C9AFEEC-1667-4C60-98CF-78ECA7864B4C}"/>
              </a:ext>
            </a:extLst>
          </p:cNvPr>
          <p:cNvCxnSpPr>
            <a:cxnSpLocks/>
          </p:cNvCxnSpPr>
          <p:nvPr/>
        </p:nvCxnSpPr>
        <p:spPr>
          <a:xfrm flipV="1">
            <a:off x="4629377" y="4103695"/>
            <a:ext cx="3" cy="2227677"/>
          </a:xfrm>
          <a:prstGeom prst="straightConnector1">
            <a:avLst/>
          </a:prstGeom>
          <a:ln w="34925">
            <a:solidFill>
              <a:schemeClr val="tx1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0E474E05-0618-4D74-9B60-82B0D9B45A61}"/>
              </a:ext>
            </a:extLst>
          </p:cNvPr>
          <p:cNvCxnSpPr>
            <a:cxnSpLocks/>
          </p:cNvCxnSpPr>
          <p:nvPr/>
        </p:nvCxnSpPr>
        <p:spPr>
          <a:xfrm flipV="1">
            <a:off x="7996319" y="4103693"/>
            <a:ext cx="0" cy="339339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3981EA2F-6C1E-47C0-AF05-4EA192DBF36D}"/>
              </a:ext>
            </a:extLst>
          </p:cNvPr>
          <p:cNvCxnSpPr>
            <a:cxnSpLocks/>
          </p:cNvCxnSpPr>
          <p:nvPr/>
        </p:nvCxnSpPr>
        <p:spPr>
          <a:xfrm flipV="1">
            <a:off x="9922529" y="4103695"/>
            <a:ext cx="0" cy="2227677"/>
          </a:xfrm>
          <a:prstGeom prst="straightConnector1">
            <a:avLst/>
          </a:prstGeom>
          <a:ln w="34925">
            <a:solidFill>
              <a:schemeClr val="tx1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4679AC21-71FC-451D-9758-9DD13D32A0C8}"/>
              </a:ext>
            </a:extLst>
          </p:cNvPr>
          <p:cNvSpPr/>
          <p:nvPr/>
        </p:nvSpPr>
        <p:spPr>
          <a:xfrm>
            <a:off x="4629379" y="1987758"/>
            <a:ext cx="2933255" cy="541885"/>
          </a:xfrm>
          <a:prstGeom prst="rect">
            <a:avLst/>
          </a:prstGeom>
          <a:noFill/>
          <a:ln w="41275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Radiology</a:t>
            </a:r>
          </a:p>
        </p:txBody>
      </p:sp>
      <p:cxnSp>
        <p:nvCxnSpPr>
          <p:cNvPr id="10" name="Connector: Elbow 9">
            <a:extLst>
              <a:ext uri="{FF2B5EF4-FFF2-40B4-BE49-F238E27FC236}">
                <a16:creationId xmlns:a16="http://schemas.microsoft.com/office/drawing/2014/main" id="{199E0894-2E06-4DE3-A466-73FAD3B5508F}"/>
              </a:ext>
            </a:extLst>
          </p:cNvPr>
          <p:cNvCxnSpPr>
            <a:cxnSpLocks/>
            <a:stCxn id="13" idx="3"/>
            <a:endCxn id="22" idx="1"/>
          </p:cNvCxnSpPr>
          <p:nvPr/>
        </p:nvCxnSpPr>
        <p:spPr>
          <a:xfrm>
            <a:off x="3736111" y="1720992"/>
            <a:ext cx="893269" cy="537709"/>
          </a:xfrm>
          <a:prstGeom prst="bentConnector3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or: Elbow 29">
            <a:extLst>
              <a:ext uri="{FF2B5EF4-FFF2-40B4-BE49-F238E27FC236}">
                <a16:creationId xmlns:a16="http://schemas.microsoft.com/office/drawing/2014/main" id="{F5D28693-A124-4348-900C-9383CE3DF987}"/>
              </a:ext>
            </a:extLst>
          </p:cNvPr>
          <p:cNvCxnSpPr>
            <a:cxnSpLocks/>
            <a:stCxn id="22" idx="3"/>
            <a:endCxn id="6" idx="1"/>
          </p:cNvCxnSpPr>
          <p:nvPr/>
        </p:nvCxnSpPr>
        <p:spPr>
          <a:xfrm flipV="1">
            <a:off x="7562634" y="1937593"/>
            <a:ext cx="893271" cy="321107"/>
          </a:xfrm>
          <a:prstGeom prst="bentConnector3">
            <a:avLst>
              <a:gd name="adj1" fmla="val 50000"/>
            </a:avLst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or: Elbow 34">
            <a:extLst>
              <a:ext uri="{FF2B5EF4-FFF2-40B4-BE49-F238E27FC236}">
                <a16:creationId xmlns:a16="http://schemas.microsoft.com/office/drawing/2014/main" id="{8EA5AA54-7603-4AD7-802E-48984AFD5994}"/>
              </a:ext>
            </a:extLst>
          </p:cNvPr>
          <p:cNvCxnSpPr>
            <a:cxnSpLocks/>
            <a:stCxn id="13" idx="3"/>
            <a:endCxn id="4" idx="1"/>
          </p:cNvCxnSpPr>
          <p:nvPr/>
        </p:nvCxnSpPr>
        <p:spPr>
          <a:xfrm flipV="1">
            <a:off x="3736111" y="1493496"/>
            <a:ext cx="893269" cy="227497"/>
          </a:xfrm>
          <a:prstGeom prst="bentConnector3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or: Elbow 39">
            <a:extLst>
              <a:ext uri="{FF2B5EF4-FFF2-40B4-BE49-F238E27FC236}">
                <a16:creationId xmlns:a16="http://schemas.microsoft.com/office/drawing/2014/main" id="{0A3A632A-977C-4769-BB1E-37674A8B112A}"/>
              </a:ext>
            </a:extLst>
          </p:cNvPr>
          <p:cNvCxnSpPr>
            <a:cxnSpLocks/>
            <a:stCxn id="4" idx="3"/>
            <a:endCxn id="6" idx="1"/>
          </p:cNvCxnSpPr>
          <p:nvPr/>
        </p:nvCxnSpPr>
        <p:spPr>
          <a:xfrm>
            <a:off x="7562634" y="1493495"/>
            <a:ext cx="893271" cy="444099"/>
          </a:xfrm>
          <a:prstGeom prst="bentConnector3">
            <a:avLst>
              <a:gd name="adj1" fmla="val 50000"/>
            </a:avLst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44">
            <a:extLst>
              <a:ext uri="{FF2B5EF4-FFF2-40B4-BE49-F238E27FC236}">
                <a16:creationId xmlns:a16="http://schemas.microsoft.com/office/drawing/2014/main" id="{C63FB7EF-6B1E-4860-9708-F383FD5924EB}"/>
              </a:ext>
            </a:extLst>
          </p:cNvPr>
          <p:cNvSpPr/>
          <p:nvPr/>
        </p:nvSpPr>
        <p:spPr>
          <a:xfrm>
            <a:off x="4629378" y="2709943"/>
            <a:ext cx="2933255" cy="541885"/>
          </a:xfrm>
          <a:prstGeom prst="rect">
            <a:avLst/>
          </a:prstGeom>
          <a:noFill/>
          <a:ln w="41275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Delivery room</a:t>
            </a:r>
          </a:p>
        </p:txBody>
      </p:sp>
      <p:cxnSp>
        <p:nvCxnSpPr>
          <p:cNvPr id="46" name="Connector: Elbow 45">
            <a:extLst>
              <a:ext uri="{FF2B5EF4-FFF2-40B4-BE49-F238E27FC236}">
                <a16:creationId xmlns:a16="http://schemas.microsoft.com/office/drawing/2014/main" id="{676E1937-4F07-4B20-B453-935CD90E36A8}"/>
              </a:ext>
            </a:extLst>
          </p:cNvPr>
          <p:cNvCxnSpPr>
            <a:cxnSpLocks/>
            <a:stCxn id="13" idx="3"/>
            <a:endCxn id="45" idx="1"/>
          </p:cNvCxnSpPr>
          <p:nvPr/>
        </p:nvCxnSpPr>
        <p:spPr>
          <a:xfrm>
            <a:off x="3736111" y="1720991"/>
            <a:ext cx="893267" cy="1259895"/>
          </a:xfrm>
          <a:prstGeom prst="bentConnector3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or: Elbow 48">
            <a:extLst>
              <a:ext uri="{FF2B5EF4-FFF2-40B4-BE49-F238E27FC236}">
                <a16:creationId xmlns:a16="http://schemas.microsoft.com/office/drawing/2014/main" id="{3BC1773A-24A2-46A6-9D1F-37051AA61730}"/>
              </a:ext>
            </a:extLst>
          </p:cNvPr>
          <p:cNvCxnSpPr>
            <a:cxnSpLocks/>
            <a:stCxn id="45" idx="3"/>
            <a:endCxn id="6" idx="1"/>
          </p:cNvCxnSpPr>
          <p:nvPr/>
        </p:nvCxnSpPr>
        <p:spPr>
          <a:xfrm flipV="1">
            <a:off x="7562631" y="1937594"/>
            <a:ext cx="893272" cy="1043292"/>
          </a:xfrm>
          <a:prstGeom prst="bentConnector3">
            <a:avLst>
              <a:gd name="adj1" fmla="val 50000"/>
            </a:avLst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ctangle 51">
            <a:extLst>
              <a:ext uri="{FF2B5EF4-FFF2-40B4-BE49-F238E27FC236}">
                <a16:creationId xmlns:a16="http://schemas.microsoft.com/office/drawing/2014/main" id="{3A378BD7-F5C6-4552-8386-6CAFE15ACB83}"/>
              </a:ext>
            </a:extLst>
          </p:cNvPr>
          <p:cNvSpPr/>
          <p:nvPr/>
        </p:nvSpPr>
        <p:spPr>
          <a:xfrm>
            <a:off x="4629378" y="3417566"/>
            <a:ext cx="2933255" cy="541885"/>
          </a:xfrm>
          <a:prstGeom prst="rect">
            <a:avLst/>
          </a:prstGeom>
          <a:noFill/>
          <a:ln w="41275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Other areas</a:t>
            </a:r>
          </a:p>
        </p:txBody>
      </p:sp>
      <p:cxnSp>
        <p:nvCxnSpPr>
          <p:cNvPr id="53" name="Connector: Elbow 52">
            <a:extLst>
              <a:ext uri="{FF2B5EF4-FFF2-40B4-BE49-F238E27FC236}">
                <a16:creationId xmlns:a16="http://schemas.microsoft.com/office/drawing/2014/main" id="{4B2E2B05-E76E-4358-9841-FCE2468F9C9A}"/>
              </a:ext>
            </a:extLst>
          </p:cNvPr>
          <p:cNvCxnSpPr>
            <a:cxnSpLocks/>
            <a:stCxn id="13" idx="3"/>
            <a:endCxn id="52" idx="1"/>
          </p:cNvCxnSpPr>
          <p:nvPr/>
        </p:nvCxnSpPr>
        <p:spPr>
          <a:xfrm>
            <a:off x="3736111" y="1720992"/>
            <a:ext cx="893267" cy="1967517"/>
          </a:xfrm>
          <a:prstGeom prst="bentConnector3">
            <a:avLst>
              <a:gd name="adj1" fmla="val 50000"/>
            </a:avLst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ctor: Elbow 55">
            <a:extLst>
              <a:ext uri="{FF2B5EF4-FFF2-40B4-BE49-F238E27FC236}">
                <a16:creationId xmlns:a16="http://schemas.microsoft.com/office/drawing/2014/main" id="{76ADC9A1-61ED-4971-935D-E5128AD14314}"/>
              </a:ext>
            </a:extLst>
          </p:cNvPr>
          <p:cNvCxnSpPr>
            <a:cxnSpLocks/>
            <a:stCxn id="52" idx="3"/>
            <a:endCxn id="6" idx="1"/>
          </p:cNvCxnSpPr>
          <p:nvPr/>
        </p:nvCxnSpPr>
        <p:spPr>
          <a:xfrm flipV="1">
            <a:off x="7562631" y="1937593"/>
            <a:ext cx="893272" cy="1750915"/>
          </a:xfrm>
          <a:prstGeom prst="bentConnector3">
            <a:avLst>
              <a:gd name="adj1" fmla="val 50000"/>
            </a:avLst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nector: Elbow 58">
            <a:extLst>
              <a:ext uri="{FF2B5EF4-FFF2-40B4-BE49-F238E27FC236}">
                <a16:creationId xmlns:a16="http://schemas.microsoft.com/office/drawing/2014/main" id="{872140A3-10F2-434F-8C69-23A434BC07BD}"/>
              </a:ext>
            </a:extLst>
          </p:cNvPr>
          <p:cNvCxnSpPr>
            <a:cxnSpLocks/>
            <a:stCxn id="13" idx="3"/>
            <a:endCxn id="4" idx="1"/>
          </p:cNvCxnSpPr>
          <p:nvPr/>
        </p:nvCxnSpPr>
        <p:spPr>
          <a:xfrm flipV="1">
            <a:off x="3736111" y="1493496"/>
            <a:ext cx="893269" cy="227497"/>
          </a:xfrm>
          <a:prstGeom prst="bentConnector3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nector: Elbow 61">
            <a:extLst>
              <a:ext uri="{FF2B5EF4-FFF2-40B4-BE49-F238E27FC236}">
                <a16:creationId xmlns:a16="http://schemas.microsoft.com/office/drawing/2014/main" id="{1F7B95BF-F2CC-4D24-B999-44D143714DE7}"/>
              </a:ext>
            </a:extLst>
          </p:cNvPr>
          <p:cNvCxnSpPr>
            <a:cxnSpLocks/>
            <a:stCxn id="4" idx="3"/>
            <a:endCxn id="6" idx="1"/>
          </p:cNvCxnSpPr>
          <p:nvPr/>
        </p:nvCxnSpPr>
        <p:spPr>
          <a:xfrm>
            <a:off x="7562634" y="1493495"/>
            <a:ext cx="893271" cy="444099"/>
          </a:xfrm>
          <a:prstGeom prst="bentConnector3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F1C289D2-A7C0-4FF8-AC6F-9B58ACEC9385}"/>
              </a:ext>
            </a:extLst>
          </p:cNvPr>
          <p:cNvSpPr/>
          <p:nvPr/>
        </p:nvSpPr>
        <p:spPr>
          <a:xfrm>
            <a:off x="3722049" y="4443032"/>
            <a:ext cx="1814659" cy="808344"/>
          </a:xfrm>
          <a:prstGeom prst="rect">
            <a:avLst/>
          </a:prstGeom>
          <a:solidFill>
            <a:schemeClr val="bg1"/>
          </a:solidFill>
          <a:ln w="412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WHO Checklist or Hands-on contact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9369CFF-A846-4092-A175-3A0973D4656A}"/>
              </a:ext>
            </a:extLst>
          </p:cNvPr>
          <p:cNvSpPr/>
          <p:nvPr/>
        </p:nvSpPr>
        <p:spPr>
          <a:xfrm>
            <a:off x="9033675" y="4460368"/>
            <a:ext cx="1777708" cy="808344"/>
          </a:xfrm>
          <a:prstGeom prst="rect">
            <a:avLst/>
          </a:prstGeom>
          <a:solidFill>
            <a:schemeClr val="bg1"/>
          </a:solidFill>
          <a:ln w="412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Home or 24 hours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Post handover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C738B8E9-0A3F-9748-BF50-87D48036D31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4704" y="166977"/>
            <a:ext cx="1719072" cy="775521"/>
          </a:xfrm>
          <a:prstGeom prst="rect">
            <a:avLst/>
          </a:prstGeom>
        </p:spPr>
      </p:pic>
      <p:cxnSp>
        <p:nvCxnSpPr>
          <p:cNvPr id="29" name="Connector: Elbow 61">
            <a:extLst>
              <a:ext uri="{FF2B5EF4-FFF2-40B4-BE49-F238E27FC236}">
                <a16:creationId xmlns:a16="http://schemas.microsoft.com/office/drawing/2014/main" id="{3909182C-5993-C646-8875-8863CB140742}"/>
              </a:ext>
            </a:extLst>
          </p:cNvPr>
          <p:cNvCxnSpPr>
            <a:cxnSpLocks/>
          </p:cNvCxnSpPr>
          <p:nvPr/>
        </p:nvCxnSpPr>
        <p:spPr>
          <a:xfrm>
            <a:off x="8009269" y="3276749"/>
            <a:ext cx="446631" cy="12700"/>
          </a:xfrm>
          <a:prstGeom prst="bentConnector3">
            <a:avLst>
              <a:gd name="adj1" fmla="val 433"/>
            </a:avLst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:a16="http://schemas.microsoft.com/office/drawing/2014/main" id="{D725606A-70DE-144A-BFC8-074AF0D85064}"/>
              </a:ext>
            </a:extLst>
          </p:cNvPr>
          <p:cNvSpPr/>
          <p:nvPr/>
        </p:nvSpPr>
        <p:spPr>
          <a:xfrm>
            <a:off x="8455901" y="3004673"/>
            <a:ext cx="1231363" cy="539403"/>
          </a:xfrm>
          <a:prstGeom prst="rect">
            <a:avLst/>
          </a:prstGeom>
          <a:noFill/>
          <a:ln w="41275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26DE5A-CC1D-9946-8849-4C110AA3F13A}"/>
              </a:ext>
            </a:extLst>
          </p:cNvPr>
          <p:cNvSpPr txBox="1"/>
          <p:nvPr/>
        </p:nvSpPr>
        <p:spPr>
          <a:xfrm>
            <a:off x="8500781" y="3031090"/>
            <a:ext cx="11864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Home</a:t>
            </a:r>
          </a:p>
        </p:txBody>
      </p:sp>
      <p:sp>
        <p:nvSpPr>
          <p:cNvPr id="3" name="L-shape 2">
            <a:extLst>
              <a:ext uri="{FF2B5EF4-FFF2-40B4-BE49-F238E27FC236}">
                <a16:creationId xmlns:a16="http://schemas.microsoft.com/office/drawing/2014/main" id="{F12F0EAB-F48E-54BA-1114-A46556E09BA1}"/>
              </a:ext>
            </a:extLst>
          </p:cNvPr>
          <p:cNvSpPr/>
          <p:nvPr/>
        </p:nvSpPr>
        <p:spPr>
          <a:xfrm rot="5400000">
            <a:off x="4119522" y="1285481"/>
            <a:ext cx="5630661" cy="4944697"/>
          </a:xfrm>
          <a:prstGeom prst="corner">
            <a:avLst>
              <a:gd name="adj1" fmla="val 66955"/>
              <a:gd name="adj2" fmla="val 37912"/>
            </a:avLst>
          </a:prstGeom>
          <a:noFill/>
          <a:ln w="762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 w="57150">
                <a:solidFill>
                  <a:srgbClr val="FF0000"/>
                </a:solidFill>
              </a:ln>
              <a:noFill/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34370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4D2A9583-2748-D34F-A2BF-F7D434ABBF8A}"/>
              </a:ext>
            </a:extLst>
          </p:cNvPr>
          <p:cNvSpPr/>
          <p:nvPr/>
        </p:nvSpPr>
        <p:spPr>
          <a:xfrm>
            <a:off x="10160000" y="5819648"/>
            <a:ext cx="2032000" cy="103835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FB2BA275-597B-44AD-B8D8-4747A5D229F3}"/>
              </a:ext>
            </a:extLst>
          </p:cNvPr>
          <p:cNvSpPr/>
          <p:nvPr/>
        </p:nvSpPr>
        <p:spPr>
          <a:xfrm>
            <a:off x="4629378" y="5523033"/>
            <a:ext cx="5293145" cy="808339"/>
          </a:xfrm>
          <a:prstGeom prst="roundRect">
            <a:avLst/>
          </a:prstGeom>
          <a:solidFill>
            <a:srgbClr val="00B050">
              <a:alpha val="80000"/>
            </a:srgbClr>
          </a:solidFill>
          <a:ln w="22225">
            <a:solidFill>
              <a:srgbClr val="D9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NAP7 ACTIVITY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1A8DC5B-6710-439A-94A8-ADCD6A1D02BB}"/>
              </a:ext>
            </a:extLst>
          </p:cNvPr>
          <p:cNvSpPr/>
          <p:nvPr/>
        </p:nvSpPr>
        <p:spPr>
          <a:xfrm>
            <a:off x="4629379" y="1222552"/>
            <a:ext cx="2933255" cy="541885"/>
          </a:xfrm>
          <a:prstGeom prst="rect">
            <a:avLst/>
          </a:prstGeom>
          <a:noFill/>
          <a:ln w="41275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Theatre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73C8CE9-A950-46FA-9F8C-0319FCFCED7A}"/>
              </a:ext>
            </a:extLst>
          </p:cNvPr>
          <p:cNvSpPr/>
          <p:nvPr/>
        </p:nvSpPr>
        <p:spPr>
          <a:xfrm>
            <a:off x="8455903" y="1222551"/>
            <a:ext cx="2933255" cy="1430085"/>
          </a:xfrm>
          <a:prstGeom prst="rect">
            <a:avLst/>
          </a:prstGeom>
          <a:noFill/>
          <a:ln w="41275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Recovery / Ward / PACU / Critical Care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837DDBB-D003-43EC-AFBD-C617ABE36923}"/>
              </a:ext>
            </a:extLst>
          </p:cNvPr>
          <p:cNvSpPr/>
          <p:nvPr/>
        </p:nvSpPr>
        <p:spPr>
          <a:xfrm>
            <a:off x="802857" y="1222551"/>
            <a:ext cx="2933255" cy="996880"/>
          </a:xfrm>
          <a:prstGeom prst="rect">
            <a:avLst/>
          </a:prstGeom>
          <a:noFill/>
          <a:ln w="41275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Pre-procedure location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5FBA599-0574-4767-B04C-CE64C17DE060}"/>
              </a:ext>
            </a:extLst>
          </p:cNvPr>
          <p:cNvCxnSpPr>
            <a:cxnSpLocks/>
          </p:cNvCxnSpPr>
          <p:nvPr/>
        </p:nvCxnSpPr>
        <p:spPr>
          <a:xfrm>
            <a:off x="744719" y="6734707"/>
            <a:ext cx="10586301" cy="0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76420345-696D-441F-B53A-78F12F78510C}"/>
              </a:ext>
            </a:extLst>
          </p:cNvPr>
          <p:cNvSpPr/>
          <p:nvPr/>
        </p:nvSpPr>
        <p:spPr>
          <a:xfrm>
            <a:off x="10192734" y="6282914"/>
            <a:ext cx="1138287" cy="469735"/>
          </a:xfrm>
          <a:prstGeom prst="rect">
            <a:avLst/>
          </a:prstGeom>
          <a:noFill/>
          <a:ln w="412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E77A045-6542-4634-9D05-7476AFDB93E2}"/>
              </a:ext>
            </a:extLst>
          </p:cNvPr>
          <p:cNvSpPr/>
          <p:nvPr/>
        </p:nvSpPr>
        <p:spPr>
          <a:xfrm>
            <a:off x="7393587" y="4443032"/>
            <a:ext cx="1231363" cy="808344"/>
          </a:xfrm>
          <a:prstGeom prst="rect">
            <a:avLst/>
          </a:prstGeom>
          <a:noFill/>
          <a:ln w="412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Handover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C9AFEEC-1667-4C60-98CF-78ECA7864B4C}"/>
              </a:ext>
            </a:extLst>
          </p:cNvPr>
          <p:cNvCxnSpPr>
            <a:cxnSpLocks/>
          </p:cNvCxnSpPr>
          <p:nvPr/>
        </p:nvCxnSpPr>
        <p:spPr>
          <a:xfrm flipV="1">
            <a:off x="4629377" y="4103695"/>
            <a:ext cx="3" cy="2227677"/>
          </a:xfrm>
          <a:prstGeom prst="straightConnector1">
            <a:avLst/>
          </a:prstGeom>
          <a:ln w="34925">
            <a:solidFill>
              <a:schemeClr val="tx1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0E474E05-0618-4D74-9B60-82B0D9B45A61}"/>
              </a:ext>
            </a:extLst>
          </p:cNvPr>
          <p:cNvCxnSpPr>
            <a:cxnSpLocks/>
          </p:cNvCxnSpPr>
          <p:nvPr/>
        </p:nvCxnSpPr>
        <p:spPr>
          <a:xfrm flipV="1">
            <a:off x="7996319" y="4103693"/>
            <a:ext cx="0" cy="339339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3981EA2F-6C1E-47C0-AF05-4EA192DBF36D}"/>
              </a:ext>
            </a:extLst>
          </p:cNvPr>
          <p:cNvCxnSpPr>
            <a:cxnSpLocks/>
          </p:cNvCxnSpPr>
          <p:nvPr/>
        </p:nvCxnSpPr>
        <p:spPr>
          <a:xfrm flipV="1">
            <a:off x="9922529" y="4103695"/>
            <a:ext cx="0" cy="2227677"/>
          </a:xfrm>
          <a:prstGeom prst="straightConnector1">
            <a:avLst/>
          </a:prstGeom>
          <a:ln w="34925">
            <a:solidFill>
              <a:schemeClr val="tx1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4679AC21-71FC-451D-9758-9DD13D32A0C8}"/>
              </a:ext>
            </a:extLst>
          </p:cNvPr>
          <p:cNvSpPr/>
          <p:nvPr/>
        </p:nvSpPr>
        <p:spPr>
          <a:xfrm>
            <a:off x="4629379" y="1987758"/>
            <a:ext cx="2933255" cy="541885"/>
          </a:xfrm>
          <a:prstGeom prst="rect">
            <a:avLst/>
          </a:prstGeom>
          <a:noFill/>
          <a:ln w="41275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Radiology</a:t>
            </a:r>
          </a:p>
        </p:txBody>
      </p:sp>
      <p:cxnSp>
        <p:nvCxnSpPr>
          <p:cNvPr id="10" name="Connector: Elbow 9">
            <a:extLst>
              <a:ext uri="{FF2B5EF4-FFF2-40B4-BE49-F238E27FC236}">
                <a16:creationId xmlns:a16="http://schemas.microsoft.com/office/drawing/2014/main" id="{199E0894-2E06-4DE3-A466-73FAD3B5508F}"/>
              </a:ext>
            </a:extLst>
          </p:cNvPr>
          <p:cNvCxnSpPr>
            <a:cxnSpLocks/>
            <a:stCxn id="13" idx="3"/>
            <a:endCxn id="22" idx="1"/>
          </p:cNvCxnSpPr>
          <p:nvPr/>
        </p:nvCxnSpPr>
        <p:spPr>
          <a:xfrm>
            <a:off x="3736111" y="1720992"/>
            <a:ext cx="893269" cy="537709"/>
          </a:xfrm>
          <a:prstGeom prst="bentConnector3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or: Elbow 29">
            <a:extLst>
              <a:ext uri="{FF2B5EF4-FFF2-40B4-BE49-F238E27FC236}">
                <a16:creationId xmlns:a16="http://schemas.microsoft.com/office/drawing/2014/main" id="{F5D28693-A124-4348-900C-9383CE3DF987}"/>
              </a:ext>
            </a:extLst>
          </p:cNvPr>
          <p:cNvCxnSpPr>
            <a:cxnSpLocks/>
            <a:stCxn id="22" idx="3"/>
            <a:endCxn id="6" idx="1"/>
          </p:cNvCxnSpPr>
          <p:nvPr/>
        </p:nvCxnSpPr>
        <p:spPr>
          <a:xfrm flipV="1">
            <a:off x="7562634" y="1937593"/>
            <a:ext cx="893271" cy="321107"/>
          </a:xfrm>
          <a:prstGeom prst="bentConnector3">
            <a:avLst>
              <a:gd name="adj1" fmla="val 50000"/>
            </a:avLst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or: Elbow 34">
            <a:extLst>
              <a:ext uri="{FF2B5EF4-FFF2-40B4-BE49-F238E27FC236}">
                <a16:creationId xmlns:a16="http://schemas.microsoft.com/office/drawing/2014/main" id="{8EA5AA54-7603-4AD7-802E-48984AFD5994}"/>
              </a:ext>
            </a:extLst>
          </p:cNvPr>
          <p:cNvCxnSpPr>
            <a:cxnSpLocks/>
            <a:stCxn id="13" idx="3"/>
            <a:endCxn id="4" idx="1"/>
          </p:cNvCxnSpPr>
          <p:nvPr/>
        </p:nvCxnSpPr>
        <p:spPr>
          <a:xfrm flipV="1">
            <a:off x="3736111" y="1493496"/>
            <a:ext cx="893269" cy="227497"/>
          </a:xfrm>
          <a:prstGeom prst="bentConnector3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or: Elbow 39">
            <a:extLst>
              <a:ext uri="{FF2B5EF4-FFF2-40B4-BE49-F238E27FC236}">
                <a16:creationId xmlns:a16="http://schemas.microsoft.com/office/drawing/2014/main" id="{0A3A632A-977C-4769-BB1E-37674A8B112A}"/>
              </a:ext>
            </a:extLst>
          </p:cNvPr>
          <p:cNvCxnSpPr>
            <a:cxnSpLocks/>
            <a:stCxn id="4" idx="3"/>
            <a:endCxn id="6" idx="1"/>
          </p:cNvCxnSpPr>
          <p:nvPr/>
        </p:nvCxnSpPr>
        <p:spPr>
          <a:xfrm>
            <a:off x="7562634" y="1493495"/>
            <a:ext cx="893271" cy="444099"/>
          </a:xfrm>
          <a:prstGeom prst="bentConnector3">
            <a:avLst>
              <a:gd name="adj1" fmla="val 50000"/>
            </a:avLst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44">
            <a:extLst>
              <a:ext uri="{FF2B5EF4-FFF2-40B4-BE49-F238E27FC236}">
                <a16:creationId xmlns:a16="http://schemas.microsoft.com/office/drawing/2014/main" id="{C63FB7EF-6B1E-4860-9708-F383FD5924EB}"/>
              </a:ext>
            </a:extLst>
          </p:cNvPr>
          <p:cNvSpPr/>
          <p:nvPr/>
        </p:nvSpPr>
        <p:spPr>
          <a:xfrm>
            <a:off x="4629378" y="2709943"/>
            <a:ext cx="2933255" cy="541885"/>
          </a:xfrm>
          <a:prstGeom prst="rect">
            <a:avLst/>
          </a:prstGeom>
          <a:noFill/>
          <a:ln w="41275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Delivery room</a:t>
            </a:r>
          </a:p>
        </p:txBody>
      </p:sp>
      <p:cxnSp>
        <p:nvCxnSpPr>
          <p:cNvPr id="46" name="Connector: Elbow 45">
            <a:extLst>
              <a:ext uri="{FF2B5EF4-FFF2-40B4-BE49-F238E27FC236}">
                <a16:creationId xmlns:a16="http://schemas.microsoft.com/office/drawing/2014/main" id="{676E1937-4F07-4B20-B453-935CD90E36A8}"/>
              </a:ext>
            </a:extLst>
          </p:cNvPr>
          <p:cNvCxnSpPr>
            <a:cxnSpLocks/>
            <a:stCxn id="13" idx="3"/>
            <a:endCxn id="45" idx="1"/>
          </p:cNvCxnSpPr>
          <p:nvPr/>
        </p:nvCxnSpPr>
        <p:spPr>
          <a:xfrm>
            <a:off x="3736111" y="1720991"/>
            <a:ext cx="893267" cy="1259895"/>
          </a:xfrm>
          <a:prstGeom prst="bentConnector3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or: Elbow 48">
            <a:extLst>
              <a:ext uri="{FF2B5EF4-FFF2-40B4-BE49-F238E27FC236}">
                <a16:creationId xmlns:a16="http://schemas.microsoft.com/office/drawing/2014/main" id="{3BC1773A-24A2-46A6-9D1F-37051AA61730}"/>
              </a:ext>
            </a:extLst>
          </p:cNvPr>
          <p:cNvCxnSpPr>
            <a:cxnSpLocks/>
            <a:stCxn id="45" idx="3"/>
            <a:endCxn id="6" idx="1"/>
          </p:cNvCxnSpPr>
          <p:nvPr/>
        </p:nvCxnSpPr>
        <p:spPr>
          <a:xfrm flipV="1">
            <a:off x="7562631" y="1937594"/>
            <a:ext cx="893272" cy="1043292"/>
          </a:xfrm>
          <a:prstGeom prst="bentConnector3">
            <a:avLst>
              <a:gd name="adj1" fmla="val 50000"/>
            </a:avLst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ctangle 51">
            <a:extLst>
              <a:ext uri="{FF2B5EF4-FFF2-40B4-BE49-F238E27FC236}">
                <a16:creationId xmlns:a16="http://schemas.microsoft.com/office/drawing/2014/main" id="{3A378BD7-F5C6-4552-8386-6CAFE15ACB83}"/>
              </a:ext>
            </a:extLst>
          </p:cNvPr>
          <p:cNvSpPr/>
          <p:nvPr/>
        </p:nvSpPr>
        <p:spPr>
          <a:xfrm>
            <a:off x="4629378" y="3417566"/>
            <a:ext cx="2933255" cy="541885"/>
          </a:xfrm>
          <a:prstGeom prst="rect">
            <a:avLst/>
          </a:prstGeom>
          <a:noFill/>
          <a:ln w="41275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Other areas</a:t>
            </a:r>
          </a:p>
        </p:txBody>
      </p:sp>
      <p:cxnSp>
        <p:nvCxnSpPr>
          <p:cNvPr id="53" name="Connector: Elbow 52">
            <a:extLst>
              <a:ext uri="{FF2B5EF4-FFF2-40B4-BE49-F238E27FC236}">
                <a16:creationId xmlns:a16="http://schemas.microsoft.com/office/drawing/2014/main" id="{4B2E2B05-E76E-4358-9841-FCE2468F9C9A}"/>
              </a:ext>
            </a:extLst>
          </p:cNvPr>
          <p:cNvCxnSpPr>
            <a:cxnSpLocks/>
            <a:stCxn id="13" idx="3"/>
            <a:endCxn id="52" idx="1"/>
          </p:cNvCxnSpPr>
          <p:nvPr/>
        </p:nvCxnSpPr>
        <p:spPr>
          <a:xfrm>
            <a:off x="3736111" y="1720992"/>
            <a:ext cx="893267" cy="1967517"/>
          </a:xfrm>
          <a:prstGeom prst="bentConnector3">
            <a:avLst>
              <a:gd name="adj1" fmla="val 50000"/>
            </a:avLst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ctor: Elbow 55">
            <a:extLst>
              <a:ext uri="{FF2B5EF4-FFF2-40B4-BE49-F238E27FC236}">
                <a16:creationId xmlns:a16="http://schemas.microsoft.com/office/drawing/2014/main" id="{76ADC9A1-61ED-4971-935D-E5128AD14314}"/>
              </a:ext>
            </a:extLst>
          </p:cNvPr>
          <p:cNvCxnSpPr>
            <a:cxnSpLocks/>
            <a:stCxn id="52" idx="3"/>
            <a:endCxn id="6" idx="1"/>
          </p:cNvCxnSpPr>
          <p:nvPr/>
        </p:nvCxnSpPr>
        <p:spPr>
          <a:xfrm flipV="1">
            <a:off x="7562631" y="1937593"/>
            <a:ext cx="893272" cy="1750915"/>
          </a:xfrm>
          <a:prstGeom prst="bentConnector3">
            <a:avLst>
              <a:gd name="adj1" fmla="val 50000"/>
            </a:avLst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nector: Elbow 58">
            <a:extLst>
              <a:ext uri="{FF2B5EF4-FFF2-40B4-BE49-F238E27FC236}">
                <a16:creationId xmlns:a16="http://schemas.microsoft.com/office/drawing/2014/main" id="{872140A3-10F2-434F-8C69-23A434BC07BD}"/>
              </a:ext>
            </a:extLst>
          </p:cNvPr>
          <p:cNvCxnSpPr>
            <a:cxnSpLocks/>
            <a:stCxn id="13" idx="3"/>
            <a:endCxn id="4" idx="1"/>
          </p:cNvCxnSpPr>
          <p:nvPr/>
        </p:nvCxnSpPr>
        <p:spPr>
          <a:xfrm flipV="1">
            <a:off x="3736111" y="1493496"/>
            <a:ext cx="893269" cy="227497"/>
          </a:xfrm>
          <a:prstGeom prst="bentConnector3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nector: Elbow 61">
            <a:extLst>
              <a:ext uri="{FF2B5EF4-FFF2-40B4-BE49-F238E27FC236}">
                <a16:creationId xmlns:a16="http://schemas.microsoft.com/office/drawing/2014/main" id="{1F7B95BF-F2CC-4D24-B999-44D143714DE7}"/>
              </a:ext>
            </a:extLst>
          </p:cNvPr>
          <p:cNvCxnSpPr>
            <a:cxnSpLocks/>
            <a:stCxn id="4" idx="3"/>
            <a:endCxn id="6" idx="1"/>
          </p:cNvCxnSpPr>
          <p:nvPr/>
        </p:nvCxnSpPr>
        <p:spPr>
          <a:xfrm>
            <a:off x="7562634" y="1493495"/>
            <a:ext cx="893271" cy="444099"/>
          </a:xfrm>
          <a:prstGeom prst="bentConnector3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F1C289D2-A7C0-4FF8-AC6F-9B58ACEC9385}"/>
              </a:ext>
            </a:extLst>
          </p:cNvPr>
          <p:cNvSpPr/>
          <p:nvPr/>
        </p:nvSpPr>
        <p:spPr>
          <a:xfrm>
            <a:off x="3722049" y="4443032"/>
            <a:ext cx="1814659" cy="808344"/>
          </a:xfrm>
          <a:prstGeom prst="rect">
            <a:avLst/>
          </a:prstGeom>
          <a:solidFill>
            <a:schemeClr val="bg1"/>
          </a:solidFill>
          <a:ln w="412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WHO Checklist or Hands-on contact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9369CFF-A846-4092-A175-3A0973D4656A}"/>
              </a:ext>
            </a:extLst>
          </p:cNvPr>
          <p:cNvSpPr/>
          <p:nvPr/>
        </p:nvSpPr>
        <p:spPr>
          <a:xfrm>
            <a:off x="9033675" y="4460368"/>
            <a:ext cx="1777708" cy="808344"/>
          </a:xfrm>
          <a:prstGeom prst="rect">
            <a:avLst/>
          </a:prstGeom>
          <a:solidFill>
            <a:schemeClr val="bg1"/>
          </a:solidFill>
          <a:ln w="412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Home or 24 hours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Post handover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C738B8E9-0A3F-9748-BF50-87D48036D31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4704" y="166977"/>
            <a:ext cx="1719072" cy="775521"/>
          </a:xfrm>
          <a:prstGeom prst="rect">
            <a:avLst/>
          </a:prstGeom>
        </p:spPr>
      </p:pic>
      <p:cxnSp>
        <p:nvCxnSpPr>
          <p:cNvPr id="29" name="Connector: Elbow 61">
            <a:extLst>
              <a:ext uri="{FF2B5EF4-FFF2-40B4-BE49-F238E27FC236}">
                <a16:creationId xmlns:a16="http://schemas.microsoft.com/office/drawing/2014/main" id="{3909182C-5993-C646-8875-8863CB140742}"/>
              </a:ext>
            </a:extLst>
          </p:cNvPr>
          <p:cNvCxnSpPr>
            <a:cxnSpLocks/>
          </p:cNvCxnSpPr>
          <p:nvPr/>
        </p:nvCxnSpPr>
        <p:spPr>
          <a:xfrm>
            <a:off x="8009269" y="3276749"/>
            <a:ext cx="446631" cy="12700"/>
          </a:xfrm>
          <a:prstGeom prst="bentConnector3">
            <a:avLst>
              <a:gd name="adj1" fmla="val 433"/>
            </a:avLst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:a16="http://schemas.microsoft.com/office/drawing/2014/main" id="{D725606A-70DE-144A-BFC8-074AF0D85064}"/>
              </a:ext>
            </a:extLst>
          </p:cNvPr>
          <p:cNvSpPr/>
          <p:nvPr/>
        </p:nvSpPr>
        <p:spPr>
          <a:xfrm>
            <a:off x="8455901" y="3004673"/>
            <a:ext cx="1231363" cy="539403"/>
          </a:xfrm>
          <a:prstGeom prst="rect">
            <a:avLst/>
          </a:prstGeom>
          <a:noFill/>
          <a:ln w="41275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26DE5A-CC1D-9946-8849-4C110AA3F13A}"/>
              </a:ext>
            </a:extLst>
          </p:cNvPr>
          <p:cNvSpPr txBox="1"/>
          <p:nvPr/>
        </p:nvSpPr>
        <p:spPr>
          <a:xfrm>
            <a:off x="8500781" y="3031090"/>
            <a:ext cx="11864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Home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736AA40-3F57-9E08-2A42-4F99AF0481CA}"/>
              </a:ext>
            </a:extLst>
          </p:cNvPr>
          <p:cNvSpPr/>
          <p:nvPr/>
        </p:nvSpPr>
        <p:spPr>
          <a:xfrm>
            <a:off x="3895344" y="942498"/>
            <a:ext cx="3876452" cy="4320393"/>
          </a:xfrm>
          <a:prstGeom prst="rect">
            <a:avLst/>
          </a:prstGeom>
          <a:noFill/>
          <a:ln w="57150">
            <a:solidFill>
              <a:srgbClr val="00B050"/>
            </a:solidFill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82666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4B2A2-97C1-ACF1-D498-A14509083D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Preface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7E4040-82FA-2539-D21C-058172C299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1600201"/>
            <a:ext cx="11382103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NAP7 runs to 560 pages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There are 39 chapters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In 100 slides we over only a superficial overview </a:t>
            </a:r>
            <a:r>
              <a:rPr lang="en-GB" b="1" dirty="0"/>
              <a:t>– please read the report</a:t>
            </a:r>
          </a:p>
        </p:txBody>
      </p:sp>
    </p:spTree>
    <p:extLst>
      <p:ext uri="{BB962C8B-B14F-4D97-AF65-F5344CB8AC3E}">
        <p14:creationId xmlns:p14="http://schemas.microsoft.com/office/powerpoint/2010/main" val="10544738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0E82E-CE41-A148-A1F3-6ABBAD352C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352" y="-148167"/>
            <a:ext cx="10515600" cy="1325563"/>
          </a:xfrm>
        </p:spPr>
        <p:txBody>
          <a:bodyPr>
            <a:normAutofit/>
          </a:bodyPr>
          <a:lstStyle/>
          <a:p>
            <a:r>
              <a:rPr lang="en-US" sz="6000" b="1" dirty="0">
                <a:solidFill>
                  <a:srgbClr val="4372A2"/>
                </a:solidFill>
                <a:latin typeface="Avenir Book" panose="02000503020000020003" pitchFamily="2" charset="0"/>
              </a:rPr>
              <a:t>NAP7 </a:t>
            </a:r>
            <a:r>
              <a:rPr lang="en-US" sz="6000" b="1" dirty="0">
                <a:latin typeface="Avenir Book" panose="02000503020000020003" pitchFamily="2" charset="0"/>
              </a:rPr>
              <a:t>– three parts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74398F-95FA-E04B-8EC1-1D08B45BEF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032" y="1052704"/>
            <a:ext cx="3236976" cy="5116448"/>
          </a:xfrm>
          <a:solidFill>
            <a:schemeClr val="accent2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b="1" dirty="0">
                <a:latin typeface="Century Gothic" panose="020B0502020202020204" pitchFamily="34" charset="0"/>
              </a:rPr>
              <a:t>BASELINE</a:t>
            </a:r>
          </a:p>
          <a:p>
            <a:pPr marL="0" indent="0">
              <a:buNone/>
            </a:pPr>
            <a:r>
              <a:rPr lang="en-US" sz="3000" b="1" dirty="0">
                <a:latin typeface="Century Gothic" panose="020B0502020202020204" pitchFamily="34" charset="0"/>
              </a:rPr>
              <a:t>SURVEY</a:t>
            </a:r>
          </a:p>
          <a:p>
            <a:pPr marL="0" indent="0">
              <a:buNone/>
            </a:pPr>
            <a:r>
              <a:rPr lang="en-US" sz="2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At start of NAP7</a:t>
            </a:r>
          </a:p>
          <a:p>
            <a:pPr marL="0" indent="0">
              <a:buNone/>
            </a:pPr>
            <a:endParaRPr lang="en-GB" sz="100" b="1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en-GB" sz="2400" dirty="0">
                <a:latin typeface="Century Gothic" panose="020B0502020202020204" pitchFamily="34" charset="0"/>
              </a:rPr>
              <a:t>What we do &amp; know.</a:t>
            </a:r>
          </a:p>
          <a:p>
            <a:pPr marL="0" indent="0">
              <a:buNone/>
            </a:pPr>
            <a:r>
              <a:rPr lang="en-GB" sz="2400" dirty="0">
                <a:latin typeface="Century Gothic" panose="020B0502020202020204" pitchFamily="34" charset="0"/>
              </a:rPr>
              <a:t>Personal experiences of perioperative cardiac arrest </a:t>
            </a:r>
            <a:endParaRPr lang="en-US" sz="2400" dirty="0">
              <a:latin typeface="Century Gothic" panose="020B050202020202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BD774D0-709B-C941-985B-84E8AA6EAA0E}"/>
              </a:ext>
            </a:extLst>
          </p:cNvPr>
          <p:cNvSpPr txBox="1">
            <a:spLocks/>
          </p:cNvSpPr>
          <p:nvPr/>
        </p:nvSpPr>
        <p:spPr>
          <a:xfrm>
            <a:off x="8206053" y="1047369"/>
            <a:ext cx="3559403" cy="5095629"/>
          </a:xfrm>
          <a:prstGeom prst="rect">
            <a:avLst/>
          </a:prstGeom>
          <a:ln w="19050"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CASE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REPORTING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 year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0" name="Graphic 9" descr="Badge 1 with solid fill">
            <a:extLst>
              <a:ext uri="{FF2B5EF4-FFF2-40B4-BE49-F238E27FC236}">
                <a16:creationId xmlns:a16="http://schemas.microsoft.com/office/drawing/2014/main" id="{3785C922-3EE2-5543-82C1-5BA7E510C2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81349" y="1047369"/>
            <a:ext cx="692659" cy="692659"/>
          </a:xfrm>
          <a:prstGeom prst="rect">
            <a:avLst/>
          </a:prstGeom>
        </p:spPr>
      </p:pic>
      <p:pic>
        <p:nvPicPr>
          <p:cNvPr id="12" name="Graphic 11" descr="Badge with solid fill">
            <a:extLst>
              <a:ext uri="{FF2B5EF4-FFF2-40B4-BE49-F238E27FC236}">
                <a16:creationId xmlns:a16="http://schemas.microsoft.com/office/drawing/2014/main" id="{0251B428-8A81-C94D-8DE0-307F13E82B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053971" y="1065070"/>
            <a:ext cx="710699" cy="710699"/>
          </a:xfrm>
          <a:prstGeom prst="rect">
            <a:avLst/>
          </a:prstGeom>
        </p:spPr>
      </p:pic>
      <p:pic>
        <p:nvPicPr>
          <p:cNvPr id="14" name="Graphic 13" descr="Badge 3 with solid fill">
            <a:extLst>
              <a:ext uri="{FF2B5EF4-FFF2-40B4-BE49-F238E27FC236}">
                <a16:creationId xmlns:a16="http://schemas.microsoft.com/office/drawing/2014/main" id="{7A456D57-BF88-F64A-B188-D9170700512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897437" y="1047371"/>
            <a:ext cx="697992" cy="69799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60B82BC-C3FE-484E-A98F-3DF028EB19C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74123" y="166976"/>
            <a:ext cx="1349653" cy="608867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0ED764C-CF8E-C348-85C2-E3689C3523F3}"/>
              </a:ext>
            </a:extLst>
          </p:cNvPr>
          <p:cNvSpPr txBox="1">
            <a:spLocks/>
          </p:cNvSpPr>
          <p:nvPr/>
        </p:nvSpPr>
        <p:spPr>
          <a:xfrm>
            <a:off x="4160520" y="1065070"/>
            <a:ext cx="3716527" cy="5095629"/>
          </a:xfrm>
          <a:prstGeom prst="rect">
            <a:avLst/>
          </a:prstGeom>
          <a:ln w="19050"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ACTIVITY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SURVEY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During NAP7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98C8672-5512-420C-9128-D9746B4BD301}"/>
              </a:ext>
            </a:extLst>
          </p:cNvPr>
          <p:cNvSpPr/>
          <p:nvPr/>
        </p:nvSpPr>
        <p:spPr>
          <a:xfrm>
            <a:off x="637032" y="4814612"/>
            <a:ext cx="3258312" cy="1346087"/>
          </a:xfrm>
          <a:prstGeom prst="rect">
            <a:avLst/>
          </a:prstGeom>
          <a:solidFill>
            <a:srgbClr val="4372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10,746 responses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venir Book" panose="02000503020000020003" pitchFamily="2" charset="0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9858280-C261-494A-810C-EF2085C52887}"/>
              </a:ext>
            </a:extLst>
          </p:cNvPr>
          <p:cNvSpPr/>
          <p:nvPr/>
        </p:nvSpPr>
        <p:spPr>
          <a:xfrm>
            <a:off x="4160518" y="4814612"/>
            <a:ext cx="3716527" cy="1346087"/>
          </a:xfrm>
          <a:prstGeom prst="rect">
            <a:avLst/>
          </a:prstGeom>
          <a:solidFill>
            <a:srgbClr val="4372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venir Book" panose="02000503020000020003" pitchFamily="2" charset="0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10401D2-488D-40B6-B0F2-4F374AF99A47}"/>
              </a:ext>
            </a:extLst>
          </p:cNvPr>
          <p:cNvSpPr/>
          <p:nvPr/>
        </p:nvSpPr>
        <p:spPr>
          <a:xfrm>
            <a:off x="8206052" y="4814612"/>
            <a:ext cx="3579368" cy="1346087"/>
          </a:xfrm>
          <a:prstGeom prst="rect">
            <a:avLst/>
          </a:prstGeom>
          <a:solidFill>
            <a:srgbClr val="4372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venir Book" panose="02000503020000020003" pitchFamily="2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692604-22D5-E854-7F54-333E699D00E6}"/>
              </a:ext>
            </a:extLst>
          </p:cNvPr>
          <p:cNvSpPr txBox="1"/>
          <p:nvPr/>
        </p:nvSpPr>
        <p:spPr>
          <a:xfrm>
            <a:off x="6302069" y="6318069"/>
            <a:ext cx="52933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Kane </a:t>
            </a: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 al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., </a:t>
            </a: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Anaesthesia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2022; 77: 1376-1385</a:t>
            </a:r>
          </a:p>
        </p:txBody>
      </p:sp>
    </p:spTree>
    <p:extLst>
      <p:ext uri="{BB962C8B-B14F-4D97-AF65-F5344CB8AC3E}">
        <p14:creationId xmlns:p14="http://schemas.microsoft.com/office/powerpoint/2010/main" val="15034839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0E82E-CE41-A148-A1F3-6ABBAD352C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352" y="-148167"/>
            <a:ext cx="10515600" cy="1325563"/>
          </a:xfrm>
        </p:spPr>
        <p:txBody>
          <a:bodyPr>
            <a:normAutofit/>
          </a:bodyPr>
          <a:lstStyle/>
          <a:p>
            <a:r>
              <a:rPr lang="en-US" sz="6000" b="1" dirty="0">
                <a:solidFill>
                  <a:srgbClr val="4372A2"/>
                </a:solidFill>
                <a:latin typeface="Avenir Book" panose="02000503020000020003" pitchFamily="2" charset="0"/>
              </a:rPr>
              <a:t>NAP7 </a:t>
            </a:r>
            <a:r>
              <a:rPr lang="en-US" sz="6000" b="1" dirty="0">
                <a:latin typeface="Avenir Book" panose="02000503020000020003" pitchFamily="2" charset="0"/>
              </a:rPr>
              <a:t>– three parts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74398F-95FA-E04B-8EC1-1D08B45BEF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032" y="1052704"/>
            <a:ext cx="3258312" cy="5116448"/>
          </a:xfrm>
          <a:ln w="19050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b="1" dirty="0">
                <a:solidFill>
                  <a:schemeClr val="bg1">
                    <a:lumMod val="85000"/>
                  </a:schemeClr>
                </a:solidFill>
                <a:latin typeface="Century Gothic" panose="020B0502020202020204" pitchFamily="34" charset="0"/>
              </a:rPr>
              <a:t>BASELINE</a:t>
            </a:r>
          </a:p>
          <a:p>
            <a:pPr marL="0" indent="0">
              <a:buNone/>
            </a:pPr>
            <a:r>
              <a:rPr lang="en-US" sz="3000" b="1" dirty="0">
                <a:solidFill>
                  <a:schemeClr val="bg1">
                    <a:lumMod val="85000"/>
                  </a:schemeClr>
                </a:solidFill>
                <a:latin typeface="Century Gothic" panose="020B0502020202020204" pitchFamily="34" charset="0"/>
              </a:rPr>
              <a:t>SURVEY</a:t>
            </a:r>
          </a:p>
          <a:p>
            <a:pPr marL="0" indent="0">
              <a:buNone/>
            </a:pPr>
            <a:r>
              <a:rPr lang="en-US" sz="2000" b="1" dirty="0">
                <a:solidFill>
                  <a:schemeClr val="bg1">
                    <a:lumMod val="85000"/>
                  </a:schemeClr>
                </a:solidFill>
                <a:latin typeface="Century Gothic" panose="020B0502020202020204" pitchFamily="34" charset="0"/>
              </a:rPr>
              <a:t>At start of NAP7</a:t>
            </a:r>
          </a:p>
          <a:p>
            <a:pPr marL="0" indent="0">
              <a:buNone/>
            </a:pPr>
            <a:endParaRPr lang="en-US" sz="400" b="1" dirty="0">
              <a:solidFill>
                <a:schemeClr val="bg1">
                  <a:lumMod val="85000"/>
                </a:schemeClr>
              </a:solidFill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en-GB" sz="2400" dirty="0">
                <a:solidFill>
                  <a:schemeClr val="bg1">
                    <a:lumMod val="85000"/>
                  </a:schemeClr>
                </a:solidFill>
                <a:latin typeface="Century Gothic" panose="020B0502020202020204" pitchFamily="34" charset="0"/>
              </a:rPr>
              <a:t>What we do &amp; know.</a:t>
            </a:r>
          </a:p>
          <a:p>
            <a:pPr marL="0" indent="0">
              <a:buNone/>
            </a:pPr>
            <a:r>
              <a:rPr lang="en-GB" sz="2400" dirty="0">
                <a:solidFill>
                  <a:schemeClr val="bg1">
                    <a:lumMod val="85000"/>
                  </a:schemeClr>
                </a:solidFill>
                <a:latin typeface="Century Gothic" panose="020B0502020202020204" pitchFamily="34" charset="0"/>
              </a:rPr>
              <a:t>Personal experiences of perioperative cardiac arrest </a:t>
            </a:r>
            <a:endParaRPr lang="en-US" sz="2400" dirty="0">
              <a:latin typeface="Century Gothic" panose="020B050202020202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BD774D0-709B-C941-985B-84E8AA6EAA0E}"/>
              </a:ext>
            </a:extLst>
          </p:cNvPr>
          <p:cNvSpPr txBox="1">
            <a:spLocks/>
          </p:cNvSpPr>
          <p:nvPr/>
        </p:nvSpPr>
        <p:spPr>
          <a:xfrm>
            <a:off x="8197520" y="1090986"/>
            <a:ext cx="3579366" cy="5095629"/>
          </a:xfrm>
          <a:prstGeom prst="rect">
            <a:avLst/>
          </a:prstGeom>
          <a:ln w="19050"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CASE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REPORTING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 year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‘Numerator data’</a:t>
            </a:r>
          </a:p>
        </p:txBody>
      </p:sp>
      <p:pic>
        <p:nvPicPr>
          <p:cNvPr id="10" name="Graphic 9" descr="Badge 1 with solid fill">
            <a:extLst>
              <a:ext uri="{FF2B5EF4-FFF2-40B4-BE49-F238E27FC236}">
                <a16:creationId xmlns:a16="http://schemas.microsoft.com/office/drawing/2014/main" id="{3785C922-3EE2-5543-82C1-5BA7E510C2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81349" y="1047369"/>
            <a:ext cx="692659" cy="692659"/>
          </a:xfrm>
          <a:prstGeom prst="rect">
            <a:avLst/>
          </a:prstGeom>
        </p:spPr>
      </p:pic>
      <p:pic>
        <p:nvPicPr>
          <p:cNvPr id="12" name="Graphic 11" descr="Badge with solid fill">
            <a:extLst>
              <a:ext uri="{FF2B5EF4-FFF2-40B4-BE49-F238E27FC236}">
                <a16:creationId xmlns:a16="http://schemas.microsoft.com/office/drawing/2014/main" id="{0251B428-8A81-C94D-8DE0-307F13E82B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053971" y="1065070"/>
            <a:ext cx="710699" cy="710699"/>
          </a:xfrm>
          <a:prstGeom prst="rect">
            <a:avLst/>
          </a:prstGeom>
        </p:spPr>
      </p:pic>
      <p:pic>
        <p:nvPicPr>
          <p:cNvPr id="14" name="Graphic 13" descr="Badge 3 with solid fill">
            <a:extLst>
              <a:ext uri="{FF2B5EF4-FFF2-40B4-BE49-F238E27FC236}">
                <a16:creationId xmlns:a16="http://schemas.microsoft.com/office/drawing/2014/main" id="{7A456D57-BF88-F64A-B188-D9170700512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897437" y="1047371"/>
            <a:ext cx="697992" cy="69799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60B82BC-C3FE-484E-A98F-3DF028EB19C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74123" y="166976"/>
            <a:ext cx="1349653" cy="608867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0ED764C-CF8E-C348-85C2-E3689C3523F3}"/>
              </a:ext>
            </a:extLst>
          </p:cNvPr>
          <p:cNvSpPr txBox="1">
            <a:spLocks/>
          </p:cNvSpPr>
          <p:nvPr/>
        </p:nvSpPr>
        <p:spPr>
          <a:xfrm>
            <a:off x="4160520" y="1065070"/>
            <a:ext cx="3716527" cy="5095629"/>
          </a:xfrm>
          <a:prstGeom prst="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ACTIVITY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SURVEY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During NAP7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4-day activity survey of all sites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‘Denominator data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98C8672-5512-420C-9128-D9746B4BD301}"/>
              </a:ext>
            </a:extLst>
          </p:cNvPr>
          <p:cNvSpPr/>
          <p:nvPr/>
        </p:nvSpPr>
        <p:spPr>
          <a:xfrm>
            <a:off x="637032" y="4814612"/>
            <a:ext cx="3258312" cy="1346087"/>
          </a:xfrm>
          <a:prstGeom prst="rect">
            <a:avLst/>
          </a:prstGeom>
          <a:solidFill>
            <a:srgbClr val="4372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10,746 responses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Avenir Book" panose="02000503020000020003" pitchFamily="2" charset="0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9858280-C261-494A-810C-EF2085C52887}"/>
              </a:ext>
            </a:extLst>
          </p:cNvPr>
          <p:cNvSpPr/>
          <p:nvPr/>
        </p:nvSpPr>
        <p:spPr>
          <a:xfrm>
            <a:off x="4160518" y="4814612"/>
            <a:ext cx="3716527" cy="1346087"/>
          </a:xfrm>
          <a:prstGeom prst="rect">
            <a:avLst/>
          </a:prstGeom>
          <a:solidFill>
            <a:srgbClr val="4372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26,000 cases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venir Book" panose="02000503020000020003" pitchFamily="2" charset="0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10401D2-488D-40B6-B0F2-4F374AF99A47}"/>
              </a:ext>
            </a:extLst>
          </p:cNvPr>
          <p:cNvSpPr/>
          <p:nvPr/>
        </p:nvSpPr>
        <p:spPr>
          <a:xfrm>
            <a:off x="8206052" y="4832030"/>
            <a:ext cx="3579367" cy="1346087"/>
          </a:xfrm>
          <a:prstGeom prst="rect">
            <a:avLst/>
          </a:prstGeom>
          <a:solidFill>
            <a:srgbClr val="4372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venir Book" panose="02000503020000020003" pitchFamily="2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692604-22D5-E854-7F54-333E699D00E6}"/>
              </a:ext>
            </a:extLst>
          </p:cNvPr>
          <p:cNvSpPr txBox="1"/>
          <p:nvPr/>
        </p:nvSpPr>
        <p:spPr>
          <a:xfrm>
            <a:off x="6302069" y="6309360"/>
            <a:ext cx="52933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Kane </a:t>
            </a: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 al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., </a:t>
            </a: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Anaesthesia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2022; 77: 1376-1385</a:t>
            </a:r>
          </a:p>
        </p:txBody>
      </p:sp>
    </p:spTree>
    <p:extLst>
      <p:ext uri="{BB962C8B-B14F-4D97-AF65-F5344CB8AC3E}">
        <p14:creationId xmlns:p14="http://schemas.microsoft.com/office/powerpoint/2010/main" val="38709823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0E82E-CE41-A148-A1F3-6ABBAD352C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352" y="-148167"/>
            <a:ext cx="10515600" cy="1325563"/>
          </a:xfrm>
        </p:spPr>
        <p:txBody>
          <a:bodyPr>
            <a:normAutofit/>
          </a:bodyPr>
          <a:lstStyle/>
          <a:p>
            <a:r>
              <a:rPr lang="en-US" sz="6000" b="1" dirty="0">
                <a:solidFill>
                  <a:srgbClr val="4372A2"/>
                </a:solidFill>
                <a:latin typeface="Avenir Book" panose="02000503020000020003" pitchFamily="2" charset="0"/>
              </a:rPr>
              <a:t>NAP7 </a:t>
            </a:r>
            <a:r>
              <a:rPr lang="en-US" sz="6000" b="1" dirty="0">
                <a:latin typeface="Avenir Book" panose="02000503020000020003" pitchFamily="2" charset="0"/>
              </a:rPr>
              <a:t>– three parts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74398F-95FA-E04B-8EC1-1D08B45BEF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032" y="1052704"/>
            <a:ext cx="3258312" cy="5116448"/>
          </a:xfrm>
          <a:ln w="19050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b="1" dirty="0">
                <a:solidFill>
                  <a:schemeClr val="bg1">
                    <a:lumMod val="85000"/>
                  </a:schemeClr>
                </a:solidFill>
                <a:latin typeface="Century Gothic" panose="020B0502020202020204" pitchFamily="34" charset="0"/>
              </a:rPr>
              <a:t>BASELINE</a:t>
            </a:r>
          </a:p>
          <a:p>
            <a:pPr marL="0" indent="0">
              <a:buNone/>
            </a:pPr>
            <a:r>
              <a:rPr lang="en-US" sz="3000" b="1" dirty="0">
                <a:solidFill>
                  <a:schemeClr val="bg1">
                    <a:lumMod val="85000"/>
                  </a:schemeClr>
                </a:solidFill>
                <a:latin typeface="Century Gothic" panose="020B0502020202020204" pitchFamily="34" charset="0"/>
              </a:rPr>
              <a:t>SURVEY</a:t>
            </a:r>
          </a:p>
          <a:p>
            <a:pPr marL="0" indent="0">
              <a:buNone/>
            </a:pPr>
            <a:r>
              <a:rPr lang="en-US" sz="2000" b="1" dirty="0">
                <a:solidFill>
                  <a:schemeClr val="bg1">
                    <a:lumMod val="85000"/>
                  </a:schemeClr>
                </a:solidFill>
                <a:latin typeface="Century Gothic" panose="020B0502020202020204" pitchFamily="34" charset="0"/>
              </a:rPr>
              <a:t>At start of NAP7</a:t>
            </a:r>
          </a:p>
          <a:p>
            <a:pPr marL="0" indent="0">
              <a:buNone/>
            </a:pPr>
            <a:endParaRPr lang="en-US" sz="100" b="1" dirty="0">
              <a:solidFill>
                <a:schemeClr val="bg1">
                  <a:lumMod val="85000"/>
                </a:schemeClr>
              </a:solidFill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Century Gothic" panose="020B0502020202020204" pitchFamily="34" charset="0"/>
              </a:rPr>
              <a:t>What we do &amp; know.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Century Gothic" panose="020B0502020202020204" pitchFamily="34" charset="0"/>
              </a:rPr>
              <a:t>Personal experiences of perioperative cardiac arrest</a:t>
            </a:r>
            <a:r>
              <a:rPr lang="en-US" sz="1800" b="1" dirty="0">
                <a:solidFill>
                  <a:schemeClr val="bg1">
                    <a:lumMod val="85000"/>
                  </a:schemeClr>
                </a:solidFill>
                <a:latin typeface="Century Gothic" panose="020B0502020202020204" pitchFamily="34" charset="0"/>
              </a:rPr>
              <a:t>  </a:t>
            </a:r>
          </a:p>
          <a:p>
            <a:pPr marL="0" indent="0">
              <a:buNone/>
            </a:pPr>
            <a:endParaRPr lang="en-US" sz="2000" dirty="0">
              <a:latin typeface="Century Gothic" panose="020B050202020202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BD774D0-709B-C941-985B-84E8AA6EAA0E}"/>
              </a:ext>
            </a:extLst>
          </p:cNvPr>
          <p:cNvSpPr txBox="1">
            <a:spLocks/>
          </p:cNvSpPr>
          <p:nvPr/>
        </p:nvSpPr>
        <p:spPr>
          <a:xfrm>
            <a:off x="8206053" y="1047369"/>
            <a:ext cx="3559405" cy="509562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CASE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REPORTING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 year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Detailed case review form with panel review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1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‘Numerator data’</a:t>
            </a:r>
          </a:p>
        </p:txBody>
      </p:sp>
      <p:pic>
        <p:nvPicPr>
          <p:cNvPr id="10" name="Graphic 9" descr="Badge 1 with solid fill">
            <a:extLst>
              <a:ext uri="{FF2B5EF4-FFF2-40B4-BE49-F238E27FC236}">
                <a16:creationId xmlns:a16="http://schemas.microsoft.com/office/drawing/2014/main" id="{3785C922-3EE2-5543-82C1-5BA7E510C2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81349" y="1047369"/>
            <a:ext cx="692659" cy="692659"/>
          </a:xfrm>
          <a:prstGeom prst="rect">
            <a:avLst/>
          </a:prstGeom>
        </p:spPr>
      </p:pic>
      <p:pic>
        <p:nvPicPr>
          <p:cNvPr id="12" name="Graphic 11" descr="Badge with solid fill">
            <a:extLst>
              <a:ext uri="{FF2B5EF4-FFF2-40B4-BE49-F238E27FC236}">
                <a16:creationId xmlns:a16="http://schemas.microsoft.com/office/drawing/2014/main" id="{0251B428-8A81-C94D-8DE0-307F13E82B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053971" y="1065070"/>
            <a:ext cx="710699" cy="710699"/>
          </a:xfrm>
          <a:prstGeom prst="rect">
            <a:avLst/>
          </a:prstGeom>
        </p:spPr>
      </p:pic>
      <p:pic>
        <p:nvPicPr>
          <p:cNvPr id="14" name="Graphic 13" descr="Badge 3 with solid fill">
            <a:extLst>
              <a:ext uri="{FF2B5EF4-FFF2-40B4-BE49-F238E27FC236}">
                <a16:creationId xmlns:a16="http://schemas.microsoft.com/office/drawing/2014/main" id="{7A456D57-BF88-F64A-B188-D9170700512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897437" y="1047371"/>
            <a:ext cx="697992" cy="69799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60B82BC-C3FE-484E-A98F-3DF028EB19C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74123" y="166976"/>
            <a:ext cx="1349653" cy="608867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0ED764C-CF8E-C348-85C2-E3689C3523F3}"/>
              </a:ext>
            </a:extLst>
          </p:cNvPr>
          <p:cNvSpPr txBox="1">
            <a:spLocks/>
          </p:cNvSpPr>
          <p:nvPr/>
        </p:nvSpPr>
        <p:spPr>
          <a:xfrm>
            <a:off x="4160520" y="1065070"/>
            <a:ext cx="3716527" cy="5095629"/>
          </a:xfrm>
          <a:prstGeom prst="rect">
            <a:avLst/>
          </a:prstGeom>
          <a:ln w="19050"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ACTIVITY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SURVEY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During NAP7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4-day activity survey of all sites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00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‘Denominator data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98C8672-5512-420C-9128-D9746B4BD301}"/>
              </a:ext>
            </a:extLst>
          </p:cNvPr>
          <p:cNvSpPr/>
          <p:nvPr/>
        </p:nvSpPr>
        <p:spPr>
          <a:xfrm>
            <a:off x="637032" y="4814612"/>
            <a:ext cx="3258312" cy="1346087"/>
          </a:xfrm>
          <a:prstGeom prst="rect">
            <a:avLst/>
          </a:prstGeom>
          <a:solidFill>
            <a:srgbClr val="4372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10,746 responses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Avenir Book" panose="02000503020000020003" pitchFamily="2" charset="0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9858280-C261-494A-810C-EF2085C52887}"/>
              </a:ext>
            </a:extLst>
          </p:cNvPr>
          <p:cNvSpPr/>
          <p:nvPr/>
        </p:nvSpPr>
        <p:spPr>
          <a:xfrm>
            <a:off x="4160520" y="4814612"/>
            <a:ext cx="3716527" cy="1346087"/>
          </a:xfrm>
          <a:prstGeom prst="rect">
            <a:avLst/>
          </a:prstGeom>
          <a:solidFill>
            <a:srgbClr val="4372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26,000 cases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Avenir Book" panose="02000503020000020003" pitchFamily="2" charset="0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10401D2-488D-40B6-B0F2-4F374AF99A47}"/>
              </a:ext>
            </a:extLst>
          </p:cNvPr>
          <p:cNvSpPr/>
          <p:nvPr/>
        </p:nvSpPr>
        <p:spPr>
          <a:xfrm>
            <a:off x="8206052" y="4814612"/>
            <a:ext cx="3579367" cy="1346087"/>
          </a:xfrm>
          <a:prstGeom prst="rect">
            <a:avLst/>
          </a:prstGeom>
          <a:solidFill>
            <a:srgbClr val="4372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881 cases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venir Book" panose="02000503020000020003" pitchFamily="2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692604-22D5-E854-7F54-333E699D00E6}"/>
              </a:ext>
            </a:extLst>
          </p:cNvPr>
          <p:cNvSpPr txBox="1"/>
          <p:nvPr/>
        </p:nvSpPr>
        <p:spPr>
          <a:xfrm>
            <a:off x="6302069" y="6309360"/>
            <a:ext cx="52933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Kane </a:t>
            </a: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 al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., </a:t>
            </a: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Anaesthesia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2022; 77: 1376-1385</a:t>
            </a:r>
          </a:p>
        </p:txBody>
      </p:sp>
    </p:spTree>
    <p:extLst>
      <p:ext uri="{BB962C8B-B14F-4D97-AF65-F5344CB8AC3E}">
        <p14:creationId xmlns:p14="http://schemas.microsoft.com/office/powerpoint/2010/main" val="21051558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0E82E-CE41-A148-A1F3-6ABBAD352C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352" y="-148167"/>
            <a:ext cx="10515600" cy="1325563"/>
          </a:xfrm>
        </p:spPr>
        <p:txBody>
          <a:bodyPr>
            <a:normAutofit/>
          </a:bodyPr>
          <a:lstStyle/>
          <a:p>
            <a:r>
              <a:rPr lang="en-US" sz="6000" b="1" dirty="0">
                <a:solidFill>
                  <a:srgbClr val="4372A2"/>
                </a:solidFill>
                <a:latin typeface="Avenir Book" panose="02000503020000020003" pitchFamily="2" charset="0"/>
              </a:rPr>
              <a:t>NAP </a:t>
            </a:r>
            <a:r>
              <a:rPr lang="en-US" sz="6000" b="1" dirty="0">
                <a:latin typeface="Avenir Book" panose="02000503020000020003" pitchFamily="2" charset="0"/>
              </a:rPr>
              <a:t>– three parts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74398F-95FA-E04B-8EC1-1D08B45BEF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032" y="1052704"/>
            <a:ext cx="3258312" cy="5116448"/>
          </a:xfrm>
          <a:ln w="19050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b="1" dirty="0">
                <a:latin typeface="Century Gothic" panose="020B0502020202020204" pitchFamily="34" charset="0"/>
              </a:rPr>
              <a:t>BASELINE</a:t>
            </a:r>
          </a:p>
          <a:p>
            <a:pPr marL="0" indent="0">
              <a:buNone/>
            </a:pPr>
            <a:r>
              <a:rPr lang="en-US" sz="3000" b="1" dirty="0">
                <a:latin typeface="Century Gothic" panose="020B0502020202020204" pitchFamily="34" charset="0"/>
              </a:rPr>
              <a:t>SURVEY</a:t>
            </a:r>
          </a:p>
          <a:p>
            <a:pPr marL="0" indent="0">
              <a:buNone/>
            </a:pPr>
            <a:r>
              <a:rPr lang="en-US" sz="2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At start of NAP</a:t>
            </a:r>
            <a:endParaRPr lang="en-US" sz="2000" b="1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en-US" sz="2400" dirty="0">
                <a:latin typeface="Century Gothic" panose="020B0502020202020204" pitchFamily="34" charset="0"/>
              </a:rPr>
              <a:t>What we do &amp; know.</a:t>
            </a:r>
          </a:p>
          <a:p>
            <a:pPr marL="0" indent="0">
              <a:buNone/>
            </a:pPr>
            <a:r>
              <a:rPr lang="en-US" sz="2400" dirty="0">
                <a:latin typeface="Century Gothic" panose="020B0502020202020204" pitchFamily="34" charset="0"/>
              </a:rPr>
              <a:t>Personal experiences of perioperative cardiac arrest</a:t>
            </a:r>
            <a:r>
              <a:rPr lang="en-US" sz="1800" b="1" dirty="0">
                <a:latin typeface="Century Gothic" panose="020B0502020202020204" pitchFamily="34" charset="0"/>
              </a:rPr>
              <a:t>  </a:t>
            </a:r>
          </a:p>
          <a:p>
            <a:pPr marL="0" indent="0">
              <a:buNone/>
            </a:pPr>
            <a:endParaRPr lang="en-US" sz="2000" dirty="0">
              <a:latin typeface="Century Gothic" panose="020B050202020202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BD774D0-709B-C941-985B-84E8AA6EAA0E}"/>
              </a:ext>
            </a:extLst>
          </p:cNvPr>
          <p:cNvSpPr txBox="1">
            <a:spLocks/>
          </p:cNvSpPr>
          <p:nvPr/>
        </p:nvSpPr>
        <p:spPr>
          <a:xfrm>
            <a:off x="8206053" y="1047369"/>
            <a:ext cx="3579366" cy="5121783"/>
          </a:xfrm>
          <a:prstGeom prst="rect">
            <a:avLst/>
          </a:prstGeom>
          <a:ln w="19050"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CASE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REPORTING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 year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Detailed case review form with panel review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‘Numerator data’</a:t>
            </a:r>
          </a:p>
        </p:txBody>
      </p:sp>
      <p:pic>
        <p:nvPicPr>
          <p:cNvPr id="10" name="Graphic 9" descr="Badge 1 with solid fill">
            <a:extLst>
              <a:ext uri="{FF2B5EF4-FFF2-40B4-BE49-F238E27FC236}">
                <a16:creationId xmlns:a16="http://schemas.microsoft.com/office/drawing/2014/main" id="{3785C922-3EE2-5543-82C1-5BA7E510C2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81349" y="1047369"/>
            <a:ext cx="692659" cy="692659"/>
          </a:xfrm>
          <a:prstGeom prst="rect">
            <a:avLst/>
          </a:prstGeom>
        </p:spPr>
      </p:pic>
      <p:pic>
        <p:nvPicPr>
          <p:cNvPr id="12" name="Graphic 11" descr="Badge with solid fill">
            <a:extLst>
              <a:ext uri="{FF2B5EF4-FFF2-40B4-BE49-F238E27FC236}">
                <a16:creationId xmlns:a16="http://schemas.microsoft.com/office/drawing/2014/main" id="{0251B428-8A81-C94D-8DE0-307F13E82B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053971" y="1065070"/>
            <a:ext cx="710699" cy="710699"/>
          </a:xfrm>
          <a:prstGeom prst="rect">
            <a:avLst/>
          </a:prstGeom>
        </p:spPr>
      </p:pic>
      <p:pic>
        <p:nvPicPr>
          <p:cNvPr id="14" name="Graphic 13" descr="Badge 3 with solid fill">
            <a:extLst>
              <a:ext uri="{FF2B5EF4-FFF2-40B4-BE49-F238E27FC236}">
                <a16:creationId xmlns:a16="http://schemas.microsoft.com/office/drawing/2014/main" id="{7A456D57-BF88-F64A-B188-D9170700512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897437" y="1047371"/>
            <a:ext cx="697992" cy="69799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60B82BC-C3FE-484E-A98F-3DF028EB19C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74123" y="166976"/>
            <a:ext cx="1349653" cy="608867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0ED764C-CF8E-C348-85C2-E3689C3523F3}"/>
              </a:ext>
            </a:extLst>
          </p:cNvPr>
          <p:cNvSpPr txBox="1">
            <a:spLocks/>
          </p:cNvSpPr>
          <p:nvPr/>
        </p:nvSpPr>
        <p:spPr>
          <a:xfrm>
            <a:off x="4160520" y="1065070"/>
            <a:ext cx="3716527" cy="5095629"/>
          </a:xfrm>
          <a:prstGeom prst="rect">
            <a:avLst/>
          </a:prstGeom>
          <a:ln w="19050"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ACTIVITY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SURVEY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During NAP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4-day activity survey of all sites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‘Denominator data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98C8672-5512-420C-9128-D9746B4BD301}"/>
              </a:ext>
            </a:extLst>
          </p:cNvPr>
          <p:cNvSpPr/>
          <p:nvPr/>
        </p:nvSpPr>
        <p:spPr>
          <a:xfrm>
            <a:off x="637032" y="4814612"/>
            <a:ext cx="3258312" cy="1346087"/>
          </a:xfrm>
          <a:prstGeom prst="rect">
            <a:avLst/>
          </a:prstGeom>
          <a:solidFill>
            <a:srgbClr val="4372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10,746 responses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venir Book" panose="02000503020000020003" pitchFamily="2" charset="0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9858280-C261-494A-810C-EF2085C52887}"/>
              </a:ext>
            </a:extLst>
          </p:cNvPr>
          <p:cNvSpPr/>
          <p:nvPr/>
        </p:nvSpPr>
        <p:spPr>
          <a:xfrm>
            <a:off x="4160518" y="4814612"/>
            <a:ext cx="3716527" cy="1346087"/>
          </a:xfrm>
          <a:prstGeom prst="rect">
            <a:avLst/>
          </a:prstGeom>
          <a:solidFill>
            <a:srgbClr val="4372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26,000 cases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venir Book" panose="02000503020000020003" pitchFamily="2" charset="0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10401D2-488D-40B6-B0F2-4F374AF99A47}"/>
              </a:ext>
            </a:extLst>
          </p:cNvPr>
          <p:cNvSpPr/>
          <p:nvPr/>
        </p:nvSpPr>
        <p:spPr>
          <a:xfrm>
            <a:off x="8206052" y="4814612"/>
            <a:ext cx="3579367" cy="1346087"/>
          </a:xfrm>
          <a:prstGeom prst="rect">
            <a:avLst/>
          </a:prstGeom>
          <a:solidFill>
            <a:srgbClr val="4372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881 cases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venir Book" panose="02000503020000020003" pitchFamily="2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692604-22D5-E854-7F54-333E699D00E6}"/>
              </a:ext>
            </a:extLst>
          </p:cNvPr>
          <p:cNvSpPr txBox="1"/>
          <p:nvPr/>
        </p:nvSpPr>
        <p:spPr>
          <a:xfrm>
            <a:off x="6302069" y="6309360"/>
            <a:ext cx="52933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Kane </a:t>
            </a: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 al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., </a:t>
            </a: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Anaesthesia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2022; 77: 1376-1385</a:t>
            </a:r>
          </a:p>
        </p:txBody>
      </p:sp>
    </p:spTree>
    <p:extLst>
      <p:ext uri="{BB962C8B-B14F-4D97-AF65-F5344CB8AC3E}">
        <p14:creationId xmlns:p14="http://schemas.microsoft.com/office/powerpoint/2010/main" val="4769085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4CC88636-038F-F60D-4BB9-816363CD769B}"/>
              </a:ext>
            </a:extLst>
          </p:cNvPr>
          <p:cNvSpPr/>
          <p:nvPr/>
        </p:nvSpPr>
        <p:spPr>
          <a:xfrm>
            <a:off x="330608" y="1585074"/>
            <a:ext cx="11409106" cy="924181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DD6B5FF1-262D-AC09-0049-90752AF8E02B}"/>
              </a:ext>
            </a:extLst>
          </p:cNvPr>
          <p:cNvSpPr/>
          <p:nvPr/>
        </p:nvSpPr>
        <p:spPr>
          <a:xfrm>
            <a:off x="330607" y="2763762"/>
            <a:ext cx="11409107" cy="924181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D68B2CE7-4F99-41A1-A722-895E16488C5C}"/>
              </a:ext>
            </a:extLst>
          </p:cNvPr>
          <p:cNvSpPr/>
          <p:nvPr/>
        </p:nvSpPr>
        <p:spPr>
          <a:xfrm>
            <a:off x="330608" y="3991094"/>
            <a:ext cx="11409106" cy="924181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6FEDD27B-FF77-AB3F-82B8-F2670441DAF1}"/>
              </a:ext>
            </a:extLst>
          </p:cNvPr>
          <p:cNvSpPr/>
          <p:nvPr/>
        </p:nvSpPr>
        <p:spPr>
          <a:xfrm>
            <a:off x="330608" y="5318454"/>
            <a:ext cx="11409108" cy="92418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072201-57EF-374E-16EB-21875D7161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607" y="259511"/>
            <a:ext cx="11023192" cy="1325563"/>
          </a:xfrm>
        </p:spPr>
        <p:txBody>
          <a:bodyPr/>
          <a:lstStyle/>
          <a:p>
            <a:r>
              <a:rPr lang="en-GB" dirty="0"/>
              <a:t>NAP7: 		4 countries of UK, 392 hospitals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188F46-C365-B838-BADF-441AF821FE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408" y="1646188"/>
            <a:ext cx="10718392" cy="87333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Baseline survey. </a:t>
            </a:r>
            <a:r>
              <a:rPr lang="en-GB" sz="4300" dirty="0"/>
              <a:t>11,000 anaesthetists, </a:t>
            </a:r>
            <a:r>
              <a:rPr lang="en-GB" dirty="0"/>
              <a:t>79% of  hospitals, 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9A87881-FDF5-9307-3537-2245E2881DC3}"/>
              </a:ext>
            </a:extLst>
          </p:cNvPr>
          <p:cNvSpPr txBox="1">
            <a:spLocks/>
          </p:cNvSpPr>
          <p:nvPr/>
        </p:nvSpPr>
        <p:spPr>
          <a:xfrm>
            <a:off x="635409" y="2910637"/>
            <a:ext cx="6388510" cy="8733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Activity survey.      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24 177 cases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3B92E15-6DD3-56D5-6358-5483E7175C8E}"/>
              </a:ext>
            </a:extLst>
          </p:cNvPr>
          <p:cNvSpPr txBox="1">
            <a:spLocks/>
          </p:cNvSpPr>
          <p:nvPr/>
        </p:nvSpPr>
        <p:spPr>
          <a:xfrm>
            <a:off x="635409" y="4141973"/>
            <a:ext cx="8733503" cy="8733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Year long registry    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881 cases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reviewed in detail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C5CDC48-0488-5BA8-3FEC-55B8F1DEF877}"/>
              </a:ext>
            </a:extLst>
          </p:cNvPr>
          <p:cNvSpPr txBox="1">
            <a:spLocks/>
          </p:cNvSpPr>
          <p:nvPr/>
        </p:nvSpPr>
        <p:spPr>
          <a:xfrm>
            <a:off x="574570" y="5369305"/>
            <a:ext cx="11017661" cy="8733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ACCC –Track 	Tracking the impact of COVID-19 on UK anaesthesia/ICU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DCDE410-C500-DA10-7898-ADE7D211257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606" y="386863"/>
            <a:ext cx="1984046" cy="895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4651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4B50327-EE3B-9201-3FA2-D64963037EC0}"/>
              </a:ext>
            </a:extLst>
          </p:cNvPr>
          <p:cNvSpPr/>
          <p:nvPr/>
        </p:nvSpPr>
        <p:spPr>
          <a:xfrm>
            <a:off x="119311" y="1698170"/>
            <a:ext cx="2549025" cy="4274231"/>
          </a:xfrm>
          <a:prstGeom prst="rect">
            <a:avLst/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PHASE ZERO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ACCC TRACK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COVID study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6E76F6-86DA-FB3C-F0F4-64A32CF432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9089" b="87659"/>
          <a:stretch/>
        </p:blipFill>
        <p:spPr>
          <a:xfrm>
            <a:off x="378420" y="725836"/>
            <a:ext cx="5975885" cy="71550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2194949-C6D2-EE3A-B4F3-E68B6B64F1C3}"/>
              </a:ext>
            </a:extLst>
          </p:cNvPr>
          <p:cNvSpPr txBox="1"/>
          <p:nvPr/>
        </p:nvSpPr>
        <p:spPr>
          <a:xfrm>
            <a:off x="3366362" y="49778"/>
            <a:ext cx="165831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four</a:t>
            </a:r>
            <a:endParaRPr kumimoji="0" lang="en-GB" sz="54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826F151-5074-F368-B9C1-3D723D7E6414}"/>
              </a:ext>
            </a:extLst>
          </p:cNvPr>
          <p:cNvCxnSpPr/>
          <p:nvPr/>
        </p:nvCxnSpPr>
        <p:spPr>
          <a:xfrm>
            <a:off x="2789695" y="573437"/>
            <a:ext cx="1658319" cy="92989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889DE844-0E4D-A52B-6008-7BB2115BDA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7044" y="1655732"/>
            <a:ext cx="9460013" cy="4405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109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218713-4DFD-A9CD-7E65-AE1EC69CC3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70E0F3-8933-4A8D-BE13-06554E97AA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1DBC46-4F8F-160E-B7C4-51F1517DA1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763" y="110976"/>
            <a:ext cx="6096528" cy="34292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483CECA-BD48-034D-189D-77B71EC1B3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763" y="3428703"/>
            <a:ext cx="6096528" cy="34292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003367F-6951-9387-14A5-615C7CD0F9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5472" y="-23961"/>
            <a:ext cx="6096528" cy="34292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D463B2F-16A9-847B-E4EE-E4F99CE27A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5472" y="3143970"/>
            <a:ext cx="6096528" cy="342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2832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F8A64E-01B5-B386-8DE5-DA04F875D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416" y="3060206"/>
            <a:ext cx="11542426" cy="1143000"/>
          </a:xfrm>
        </p:spPr>
        <p:txBody>
          <a:bodyPr>
            <a:noAutofit/>
          </a:bodyPr>
          <a:lstStyle/>
          <a:p>
            <a:r>
              <a:rPr lang="en-GB" sz="4400" dirty="0"/>
              <a:t>Baseline survey</a:t>
            </a:r>
            <a:br>
              <a:rPr lang="en-GB" sz="4400" dirty="0"/>
            </a:br>
            <a:br>
              <a:rPr lang="en-GB" sz="4400" dirty="0"/>
            </a:br>
            <a:r>
              <a:rPr lang="en-GB" sz="4000" dirty="0"/>
              <a:t>385 hospitals (76%)</a:t>
            </a:r>
            <a:br>
              <a:rPr lang="en-GB" sz="4000" dirty="0"/>
            </a:br>
            <a:r>
              <a:rPr lang="en-GB" sz="4000" dirty="0"/>
              <a:t>-what we do</a:t>
            </a:r>
            <a:br>
              <a:rPr lang="en-GB" sz="4000" dirty="0"/>
            </a:br>
            <a:r>
              <a:rPr lang="en-GB" sz="4000" dirty="0"/>
              <a:t>-preparedness</a:t>
            </a:r>
            <a:br>
              <a:rPr lang="en-GB" sz="4000" dirty="0"/>
            </a:br>
            <a:br>
              <a:rPr lang="en-GB" sz="4000" dirty="0"/>
            </a:br>
            <a:r>
              <a:rPr lang="en-GB" sz="4000" dirty="0"/>
              <a:t>10,746 individual anaesthetists/AAs (70%)</a:t>
            </a:r>
            <a:br>
              <a:rPr lang="en-GB" sz="4000" dirty="0"/>
            </a:br>
            <a:r>
              <a:rPr lang="en-GB" sz="4000" dirty="0"/>
              <a:t>-preparedness</a:t>
            </a:r>
            <a:br>
              <a:rPr lang="en-GB" sz="4000" dirty="0"/>
            </a:br>
            <a:r>
              <a:rPr lang="en-GB" sz="4000" dirty="0"/>
              <a:t>-beliefs</a:t>
            </a:r>
            <a:br>
              <a:rPr lang="en-GB" sz="4000" dirty="0"/>
            </a:br>
            <a:r>
              <a:rPr lang="en-GB" sz="4000" dirty="0"/>
              <a:t>-experiences</a:t>
            </a:r>
            <a:br>
              <a:rPr lang="en-GB" sz="4400" dirty="0"/>
            </a:br>
            <a:endParaRPr lang="en-GB" sz="4400" dirty="0"/>
          </a:p>
        </p:txBody>
      </p:sp>
    </p:spTree>
    <p:extLst>
      <p:ext uri="{BB962C8B-B14F-4D97-AF65-F5344CB8AC3E}">
        <p14:creationId xmlns:p14="http://schemas.microsoft.com/office/powerpoint/2010/main" val="33619925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6CE38-8C11-65B9-1DFE-3EC3FD36F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829691" cy="1325563"/>
          </a:xfrm>
        </p:spPr>
        <p:txBody>
          <a:bodyPr>
            <a:normAutofit/>
          </a:bodyPr>
          <a:lstStyle/>
          <a:p>
            <a:pPr algn="ctr"/>
            <a:r>
              <a:rPr lang="en-GB" sz="3000" dirty="0">
                <a:solidFill>
                  <a:srgbClr val="4372A2"/>
                </a:solidFill>
                <a:latin typeface="Century Gothic" panose="020B0502020202020204" pitchFamily="34" charset="0"/>
              </a:rPr>
              <a:t>Anaesthetists and other staff providing anaesthesia care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50C2A53B-5139-C442-318F-4F0679559E8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73102872"/>
              </p:ext>
            </p:extLst>
          </p:nvPr>
        </p:nvGraphicFramePr>
        <p:xfrm>
          <a:off x="407280" y="1499017"/>
          <a:ext cx="10619523" cy="55463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6832841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6CE38-8C11-65B9-1DFE-3EC3FD36F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829691" cy="1325563"/>
          </a:xfrm>
        </p:spPr>
        <p:txBody>
          <a:bodyPr>
            <a:normAutofit/>
          </a:bodyPr>
          <a:lstStyle/>
          <a:p>
            <a:pPr algn="ctr"/>
            <a:r>
              <a:rPr lang="en-GB" sz="3000" dirty="0">
                <a:solidFill>
                  <a:srgbClr val="4372A2"/>
                </a:solidFill>
                <a:latin typeface="Century Gothic" panose="020B0502020202020204" pitchFamily="34" charset="0"/>
              </a:rPr>
              <a:t>Anaesthetists and other staff providing anaesthesia care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50C2A53B-5139-C442-318F-4F0679559E8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93271215"/>
              </p:ext>
            </p:extLst>
          </p:nvPr>
        </p:nvGraphicFramePr>
        <p:xfrm>
          <a:off x="407280" y="1499017"/>
          <a:ext cx="10619523" cy="55463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5994877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BD9710E3-6EEB-95D4-4F7F-A6AFB8607498}"/>
              </a:ext>
            </a:extLst>
          </p:cNvPr>
          <p:cNvSpPr/>
          <p:nvPr/>
        </p:nvSpPr>
        <p:spPr>
          <a:xfrm>
            <a:off x="318008" y="5708702"/>
            <a:ext cx="5765390" cy="924181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FF00FF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4CC88636-038F-F60D-4BB9-816363CD769B}"/>
              </a:ext>
            </a:extLst>
          </p:cNvPr>
          <p:cNvSpPr/>
          <p:nvPr/>
        </p:nvSpPr>
        <p:spPr>
          <a:xfrm>
            <a:off x="318006" y="1014227"/>
            <a:ext cx="5765392" cy="924181"/>
          </a:xfrm>
          <a:prstGeom prst="roundRect">
            <a:avLst/>
          </a:prstGeom>
          <a:solidFill>
            <a:srgbClr val="BDDBFB"/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DD6B5FF1-262D-AC09-0049-90752AF8E02B}"/>
              </a:ext>
            </a:extLst>
          </p:cNvPr>
          <p:cNvSpPr/>
          <p:nvPr/>
        </p:nvSpPr>
        <p:spPr>
          <a:xfrm>
            <a:off x="330608" y="2221532"/>
            <a:ext cx="5765391" cy="924181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D68B2CE7-4F99-41A1-A722-895E16488C5C}"/>
              </a:ext>
            </a:extLst>
          </p:cNvPr>
          <p:cNvSpPr/>
          <p:nvPr/>
        </p:nvSpPr>
        <p:spPr>
          <a:xfrm>
            <a:off x="330608" y="3376547"/>
            <a:ext cx="5765390" cy="924181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6FEDD27B-FF77-AB3F-82B8-F2670441DAF1}"/>
              </a:ext>
            </a:extLst>
          </p:cNvPr>
          <p:cNvSpPr/>
          <p:nvPr/>
        </p:nvSpPr>
        <p:spPr>
          <a:xfrm>
            <a:off x="318008" y="4533570"/>
            <a:ext cx="5765390" cy="924181"/>
          </a:xfrm>
          <a:prstGeom prst="roundRect">
            <a:avLst/>
          </a:prstGeom>
          <a:solidFill>
            <a:srgbClr val="D04CF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FF00FF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072201-57EF-374E-16EB-21875D7161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869" y="-156540"/>
            <a:ext cx="11023192" cy="1325563"/>
          </a:xfrm>
        </p:spPr>
        <p:txBody>
          <a:bodyPr/>
          <a:lstStyle/>
          <a:p>
            <a:r>
              <a:rPr lang="en-GB" dirty="0"/>
              <a:t>		NAPs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188F46-C365-B838-BADF-441AF821FE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9669" y="1244638"/>
            <a:ext cx="10718392" cy="87333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NAP3  Permanent harm from spinal 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9A87881-FDF5-9307-3537-2245E2881DC3}"/>
              </a:ext>
            </a:extLst>
          </p:cNvPr>
          <p:cNvSpPr txBox="1">
            <a:spLocks/>
          </p:cNvSpPr>
          <p:nvPr/>
        </p:nvSpPr>
        <p:spPr>
          <a:xfrm>
            <a:off x="449669" y="2452908"/>
            <a:ext cx="6388510" cy="8733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NAP4 Anaesthesia airway death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3B92E15-6DD3-56D5-6358-5483E7175C8E}"/>
              </a:ext>
            </a:extLst>
          </p:cNvPr>
          <p:cNvSpPr txBox="1">
            <a:spLocks/>
          </p:cNvSpPr>
          <p:nvPr/>
        </p:nvSpPr>
        <p:spPr>
          <a:xfrm>
            <a:off x="483008" y="3652253"/>
            <a:ext cx="5460589" cy="8733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NAP5 Awareness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C5CDC48-0488-5BA8-3FEC-55B8F1DEF877}"/>
              </a:ext>
            </a:extLst>
          </p:cNvPr>
          <p:cNvSpPr txBox="1">
            <a:spLocks/>
          </p:cNvSpPr>
          <p:nvPr/>
        </p:nvSpPr>
        <p:spPr>
          <a:xfrm>
            <a:off x="483008" y="4813458"/>
            <a:ext cx="11017661" cy="8733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NAP6 Life threatening anaphylaxis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DCDE410-C500-DA10-7898-ADE7D211257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008" y="5737823"/>
            <a:ext cx="1984046" cy="89506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BBC4511-AFE2-3203-0147-46C57CFACFE8}"/>
              </a:ext>
            </a:extLst>
          </p:cNvPr>
          <p:cNvSpPr txBox="1"/>
          <p:nvPr/>
        </p:nvSpPr>
        <p:spPr>
          <a:xfrm>
            <a:off x="2467054" y="5892965"/>
            <a:ext cx="610076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Periop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cardiac arrest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82B1585-E6CF-AA4F-7662-A9C0A388B7A3}"/>
              </a:ext>
            </a:extLst>
          </p:cNvPr>
          <p:cNvSpPr txBox="1"/>
          <p:nvPr/>
        </p:nvSpPr>
        <p:spPr>
          <a:xfrm>
            <a:off x="9167041" y="1244638"/>
            <a:ext cx="3663134" cy="4524315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in 3000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in 120,000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in 12,000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in 19,000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in 50,000 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D9DA127-D27C-2D4B-3EC9-988A77805C1B}"/>
              </a:ext>
            </a:extLst>
          </p:cNvPr>
          <p:cNvCxnSpPr/>
          <p:nvPr/>
        </p:nvCxnSpPr>
        <p:spPr>
          <a:xfrm flipV="1">
            <a:off x="7539457" y="1641736"/>
            <a:ext cx="1659309" cy="186505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0038CD1-889B-ABD5-B99B-EA0DE6266D2B}"/>
              </a:ext>
            </a:extLst>
          </p:cNvPr>
          <p:cNvCxnSpPr>
            <a:endCxn id="14" idx="1"/>
          </p:cNvCxnSpPr>
          <p:nvPr/>
        </p:nvCxnSpPr>
        <p:spPr>
          <a:xfrm flipV="1">
            <a:off x="7772400" y="3506796"/>
            <a:ext cx="1394641" cy="20640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0B6376B-5A42-2CF3-50CB-CC8ED19AC32A}"/>
              </a:ext>
            </a:extLst>
          </p:cNvPr>
          <p:cNvCxnSpPr/>
          <p:nvPr/>
        </p:nvCxnSpPr>
        <p:spPr>
          <a:xfrm>
            <a:off x="7643813" y="3811595"/>
            <a:ext cx="1419141" cy="59574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9DB1345-BE73-ABCE-DDA3-F4B873ACBC4A}"/>
              </a:ext>
            </a:extLst>
          </p:cNvPr>
          <p:cNvCxnSpPr/>
          <p:nvPr/>
        </p:nvCxnSpPr>
        <p:spPr>
          <a:xfrm flipV="1">
            <a:off x="7643813" y="2515066"/>
            <a:ext cx="1523228" cy="109012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9959F0E-1081-E97D-21B4-B18FE734B0E4}"/>
              </a:ext>
            </a:extLst>
          </p:cNvPr>
          <p:cNvCxnSpPr/>
          <p:nvPr/>
        </p:nvCxnSpPr>
        <p:spPr>
          <a:xfrm>
            <a:off x="7643813" y="3951351"/>
            <a:ext cx="1402553" cy="148982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ED328E1E-261B-3D80-D445-488B67EA4BCF}"/>
              </a:ext>
            </a:extLst>
          </p:cNvPr>
          <p:cNvSpPr txBox="1"/>
          <p:nvPr/>
        </p:nvSpPr>
        <p:spPr>
          <a:xfrm>
            <a:off x="6657976" y="2856834"/>
            <a:ext cx="291464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989766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6CE38-8C11-65B9-1DFE-3EC3FD36F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829691" cy="1096607"/>
          </a:xfrm>
        </p:spPr>
        <p:txBody>
          <a:bodyPr>
            <a:normAutofit/>
          </a:bodyPr>
          <a:lstStyle/>
          <a:p>
            <a:pPr algn="ctr"/>
            <a:r>
              <a:rPr lang="en-GB" sz="3600" dirty="0">
                <a:solidFill>
                  <a:srgbClr val="4372A2"/>
                </a:solidFill>
                <a:latin typeface="Century Gothic" panose="020B0502020202020204" pitchFamily="34" charset="0"/>
              </a:rPr>
              <a:t>What can/do UK hospitals do?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50C2A53B-5139-C442-318F-4F0679559E83}"/>
              </a:ext>
            </a:extLst>
          </p:cNvPr>
          <p:cNvGraphicFramePr>
            <a:graphicFrameLocks/>
          </p:cNvGraphicFramePr>
          <p:nvPr/>
        </p:nvGraphicFramePr>
        <p:xfrm>
          <a:off x="407280" y="1499017"/>
          <a:ext cx="10619523" cy="55463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A0C335B0-964A-536E-77CC-C9BBA5103F1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82" r="3402"/>
          <a:stretch/>
        </p:blipFill>
        <p:spPr>
          <a:xfrm>
            <a:off x="0" y="898486"/>
            <a:ext cx="12043097" cy="5791873"/>
          </a:xfrm>
          <a:prstGeom prst="rect">
            <a:avLst/>
          </a:prstGeom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3BF3F29-B1CF-A15F-AAFF-DC6105E15221}"/>
              </a:ext>
            </a:extLst>
          </p:cNvPr>
          <p:cNvSpPr/>
          <p:nvPr/>
        </p:nvSpPr>
        <p:spPr>
          <a:xfrm>
            <a:off x="990600" y="2941320"/>
            <a:ext cx="1600200" cy="35052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6599ED9-9406-50A0-FE0B-E07358C5827B}"/>
              </a:ext>
            </a:extLst>
          </p:cNvPr>
          <p:cNvSpPr/>
          <p:nvPr/>
        </p:nvSpPr>
        <p:spPr>
          <a:xfrm>
            <a:off x="822960" y="4558882"/>
            <a:ext cx="1767840" cy="47031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98669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6CE38-8C11-65B9-1DFE-3EC3FD36F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829691" cy="1096607"/>
          </a:xfrm>
        </p:spPr>
        <p:txBody>
          <a:bodyPr>
            <a:normAutofit/>
          </a:bodyPr>
          <a:lstStyle/>
          <a:p>
            <a:pPr algn="ctr"/>
            <a:r>
              <a:rPr lang="en-GB" sz="3600" dirty="0">
                <a:solidFill>
                  <a:srgbClr val="4372A2"/>
                </a:solidFill>
                <a:latin typeface="Century Gothic" panose="020B0502020202020204" pitchFamily="34" charset="0"/>
              </a:rPr>
              <a:t>What can/do UK hospitals do?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50C2A53B-5139-C442-318F-4F0679559E83}"/>
              </a:ext>
            </a:extLst>
          </p:cNvPr>
          <p:cNvGraphicFramePr>
            <a:graphicFrameLocks/>
          </p:cNvGraphicFramePr>
          <p:nvPr/>
        </p:nvGraphicFramePr>
        <p:xfrm>
          <a:off x="407280" y="1499017"/>
          <a:ext cx="10619523" cy="55463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A0C335B0-964A-536E-77CC-C9BBA5103F1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82" r="3402"/>
          <a:stretch/>
        </p:blipFill>
        <p:spPr>
          <a:xfrm>
            <a:off x="0" y="898486"/>
            <a:ext cx="12043097" cy="579187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6599ED9-9406-50A0-FE0B-E07358C5827B}"/>
              </a:ext>
            </a:extLst>
          </p:cNvPr>
          <p:cNvSpPr/>
          <p:nvPr/>
        </p:nvSpPr>
        <p:spPr>
          <a:xfrm>
            <a:off x="274320" y="5000843"/>
            <a:ext cx="2286000" cy="22647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58333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20B207-7D51-8D7A-C13F-A4C47EEBCE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711" y="120206"/>
            <a:ext cx="10956636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3000" dirty="0">
                <a:solidFill>
                  <a:srgbClr val="4372A2"/>
                </a:solidFill>
                <a:latin typeface="Century Gothic" panose="020B0502020202020204" pitchFamily="34" charset="0"/>
              </a:rPr>
              <a:t>86% of hospitals have no PICU</a:t>
            </a:r>
            <a:br>
              <a:rPr lang="en-GB" sz="3000" dirty="0">
                <a:solidFill>
                  <a:srgbClr val="4372A2"/>
                </a:solidFill>
                <a:latin typeface="Century Gothic" panose="020B0502020202020204" pitchFamily="34" charset="0"/>
              </a:rPr>
            </a:br>
            <a:r>
              <a:rPr lang="en-GB" sz="3000" dirty="0">
                <a:solidFill>
                  <a:srgbClr val="4372A2"/>
                </a:solidFill>
                <a:latin typeface="Century Gothic" panose="020B0502020202020204" pitchFamily="34" charset="0"/>
              </a:rPr>
              <a:t>Stabilisation of critically ill children prior to retrieval – </a:t>
            </a:r>
            <a:br>
              <a:rPr lang="en-GB" sz="3000" dirty="0">
                <a:solidFill>
                  <a:srgbClr val="4372A2"/>
                </a:solidFill>
                <a:latin typeface="Century Gothic" panose="020B0502020202020204" pitchFamily="34" charset="0"/>
              </a:rPr>
            </a:br>
            <a:r>
              <a:rPr lang="en-GB" sz="3000" b="1" dirty="0">
                <a:solidFill>
                  <a:srgbClr val="4372A2"/>
                </a:solidFill>
                <a:latin typeface="Century Gothic" panose="020B0502020202020204" pitchFamily="34" charset="0"/>
              </a:rPr>
              <a:t>who is responsible</a:t>
            </a:r>
            <a:r>
              <a:rPr lang="en-GB" sz="3000" dirty="0">
                <a:solidFill>
                  <a:srgbClr val="4372A2"/>
                </a:solidFill>
                <a:latin typeface="Century Gothic" panose="020B0502020202020204" pitchFamily="34" charset="0"/>
              </a:rPr>
              <a:t>? 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21A96BA0-D04B-0DC3-A81B-4874086D92B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75197222"/>
              </p:ext>
            </p:extLst>
          </p:nvPr>
        </p:nvGraphicFramePr>
        <p:xfrm>
          <a:off x="617682" y="1445769"/>
          <a:ext cx="10956635" cy="47659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5035168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AB5A34-3F24-A59D-70D6-FBA88FC5B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05525"/>
            <a:ext cx="11582399" cy="1325563"/>
          </a:xfrm>
        </p:spPr>
        <p:txBody>
          <a:bodyPr>
            <a:normAutofit/>
          </a:bodyPr>
          <a:lstStyle/>
          <a:p>
            <a:pPr algn="ctr"/>
            <a:r>
              <a:rPr lang="en-GB" sz="4000" dirty="0">
                <a:solidFill>
                  <a:srgbClr val="4372A2"/>
                </a:solidFill>
                <a:latin typeface="Century Gothic" panose="020B0502020202020204" pitchFamily="34" charset="0"/>
              </a:rPr>
              <a:t>Default location for induction of anaesthesia</a:t>
            </a:r>
            <a:endParaRPr lang="en-GB" sz="4000" dirty="0">
              <a:solidFill>
                <a:srgbClr val="4372A2"/>
              </a:solidFill>
            </a:endParaRP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D137B282-4B5C-1889-26D0-491E0E664A6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16189787"/>
              </p:ext>
            </p:extLst>
          </p:nvPr>
        </p:nvGraphicFramePr>
        <p:xfrm>
          <a:off x="697831" y="1531088"/>
          <a:ext cx="11141743" cy="49617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928291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1AF05B-539D-DDCB-272D-1237F4C9AD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992" y="61546"/>
            <a:ext cx="10782300" cy="1111933"/>
          </a:xfrm>
        </p:spPr>
        <p:txBody>
          <a:bodyPr>
            <a:normAutofit/>
          </a:bodyPr>
          <a:lstStyle/>
          <a:p>
            <a:pPr algn="ctr"/>
            <a:r>
              <a:rPr lang="en-GB" sz="3200" dirty="0">
                <a:solidFill>
                  <a:srgbClr val="4372A2"/>
                </a:solidFill>
                <a:latin typeface="Century Gothic" panose="020B0502020202020204" pitchFamily="34" charset="0"/>
              </a:rPr>
              <a:t>90% hospitals do remote site anaesthesia </a:t>
            </a:r>
            <a:br>
              <a:rPr lang="en-GB" sz="3200" dirty="0">
                <a:solidFill>
                  <a:srgbClr val="4372A2"/>
                </a:solidFill>
                <a:latin typeface="Century Gothic" panose="020B0502020202020204" pitchFamily="34" charset="0"/>
              </a:rPr>
            </a:br>
            <a:r>
              <a:rPr lang="en-GB" sz="3200" dirty="0">
                <a:solidFill>
                  <a:srgbClr val="4372A2"/>
                </a:solidFill>
                <a:latin typeface="Century Gothic" panose="020B0502020202020204" pitchFamily="34" charset="0"/>
              </a:rPr>
              <a:t>- top 10 locations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AFFAA731-3E4E-8D72-5501-0D16E2FB63A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42794830"/>
              </p:ext>
            </p:extLst>
          </p:nvPr>
        </p:nvGraphicFramePr>
        <p:xfrm>
          <a:off x="716777" y="1173480"/>
          <a:ext cx="10926583" cy="56229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7601657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2ED2D-4110-C88F-D0BE-94F0A0159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70" y="-42034"/>
            <a:ext cx="10972800" cy="1143000"/>
          </a:xfrm>
        </p:spPr>
        <p:txBody>
          <a:bodyPr/>
          <a:lstStyle/>
          <a:p>
            <a:r>
              <a:rPr lang="en-GB" dirty="0"/>
              <a:t>Specialties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C02296-9C25-46FA-A02D-0E5C82E03C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974" y="941735"/>
            <a:ext cx="11293465" cy="59162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8F85B9E-22F7-A547-A8D5-5244AEC5FD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4866" y="6126968"/>
            <a:ext cx="3895256" cy="530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0608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9880B0-AE3C-5159-8174-99E08E80C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029" y="11747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4000" dirty="0">
                <a:solidFill>
                  <a:srgbClr val="4372A2"/>
                </a:solidFill>
                <a:latin typeface="Century Gothic" panose="020B0502020202020204" pitchFamily="34" charset="0"/>
              </a:rPr>
              <a:t>Access to emergency equipment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DE2F78EA-2DCD-140B-BE28-2AC340FA6AC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21218089"/>
              </p:ext>
            </p:extLst>
          </p:nvPr>
        </p:nvGraphicFramePr>
        <p:xfrm>
          <a:off x="385007" y="1158219"/>
          <a:ext cx="10912320" cy="49458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35826014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50A7BD-34AA-0C24-A3A6-DB2C4EE998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767" y="124737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en-GB" dirty="0"/>
              <a:t>I am confident in managing perioperative cardiac arrest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623EE7-63C0-9C89-DF5C-2A3736C6DD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059" b="13088"/>
          <a:stretch/>
        </p:blipFill>
        <p:spPr>
          <a:xfrm>
            <a:off x="354767" y="1637675"/>
            <a:ext cx="8364268" cy="452596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610D58-91EF-9042-7715-BA69A45336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2285999"/>
            <a:ext cx="4467068" cy="1143001"/>
          </a:xfrm>
        </p:spPr>
        <p:txBody>
          <a:bodyPr/>
          <a:lstStyle/>
          <a:p>
            <a:pPr marL="0" indent="0">
              <a:buNone/>
            </a:pPr>
            <a:r>
              <a:rPr lang="en-GB" dirty="0">
                <a:solidFill>
                  <a:srgbClr val="FF0000"/>
                </a:solidFill>
              </a:rPr>
              <a:t>males</a:t>
            </a:r>
            <a:r>
              <a:rPr lang="en-GB" dirty="0"/>
              <a:t> &gt; females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4C678DA-E380-6856-8E0D-9B7B50182F60}"/>
              </a:ext>
            </a:extLst>
          </p:cNvPr>
          <p:cNvSpPr/>
          <p:nvPr/>
        </p:nvSpPr>
        <p:spPr>
          <a:xfrm>
            <a:off x="4088130" y="3751858"/>
            <a:ext cx="4754880" cy="278171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74126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50A7BD-34AA-0C24-A3A6-DB2C4EE998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Confidence: after a cardiac arrest</a:t>
            </a:r>
            <a:br>
              <a:rPr lang="en-GB" dirty="0"/>
            </a:br>
            <a:r>
              <a:rPr lang="en-GB" dirty="0">
                <a:solidFill>
                  <a:srgbClr val="FF0000"/>
                </a:solidFill>
              </a:rPr>
              <a:t>- MUCH lower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62763D-0DE8-DCA9-793D-168241F0F2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86" r="2892"/>
          <a:stretch/>
        </p:blipFill>
        <p:spPr>
          <a:xfrm>
            <a:off x="143123" y="1588957"/>
            <a:ext cx="11840879" cy="34245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07D097-5530-3A44-BDB8-DE3C1DF108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5165155"/>
            <a:ext cx="7772400" cy="404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31069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7206A4-93AD-9255-B87F-066E63FD9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061" y="0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dirty="0">
                <a:solidFill>
                  <a:srgbClr val="4372A2"/>
                </a:solidFill>
                <a:latin typeface="Century Gothic" panose="020B0502020202020204" pitchFamily="34" charset="0"/>
              </a:rPr>
              <a:t>Top 10 causes of (last) arrest</a:t>
            </a:r>
            <a:endParaRPr lang="en-GB" sz="4000" dirty="0">
              <a:solidFill>
                <a:srgbClr val="4372A2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73A968-359D-826C-7AC9-5FD893B5472F}"/>
              </a:ext>
            </a:extLst>
          </p:cNvPr>
          <p:cNvSpPr txBox="1"/>
          <p:nvPr/>
        </p:nvSpPr>
        <p:spPr>
          <a:xfrm>
            <a:off x="8399117" y="1736229"/>
            <a:ext cx="3449983" cy="169277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2600" b="1" dirty="0">
                <a:latin typeface="Century Gothic" panose="020B0502020202020204" pitchFamily="34" charset="0"/>
              </a:rPr>
              <a:t>Top 3 causes:</a:t>
            </a:r>
          </a:p>
          <a:p>
            <a:r>
              <a:rPr lang="en-GB" sz="2600" dirty="0">
                <a:latin typeface="Century Gothic" panose="020B0502020202020204" pitchFamily="34" charset="0"/>
              </a:rPr>
              <a:t>Major haemorrhage</a:t>
            </a:r>
          </a:p>
          <a:p>
            <a:r>
              <a:rPr lang="en-GB" sz="2600" dirty="0">
                <a:latin typeface="Century Gothic" panose="020B0502020202020204" pitchFamily="34" charset="0"/>
              </a:rPr>
              <a:t>Anaphylaxis</a:t>
            </a:r>
          </a:p>
          <a:p>
            <a:r>
              <a:rPr lang="en-GB" sz="2600" dirty="0">
                <a:latin typeface="Century Gothic" panose="020B0502020202020204" pitchFamily="34" charset="0"/>
              </a:rPr>
              <a:t>Cardiac ischaemia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E7504473-FB37-8CBF-7863-B25A0BB5F13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53873026"/>
              </p:ext>
            </p:extLst>
          </p:nvPr>
        </p:nvGraphicFramePr>
        <p:xfrm>
          <a:off x="342900" y="1325563"/>
          <a:ext cx="11264899" cy="50810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4186528B-1371-DB43-EAFE-6B1BA51ADDDE}"/>
              </a:ext>
            </a:extLst>
          </p:cNvPr>
          <p:cNvSpPr/>
          <p:nvPr/>
        </p:nvSpPr>
        <p:spPr>
          <a:xfrm>
            <a:off x="3402768" y="4751883"/>
            <a:ext cx="1588958" cy="35976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1338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0177100-46BD-AA44-1A58-7C4A560078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 l="-1720" t="14263" r="4785" b="43970"/>
          <a:stretch/>
        </p:blipFill>
        <p:spPr>
          <a:xfrm>
            <a:off x="-211756" y="0"/>
            <a:ext cx="12403755" cy="7587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22809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298B7A-A50F-8AE8-09EE-45A0EB21D6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836" y="160336"/>
            <a:ext cx="11692328" cy="1143000"/>
          </a:xfrm>
        </p:spPr>
        <p:txBody>
          <a:bodyPr>
            <a:normAutofit fontScale="90000"/>
          </a:bodyPr>
          <a:lstStyle/>
          <a:p>
            <a:r>
              <a:rPr lang="en-GB" dirty="0"/>
              <a:t>What do anaesthetists think is commonest cause of cardiac arrest?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BBFF14-C3A1-42B5-C878-B3744BD880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29402" y="1600201"/>
            <a:ext cx="3052997" cy="4525963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N=10,746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143DCB-2084-4C69-21F1-BB0175A4F8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395"/>
          <a:stretch/>
        </p:blipFill>
        <p:spPr>
          <a:xfrm>
            <a:off x="249836" y="1472617"/>
            <a:ext cx="7178832" cy="5240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1545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E9E5AF2-0DCE-2941-8186-43710966AD46}"/>
              </a:ext>
            </a:extLst>
          </p:cNvPr>
          <p:cNvSpPr/>
          <p:nvPr/>
        </p:nvSpPr>
        <p:spPr>
          <a:xfrm>
            <a:off x="3317644" y="4330420"/>
            <a:ext cx="5380347" cy="10772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F9DD545-7848-B92A-8066-67ABE4397C4E}"/>
              </a:ext>
            </a:extLst>
          </p:cNvPr>
          <p:cNvSpPr/>
          <p:nvPr/>
        </p:nvSpPr>
        <p:spPr>
          <a:xfrm>
            <a:off x="6096000" y="1997629"/>
            <a:ext cx="3179975" cy="17839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0688367-E191-5AF3-75E6-65C218A319BC}"/>
              </a:ext>
            </a:extLst>
          </p:cNvPr>
          <p:cNvSpPr/>
          <p:nvPr/>
        </p:nvSpPr>
        <p:spPr>
          <a:xfrm>
            <a:off x="1414463" y="1752178"/>
            <a:ext cx="3829050" cy="23911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F8A64E-01B5-B386-8DE5-DA04F875D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9961" y="2419038"/>
            <a:ext cx="3045733" cy="1143000"/>
          </a:xfrm>
        </p:spPr>
        <p:txBody>
          <a:bodyPr>
            <a:noAutofit/>
          </a:bodyPr>
          <a:lstStyle/>
          <a:p>
            <a:br>
              <a:rPr lang="en-GB" sz="4400" dirty="0"/>
            </a:br>
            <a:br>
              <a:rPr lang="en-GB" sz="4400" dirty="0"/>
            </a:br>
            <a:r>
              <a:rPr lang="en-GB" sz="3200" dirty="0">
                <a:solidFill>
                  <a:schemeClr val="tx1"/>
                </a:solidFill>
              </a:rPr>
              <a:t>Baseline</a:t>
            </a:r>
            <a:br>
              <a:rPr lang="en-GB" sz="3200" dirty="0">
                <a:solidFill>
                  <a:schemeClr val="tx1"/>
                </a:solidFill>
              </a:rPr>
            </a:br>
            <a:r>
              <a:rPr lang="en-GB" sz="3200" dirty="0">
                <a:solidFill>
                  <a:schemeClr val="tx1"/>
                </a:solidFill>
              </a:rPr>
              <a:t>- 38%</a:t>
            </a:r>
            <a:br>
              <a:rPr lang="en-GB" sz="3200" dirty="0">
                <a:solidFill>
                  <a:schemeClr val="tx1"/>
                </a:solidFill>
              </a:rPr>
            </a:br>
            <a:r>
              <a:rPr lang="en-GB" sz="3200" dirty="0">
                <a:solidFill>
                  <a:schemeClr val="tx1"/>
                </a:solidFill>
              </a:rPr>
              <a:t>- 80% hot</a:t>
            </a:r>
            <a:br>
              <a:rPr lang="en-GB" sz="3200" dirty="0">
                <a:solidFill>
                  <a:schemeClr val="tx1"/>
                </a:solidFill>
              </a:rPr>
            </a:br>
            <a:r>
              <a:rPr lang="en-GB" sz="3200" dirty="0">
                <a:solidFill>
                  <a:schemeClr val="tx1"/>
                </a:solidFill>
              </a:rPr>
              <a:t>- 20% cold</a:t>
            </a:r>
            <a:br>
              <a:rPr lang="en-GB" sz="3200" dirty="0"/>
            </a:br>
            <a:br>
              <a:rPr lang="en-GB" sz="3200" dirty="0"/>
            </a:br>
            <a:r>
              <a:rPr lang="en-GB" sz="3200" dirty="0"/>
              <a:t>    </a:t>
            </a:r>
            <a:br>
              <a:rPr lang="en-GB" sz="3200" dirty="0"/>
            </a:br>
            <a:endParaRPr lang="en-GB" sz="4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112451-6F42-C441-23F6-D145394A086C}"/>
              </a:ext>
            </a:extLst>
          </p:cNvPr>
          <p:cNvSpPr txBox="1"/>
          <p:nvPr/>
        </p:nvSpPr>
        <p:spPr>
          <a:xfrm>
            <a:off x="6374286" y="2072991"/>
            <a:ext cx="284453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/>
                <a:ea typeface="+mn-ea"/>
                <a:cs typeface="+mn-cs"/>
              </a:rPr>
              <a:t>Registry</a:t>
            </a:r>
            <a:br>
              <a:rPr kumimoji="0" lang="en-GB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/>
                <a:ea typeface="+mn-ea"/>
                <a:cs typeface="+mn-cs"/>
              </a:rPr>
            </a:b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/>
                <a:ea typeface="+mn-ea"/>
                <a:cs typeface="+mn-cs"/>
              </a:rPr>
              <a:t>- 53%</a:t>
            </a:r>
            <a:br>
              <a:rPr kumimoji="0" lang="en-GB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/>
                <a:ea typeface="+mn-ea"/>
                <a:cs typeface="+mn-cs"/>
              </a:rPr>
            </a:b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/>
                <a:ea typeface="+mn-ea"/>
                <a:cs typeface="+mn-cs"/>
              </a:rPr>
              <a:t>- 20% cold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54D37E-EE85-C00C-1211-B3882163C30A}"/>
              </a:ext>
            </a:extLst>
          </p:cNvPr>
          <p:cNvSpPr txBox="1"/>
          <p:nvPr/>
        </p:nvSpPr>
        <p:spPr>
          <a:xfrm>
            <a:off x="3292705" y="4330419"/>
            <a:ext cx="5380348" cy="107721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Cold debrief = 8-10%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of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periop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cardiac arrests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EEE1552-251B-1D2E-F381-56D5BEE8549D}"/>
              </a:ext>
            </a:extLst>
          </p:cNvPr>
          <p:cNvSpPr txBox="1"/>
          <p:nvPr/>
        </p:nvSpPr>
        <p:spPr>
          <a:xfrm>
            <a:off x="666947" y="522960"/>
            <a:ext cx="659404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50ABB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Debriefs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049955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FF1783-9BF1-FEDD-AF32-A4E6BB4F7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9477" y="275716"/>
            <a:ext cx="10515600" cy="1325563"/>
          </a:xfrm>
        </p:spPr>
        <p:txBody>
          <a:bodyPr/>
          <a:lstStyle/>
          <a:p>
            <a:pPr algn="ctr"/>
            <a:r>
              <a:rPr lang="en-GB" sz="4400" dirty="0">
                <a:solidFill>
                  <a:srgbClr val="4372A2"/>
                </a:solidFill>
                <a:latin typeface="Century Gothic" panose="020B0502020202020204" pitchFamily="34" charset="0"/>
              </a:rPr>
              <a:t>Impact on patient care delivery</a:t>
            </a:r>
            <a:endParaRPr lang="en-GB" dirty="0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20E9310A-FAD2-DF99-16A9-368B5583775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55175128"/>
              </p:ext>
            </p:extLst>
          </p:nvPr>
        </p:nvGraphicFramePr>
        <p:xfrm>
          <a:off x="603662" y="1467134"/>
          <a:ext cx="10984675" cy="50216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66CC76A-0B14-5A8C-A244-85AF53662F18}"/>
              </a:ext>
            </a:extLst>
          </p:cNvPr>
          <p:cNvSpPr/>
          <p:nvPr/>
        </p:nvSpPr>
        <p:spPr>
          <a:xfrm>
            <a:off x="173222" y="409859"/>
            <a:ext cx="2317416" cy="1057275"/>
          </a:xfrm>
          <a:prstGeom prst="roundRect">
            <a:avLst/>
          </a:prstGeom>
          <a:solidFill>
            <a:srgbClr val="FF7C80"/>
          </a:solidFill>
          <a:ln>
            <a:solidFill>
              <a:srgbClr val="FF7C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Century Gothic" panose="020B0502020202020204" pitchFamily="34" charset="0"/>
              </a:rPr>
              <a:t>Impact on wellbeing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486BC1A-A248-AF90-43CB-C25D535B37B8}"/>
              </a:ext>
            </a:extLst>
          </p:cNvPr>
          <p:cNvSpPr/>
          <p:nvPr/>
        </p:nvSpPr>
        <p:spPr>
          <a:xfrm>
            <a:off x="400050" y="2457450"/>
            <a:ext cx="11572875" cy="2857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773599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FF1783-9BF1-FEDD-AF32-A4E6BB4F7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9477" y="275716"/>
            <a:ext cx="10515600" cy="1325563"/>
          </a:xfrm>
        </p:spPr>
        <p:txBody>
          <a:bodyPr/>
          <a:lstStyle/>
          <a:p>
            <a:pPr algn="ctr"/>
            <a:r>
              <a:rPr lang="en-GB" sz="4400" dirty="0">
                <a:solidFill>
                  <a:srgbClr val="4372A2"/>
                </a:solidFill>
                <a:latin typeface="Century Gothic" panose="020B0502020202020204" pitchFamily="34" charset="0"/>
              </a:rPr>
              <a:t>Impact on patient care delivery</a:t>
            </a:r>
            <a:endParaRPr lang="en-GB" dirty="0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20E9310A-FAD2-DF99-16A9-368B55837759}"/>
              </a:ext>
            </a:extLst>
          </p:cNvPr>
          <p:cNvGraphicFramePr>
            <a:graphicFrameLocks/>
          </p:cNvGraphicFramePr>
          <p:nvPr/>
        </p:nvGraphicFramePr>
        <p:xfrm>
          <a:off x="603662" y="1467134"/>
          <a:ext cx="10984675" cy="50216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66CC76A-0B14-5A8C-A244-85AF53662F18}"/>
              </a:ext>
            </a:extLst>
          </p:cNvPr>
          <p:cNvSpPr/>
          <p:nvPr/>
        </p:nvSpPr>
        <p:spPr>
          <a:xfrm>
            <a:off x="173222" y="409859"/>
            <a:ext cx="2317416" cy="1057275"/>
          </a:xfrm>
          <a:prstGeom prst="roundRect">
            <a:avLst/>
          </a:prstGeom>
          <a:solidFill>
            <a:srgbClr val="FF7C80"/>
          </a:solidFill>
          <a:ln>
            <a:solidFill>
              <a:srgbClr val="FF7C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Century Gothic" panose="020B0502020202020204" pitchFamily="34" charset="0"/>
              </a:rPr>
              <a:t>Impact on wellbeing</a:t>
            </a:r>
          </a:p>
        </p:txBody>
      </p:sp>
    </p:spTree>
    <p:extLst>
      <p:ext uri="{BB962C8B-B14F-4D97-AF65-F5344CB8AC3E}">
        <p14:creationId xmlns:p14="http://schemas.microsoft.com/office/powerpoint/2010/main" val="397383009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0C9E66F-272A-299F-526D-B939C8274D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574" b="52440"/>
          <a:stretch/>
        </p:blipFill>
        <p:spPr>
          <a:xfrm>
            <a:off x="345650" y="1036948"/>
            <a:ext cx="11664531" cy="50124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4EAD7E-E752-A4AB-CFFD-C51D17C107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650" y="0"/>
            <a:ext cx="10972800" cy="1143000"/>
          </a:xfrm>
        </p:spPr>
        <p:txBody>
          <a:bodyPr>
            <a:normAutofit/>
          </a:bodyPr>
          <a:lstStyle/>
          <a:p>
            <a:r>
              <a:rPr lang="en-GB" dirty="0"/>
              <a:t>Adverse impacts (n =1961)</a:t>
            </a:r>
          </a:p>
        </p:txBody>
      </p:sp>
    </p:spTree>
    <p:extLst>
      <p:ext uri="{BB962C8B-B14F-4D97-AF65-F5344CB8AC3E}">
        <p14:creationId xmlns:p14="http://schemas.microsoft.com/office/powerpoint/2010/main" val="377284190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4EAD7E-E752-A4AB-CFFD-C51D17C107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779" y="311085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en-GB" dirty="0"/>
              <a:t>Attending perioperative cardiac arrest – career impact</a:t>
            </a:r>
          </a:p>
        </p:txBody>
      </p:sp>
      <p:pic>
        <p:nvPicPr>
          <p:cNvPr id="2052" name="Picture 4" descr="Image">
            <a:extLst>
              <a:ext uri="{FF2B5EF4-FFF2-40B4-BE49-F238E27FC236}">
                <a16:creationId xmlns:a16="http://schemas.microsoft.com/office/drawing/2014/main" id="{1F424B40-128B-8A63-8F6A-9F1612A9B3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77" t="11608" r="2811" b="82702"/>
          <a:stretch/>
        </p:blipFill>
        <p:spPr bwMode="auto">
          <a:xfrm>
            <a:off x="989815" y="5829152"/>
            <a:ext cx="4683524" cy="345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Image">
            <a:extLst>
              <a:ext uri="{FF2B5EF4-FFF2-40B4-BE49-F238E27FC236}">
                <a16:creationId xmlns:a16="http://schemas.microsoft.com/office/drawing/2014/main" id="{5F321EF9-827C-D29E-20D9-6CFA3275DF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" t="47182" r="2854" b="28694"/>
          <a:stretch/>
        </p:blipFill>
        <p:spPr bwMode="auto">
          <a:xfrm>
            <a:off x="-20073" y="1765539"/>
            <a:ext cx="12232146" cy="1352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Image">
            <a:extLst>
              <a:ext uri="{FF2B5EF4-FFF2-40B4-BE49-F238E27FC236}">
                <a16:creationId xmlns:a16="http://schemas.microsoft.com/office/drawing/2014/main" id="{99DACC22-02FC-DC42-3B02-37B2382D6E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" t="75661" r="2854" b="7273"/>
          <a:stretch/>
        </p:blipFill>
        <p:spPr bwMode="auto">
          <a:xfrm>
            <a:off x="0" y="5045393"/>
            <a:ext cx="12232146" cy="956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520101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4EAD7E-E752-A4AB-CFFD-C51D17C107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779" y="311085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en-GB" dirty="0"/>
              <a:t>Attending perioperative cardiac arrest – career impact</a:t>
            </a:r>
          </a:p>
        </p:txBody>
      </p:sp>
      <p:pic>
        <p:nvPicPr>
          <p:cNvPr id="2050" name="Picture 2" descr="Image">
            <a:extLst>
              <a:ext uri="{FF2B5EF4-FFF2-40B4-BE49-F238E27FC236}">
                <a16:creationId xmlns:a16="http://schemas.microsoft.com/office/drawing/2014/main" id="{07888E65-330F-4AC4-3EEA-8661FAF4DC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" t="20583" r="2854" b="53543"/>
          <a:stretch/>
        </p:blipFill>
        <p:spPr bwMode="auto">
          <a:xfrm>
            <a:off x="-20073" y="3428999"/>
            <a:ext cx="12232146" cy="1450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">
            <a:extLst>
              <a:ext uri="{FF2B5EF4-FFF2-40B4-BE49-F238E27FC236}">
                <a16:creationId xmlns:a16="http://schemas.microsoft.com/office/drawing/2014/main" id="{1F424B40-128B-8A63-8F6A-9F1612A9B3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77" t="11608" r="2811" b="82702"/>
          <a:stretch/>
        </p:blipFill>
        <p:spPr bwMode="auto">
          <a:xfrm>
            <a:off x="920146" y="6168189"/>
            <a:ext cx="4683524" cy="345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Image">
            <a:extLst>
              <a:ext uri="{FF2B5EF4-FFF2-40B4-BE49-F238E27FC236}">
                <a16:creationId xmlns:a16="http://schemas.microsoft.com/office/drawing/2014/main" id="{5F321EF9-827C-D29E-20D9-6CFA3275DF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" t="47182" r="2854" b="28694"/>
          <a:stretch/>
        </p:blipFill>
        <p:spPr bwMode="auto">
          <a:xfrm>
            <a:off x="-20073" y="1765539"/>
            <a:ext cx="12232146" cy="1352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Image">
            <a:extLst>
              <a:ext uri="{FF2B5EF4-FFF2-40B4-BE49-F238E27FC236}">
                <a16:creationId xmlns:a16="http://schemas.microsoft.com/office/drawing/2014/main" id="{99DACC22-02FC-DC42-3B02-37B2382D6E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" t="75661" r="2854" b="7273"/>
          <a:stretch/>
        </p:blipFill>
        <p:spPr bwMode="auto">
          <a:xfrm>
            <a:off x="0" y="5045393"/>
            <a:ext cx="12232146" cy="956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448901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4EAD7E-E752-A4AB-CFFD-C51D17C107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370" y="196784"/>
            <a:ext cx="11635818" cy="1143000"/>
          </a:xfrm>
        </p:spPr>
        <p:txBody>
          <a:bodyPr>
            <a:normAutofit fontScale="90000"/>
          </a:bodyPr>
          <a:lstStyle/>
          <a:p>
            <a:r>
              <a:rPr lang="en-GB" sz="4000" dirty="0"/>
              <a:t>Positive (1817) / adverse (1348) personal impact</a:t>
            </a:r>
            <a:br>
              <a:rPr lang="en-GB" dirty="0"/>
            </a:b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C9E66F-272A-299F-526D-B939C8274D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95" t="56769" r="3456" b="2193"/>
          <a:stretch/>
        </p:blipFill>
        <p:spPr>
          <a:xfrm>
            <a:off x="0" y="1212669"/>
            <a:ext cx="12038819" cy="5645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04019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74EA0E-5347-F5AC-ABEF-7A8FD64B1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671CAB-423F-87A7-60EB-AE358A3A22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074" name="Picture 2" descr="Image">
            <a:extLst>
              <a:ext uri="{FF2B5EF4-FFF2-40B4-BE49-F238E27FC236}">
                <a16:creationId xmlns:a16="http://schemas.microsoft.com/office/drawing/2014/main" id="{B4B9A618-CDEB-CD6D-83B6-EBF681D4D7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9" t="3043" r="6808" b="3043"/>
          <a:stretch/>
        </p:blipFill>
        <p:spPr bwMode="auto">
          <a:xfrm>
            <a:off x="270236" y="36168"/>
            <a:ext cx="11400148" cy="6785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056618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F8A64E-01B5-B386-8DE5-DA04F875D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300" y="2286000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en-GB" dirty="0"/>
              <a:t>Activity survey</a:t>
            </a:r>
            <a:br>
              <a:rPr lang="en-GB" dirty="0"/>
            </a:br>
            <a:br>
              <a:rPr lang="en-GB" dirty="0"/>
            </a:br>
            <a:r>
              <a:rPr lang="en-GB" dirty="0"/>
              <a:t>26,000 cases</a:t>
            </a:r>
          </a:p>
        </p:txBody>
      </p:sp>
    </p:spTree>
    <p:extLst>
      <p:ext uri="{BB962C8B-B14F-4D97-AF65-F5344CB8AC3E}">
        <p14:creationId xmlns:p14="http://schemas.microsoft.com/office/powerpoint/2010/main" val="4231392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5EB592B-F320-C603-A665-777C505ABA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259" y="681037"/>
            <a:ext cx="8592670" cy="591752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F04D4F-78DC-EE79-0413-29EB37E70A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98018" y="4605823"/>
            <a:ext cx="3796553" cy="2371445"/>
          </a:xfrm>
        </p:spPr>
        <p:txBody>
          <a:bodyPr>
            <a:normAutofit lnSpcReduction="10000"/>
          </a:bodyPr>
          <a:lstStyle/>
          <a:p>
            <a:r>
              <a:rPr lang="en-GB" sz="2000" dirty="0"/>
              <a:t>Main 1/Main 2</a:t>
            </a:r>
          </a:p>
          <a:p>
            <a:r>
              <a:rPr lang="en-GB" sz="2000" dirty="0"/>
              <a:t>Airway/Breathing</a:t>
            </a:r>
          </a:p>
          <a:p>
            <a:r>
              <a:rPr lang="en-GB" sz="2000" dirty="0"/>
              <a:t>Obstetric</a:t>
            </a:r>
          </a:p>
          <a:p>
            <a:r>
              <a:rPr lang="en-GB" sz="2000" dirty="0"/>
              <a:t>Anaphylaxis</a:t>
            </a:r>
          </a:p>
          <a:p>
            <a:r>
              <a:rPr lang="en-GB" sz="2000" dirty="0"/>
              <a:t>Frailty</a:t>
            </a:r>
          </a:p>
          <a:p>
            <a:r>
              <a:rPr lang="en-GB" sz="2000" dirty="0"/>
              <a:t>Obesity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D302F8-365A-3AA2-7A81-F272375FEF18}"/>
              </a:ext>
            </a:extLst>
          </p:cNvPr>
          <p:cNvSpPr txBox="1"/>
          <p:nvPr/>
        </p:nvSpPr>
        <p:spPr>
          <a:xfrm>
            <a:off x="173399" y="157817"/>
            <a:ext cx="92223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https://www.rcoa.ac.uk/nap7-perioperative-cardiac-arrest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E619EE3B-D62A-F8E3-DBDD-028BAF80B575}"/>
              </a:ext>
            </a:extLst>
          </p:cNvPr>
          <p:cNvSpPr txBox="1">
            <a:spLocks/>
          </p:cNvSpPr>
          <p:nvPr/>
        </p:nvSpPr>
        <p:spPr>
          <a:xfrm>
            <a:off x="8693619" y="4615600"/>
            <a:ext cx="3796553" cy="23714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Vascular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DNACPR discussions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Regional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Anaesthetic associates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Controversies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AC7BD02-1D78-BE0E-1EB1-FBEA34354ED6}"/>
              </a:ext>
            </a:extLst>
          </p:cNvPr>
          <p:cNvSpPr txBox="1"/>
          <p:nvPr/>
        </p:nvSpPr>
        <p:spPr>
          <a:xfrm>
            <a:off x="8503920" y="2758440"/>
            <a:ext cx="3314675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Google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NAP7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RCoA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588A59-4A25-C89E-E82B-7BB4FD85F1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6062" y="793505"/>
            <a:ext cx="9783540" cy="155279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5461689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1E8BE7D3-64B7-3B31-FA45-238209109856}"/>
              </a:ext>
            </a:extLst>
          </p:cNvPr>
          <p:cNvGrpSpPr/>
          <p:nvPr/>
        </p:nvGrpSpPr>
        <p:grpSpPr>
          <a:xfrm>
            <a:off x="3034007" y="-123195"/>
            <a:ext cx="9332903" cy="7104390"/>
            <a:chOff x="879795" y="266699"/>
            <a:chExt cx="4466969" cy="3479023"/>
          </a:xfrm>
        </p:grpSpPr>
        <p:graphicFrame>
          <p:nvGraphicFramePr>
            <p:cNvPr id="5" name="Chart 4">
              <a:extLst>
                <a:ext uri="{FF2B5EF4-FFF2-40B4-BE49-F238E27FC236}">
                  <a16:creationId xmlns:a16="http://schemas.microsoft.com/office/drawing/2014/main" id="{9D143912-4E56-02AF-646F-35068D86D060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950193" y="266699"/>
            <a:ext cx="4160061" cy="347902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DC74D77-5CD4-8858-240B-02D0D048E340}"/>
                </a:ext>
              </a:extLst>
            </p:cNvPr>
            <p:cNvSpPr txBox="1"/>
            <p:nvPr/>
          </p:nvSpPr>
          <p:spPr>
            <a:xfrm rot="16200000">
              <a:off x="-85971" y="1838063"/>
              <a:ext cx="2124004" cy="1924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+mn-cs"/>
                </a:rPr>
                <a:t>Proportion of population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25A277D-A066-6A86-4CE9-4D32A0B3FC84}"/>
                </a:ext>
              </a:extLst>
            </p:cNvPr>
            <p:cNvSpPr txBox="1"/>
            <p:nvPr/>
          </p:nvSpPr>
          <p:spPr>
            <a:xfrm>
              <a:off x="1448965" y="2648992"/>
              <a:ext cx="277000" cy="2006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+mn-cs"/>
                </a:rPr>
                <a:t>↔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3B4D02D-F26C-0685-4E81-546FBBE37F87}"/>
                </a:ext>
              </a:extLst>
            </p:cNvPr>
            <p:cNvSpPr txBox="1"/>
            <p:nvPr/>
          </p:nvSpPr>
          <p:spPr>
            <a:xfrm>
              <a:off x="2119610" y="1810693"/>
              <a:ext cx="277000" cy="2006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+mn-cs"/>
                </a:rPr>
                <a:t>↔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DB191F6-4BBC-D21D-4CC4-36737EAE8C4D}"/>
                </a:ext>
              </a:extLst>
            </p:cNvPr>
            <p:cNvSpPr txBox="1"/>
            <p:nvPr/>
          </p:nvSpPr>
          <p:spPr>
            <a:xfrm>
              <a:off x="2789456" y="1465697"/>
              <a:ext cx="277000" cy="2006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+mn-cs"/>
                </a:rPr>
                <a:t>↔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1833593-7352-A789-2A0D-ED06FD5A485B}"/>
                </a:ext>
              </a:extLst>
            </p:cNvPr>
            <p:cNvSpPr txBox="1"/>
            <p:nvPr/>
          </p:nvSpPr>
          <p:spPr>
            <a:xfrm>
              <a:off x="2192488" y="1837163"/>
              <a:ext cx="796308" cy="2006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+mn-cs"/>
                </a:rPr>
                <a:t>↓0.8%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D8ADEA4-B908-B3A6-BA9F-22163D470E78}"/>
                </a:ext>
              </a:extLst>
            </p:cNvPr>
            <p:cNvSpPr txBox="1"/>
            <p:nvPr/>
          </p:nvSpPr>
          <p:spPr>
            <a:xfrm>
              <a:off x="1523467" y="2136787"/>
              <a:ext cx="796308" cy="2006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+mn-cs"/>
                </a:rPr>
                <a:t>↓0.6%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53DC45D-FB37-F544-0244-CA440E831424}"/>
                </a:ext>
              </a:extLst>
            </p:cNvPr>
            <p:cNvSpPr txBox="1"/>
            <p:nvPr/>
          </p:nvSpPr>
          <p:spPr>
            <a:xfrm>
              <a:off x="2871327" y="1390211"/>
              <a:ext cx="796308" cy="2006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+mn-cs"/>
                </a:rPr>
                <a:t>↓1.2%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04EA3F3-1E89-E33D-CA57-5A93892F78EB}"/>
                </a:ext>
              </a:extLst>
            </p:cNvPr>
            <p:cNvSpPr txBox="1"/>
            <p:nvPr/>
          </p:nvSpPr>
          <p:spPr>
            <a:xfrm>
              <a:off x="3194214" y="1143951"/>
              <a:ext cx="796308" cy="2006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+mn-cs"/>
                </a:rPr>
                <a:t>↓0.8%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A2124D8-C984-B65A-4ED7-677C6D28F2DB}"/>
                </a:ext>
              </a:extLst>
            </p:cNvPr>
            <p:cNvSpPr txBox="1"/>
            <p:nvPr/>
          </p:nvSpPr>
          <p:spPr>
            <a:xfrm>
              <a:off x="3535176" y="932903"/>
              <a:ext cx="796308" cy="2006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+mn-cs"/>
                </a:rPr>
                <a:t>↑0.7%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6D42BED-13E4-1F02-EBF4-BBB8C58E9A05}"/>
                </a:ext>
              </a:extLst>
            </p:cNvPr>
            <p:cNvSpPr txBox="1"/>
            <p:nvPr/>
          </p:nvSpPr>
          <p:spPr>
            <a:xfrm>
              <a:off x="3876156" y="812004"/>
              <a:ext cx="796308" cy="2006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+mn-cs"/>
                </a:rPr>
                <a:t>↑1.4%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B7D19D4-E9CC-F1ED-4F59-4484E5B0BBEF}"/>
                </a:ext>
              </a:extLst>
            </p:cNvPr>
            <p:cNvSpPr txBox="1"/>
            <p:nvPr/>
          </p:nvSpPr>
          <p:spPr>
            <a:xfrm>
              <a:off x="4208721" y="1421962"/>
              <a:ext cx="796308" cy="2006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+mn-cs"/>
                </a:rPr>
                <a:t>↑0.5%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0FA4250-D5D6-B615-E099-93CAD2516577}"/>
                </a:ext>
              </a:extLst>
            </p:cNvPr>
            <p:cNvSpPr txBox="1"/>
            <p:nvPr/>
          </p:nvSpPr>
          <p:spPr>
            <a:xfrm>
              <a:off x="4550456" y="2353780"/>
              <a:ext cx="796308" cy="2006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+mn-cs"/>
                </a:rPr>
                <a:t>↑0.8%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B3E8E9B-3E52-9FAF-7D24-AB5AF6A8E261}"/>
                </a:ext>
              </a:extLst>
            </p:cNvPr>
            <p:cNvSpPr txBox="1"/>
            <p:nvPr/>
          </p:nvSpPr>
          <p:spPr>
            <a:xfrm>
              <a:off x="1426105" y="3426821"/>
              <a:ext cx="3661289" cy="2006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+mn-cs"/>
                </a:rPr>
                <a:t>Age (y)</a:t>
              </a:r>
            </a:p>
          </p:txBody>
        </p:sp>
      </p:grpSp>
      <p:pic>
        <p:nvPicPr>
          <p:cNvPr id="13" name="Graphic 12" descr="Man with cane outline">
            <a:extLst>
              <a:ext uri="{FF2B5EF4-FFF2-40B4-BE49-F238E27FC236}">
                <a16:creationId xmlns:a16="http://schemas.microsoft.com/office/drawing/2014/main" id="{B6B4E776-7CC8-2B9F-C1EE-0826C6E8DB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8965" y="944753"/>
            <a:ext cx="914400" cy="9144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19C4F07-5DDD-BFEE-2FAF-29ACC08C3FC7}"/>
              </a:ext>
            </a:extLst>
          </p:cNvPr>
          <p:cNvSpPr txBox="1"/>
          <p:nvPr/>
        </p:nvSpPr>
        <p:spPr>
          <a:xfrm>
            <a:off x="632979" y="260808"/>
            <a:ext cx="16022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Age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413993-8685-3760-5B11-E193E57B945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435" y="6161265"/>
            <a:ext cx="1349653" cy="6088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9F07E4D-F6DA-6593-DBE3-0422AE0A17CC}"/>
              </a:ext>
            </a:extLst>
          </p:cNvPr>
          <p:cNvSpPr txBox="1"/>
          <p:nvPr/>
        </p:nvSpPr>
        <p:spPr>
          <a:xfrm>
            <a:off x="291789" y="2173910"/>
            <a:ext cx="253123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50.5y to 52.8y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↑2.3y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Each 1 </a:t>
            </a:r>
            <a:r>
              <a:rPr kumimoji="0" lang="en-GB" sz="2800" b="1" i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yr</a:t>
            </a:r>
            <a:r>
              <a:rPr kumimoji="0" lang="en-GB" sz="28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10% increase in actuarial mortality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6F6B02BA-CDD8-B926-1DEF-0FC1AB106F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1150" y="264647"/>
            <a:ext cx="2146300" cy="125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936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1E8BE7D3-64B7-3B31-FA45-238209109856}"/>
              </a:ext>
            </a:extLst>
          </p:cNvPr>
          <p:cNvGrpSpPr/>
          <p:nvPr/>
        </p:nvGrpSpPr>
        <p:grpSpPr>
          <a:xfrm>
            <a:off x="3034007" y="-123195"/>
            <a:ext cx="9332903" cy="7104390"/>
            <a:chOff x="879795" y="266699"/>
            <a:chExt cx="4466969" cy="3479023"/>
          </a:xfrm>
        </p:grpSpPr>
        <p:graphicFrame>
          <p:nvGraphicFramePr>
            <p:cNvPr id="5" name="Chart 4">
              <a:extLst>
                <a:ext uri="{FF2B5EF4-FFF2-40B4-BE49-F238E27FC236}">
                  <a16:creationId xmlns:a16="http://schemas.microsoft.com/office/drawing/2014/main" id="{9D143912-4E56-02AF-646F-35068D86D060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950193" y="266699"/>
            <a:ext cx="4160061" cy="347902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DC74D77-5CD4-8858-240B-02D0D048E340}"/>
                </a:ext>
              </a:extLst>
            </p:cNvPr>
            <p:cNvSpPr txBox="1"/>
            <p:nvPr/>
          </p:nvSpPr>
          <p:spPr>
            <a:xfrm rot="16200000">
              <a:off x="-85971" y="1838063"/>
              <a:ext cx="2124004" cy="1924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+mn-cs"/>
                </a:rPr>
                <a:t>Proportion of population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25A277D-A066-6A86-4CE9-4D32A0B3FC84}"/>
                </a:ext>
              </a:extLst>
            </p:cNvPr>
            <p:cNvSpPr txBox="1"/>
            <p:nvPr/>
          </p:nvSpPr>
          <p:spPr>
            <a:xfrm>
              <a:off x="1448965" y="2648992"/>
              <a:ext cx="277000" cy="2006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+mn-cs"/>
                </a:rPr>
                <a:t>↔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3B4D02D-F26C-0685-4E81-546FBBE37F87}"/>
                </a:ext>
              </a:extLst>
            </p:cNvPr>
            <p:cNvSpPr txBox="1"/>
            <p:nvPr/>
          </p:nvSpPr>
          <p:spPr>
            <a:xfrm>
              <a:off x="2119610" y="1810693"/>
              <a:ext cx="277000" cy="2006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+mn-cs"/>
                </a:rPr>
                <a:t>↔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DB191F6-4BBC-D21D-4CC4-36737EAE8C4D}"/>
                </a:ext>
              </a:extLst>
            </p:cNvPr>
            <p:cNvSpPr txBox="1"/>
            <p:nvPr/>
          </p:nvSpPr>
          <p:spPr>
            <a:xfrm>
              <a:off x="2789456" y="1465697"/>
              <a:ext cx="277000" cy="2006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+mn-cs"/>
                </a:rPr>
                <a:t>↔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1833593-7352-A789-2A0D-ED06FD5A485B}"/>
                </a:ext>
              </a:extLst>
            </p:cNvPr>
            <p:cNvSpPr txBox="1"/>
            <p:nvPr/>
          </p:nvSpPr>
          <p:spPr>
            <a:xfrm>
              <a:off x="2192488" y="1837163"/>
              <a:ext cx="796308" cy="2006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+mn-cs"/>
                </a:rPr>
                <a:t>↓0.8%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D8ADEA4-B908-B3A6-BA9F-22163D470E78}"/>
                </a:ext>
              </a:extLst>
            </p:cNvPr>
            <p:cNvSpPr txBox="1"/>
            <p:nvPr/>
          </p:nvSpPr>
          <p:spPr>
            <a:xfrm>
              <a:off x="1523467" y="2136787"/>
              <a:ext cx="796308" cy="2006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+mn-cs"/>
                </a:rPr>
                <a:t>↓0.6%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53DC45D-FB37-F544-0244-CA440E831424}"/>
                </a:ext>
              </a:extLst>
            </p:cNvPr>
            <p:cNvSpPr txBox="1"/>
            <p:nvPr/>
          </p:nvSpPr>
          <p:spPr>
            <a:xfrm>
              <a:off x="2871327" y="1390211"/>
              <a:ext cx="796308" cy="2006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+mn-cs"/>
                </a:rPr>
                <a:t>↓1.2%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04EA3F3-1E89-E33D-CA57-5A93892F78EB}"/>
                </a:ext>
              </a:extLst>
            </p:cNvPr>
            <p:cNvSpPr txBox="1"/>
            <p:nvPr/>
          </p:nvSpPr>
          <p:spPr>
            <a:xfrm>
              <a:off x="3194214" y="1143951"/>
              <a:ext cx="796308" cy="2006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+mn-cs"/>
                </a:rPr>
                <a:t>↓0.8%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A2124D8-C984-B65A-4ED7-677C6D28F2DB}"/>
                </a:ext>
              </a:extLst>
            </p:cNvPr>
            <p:cNvSpPr txBox="1"/>
            <p:nvPr/>
          </p:nvSpPr>
          <p:spPr>
            <a:xfrm>
              <a:off x="3535176" y="932903"/>
              <a:ext cx="796308" cy="2006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+mn-cs"/>
                </a:rPr>
                <a:t>↑0.7%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6D42BED-13E4-1F02-EBF4-BBB8C58E9A05}"/>
                </a:ext>
              </a:extLst>
            </p:cNvPr>
            <p:cNvSpPr txBox="1"/>
            <p:nvPr/>
          </p:nvSpPr>
          <p:spPr>
            <a:xfrm>
              <a:off x="3876156" y="812004"/>
              <a:ext cx="796308" cy="2006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+mn-cs"/>
                </a:rPr>
                <a:t>↑1.4%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B7D19D4-E9CC-F1ED-4F59-4484E5B0BBEF}"/>
                </a:ext>
              </a:extLst>
            </p:cNvPr>
            <p:cNvSpPr txBox="1"/>
            <p:nvPr/>
          </p:nvSpPr>
          <p:spPr>
            <a:xfrm>
              <a:off x="4208721" y="1421962"/>
              <a:ext cx="796308" cy="2006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+mn-cs"/>
                </a:rPr>
                <a:t>↑0.5%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0FA4250-D5D6-B615-E099-93CAD2516577}"/>
                </a:ext>
              </a:extLst>
            </p:cNvPr>
            <p:cNvSpPr txBox="1"/>
            <p:nvPr/>
          </p:nvSpPr>
          <p:spPr>
            <a:xfrm>
              <a:off x="4550456" y="2353780"/>
              <a:ext cx="796308" cy="2006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+mn-cs"/>
                </a:rPr>
                <a:t>↑0.8%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B3E8E9B-3E52-9FAF-7D24-AB5AF6A8E261}"/>
                </a:ext>
              </a:extLst>
            </p:cNvPr>
            <p:cNvSpPr txBox="1"/>
            <p:nvPr/>
          </p:nvSpPr>
          <p:spPr>
            <a:xfrm>
              <a:off x="1426105" y="3426821"/>
              <a:ext cx="3661289" cy="2006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+mn-cs"/>
                </a:rPr>
                <a:t>Age (y)</a:t>
              </a:r>
            </a:p>
          </p:txBody>
        </p:sp>
      </p:grpSp>
      <p:pic>
        <p:nvPicPr>
          <p:cNvPr id="13" name="Graphic 12" descr="Man with cane outline">
            <a:extLst>
              <a:ext uri="{FF2B5EF4-FFF2-40B4-BE49-F238E27FC236}">
                <a16:creationId xmlns:a16="http://schemas.microsoft.com/office/drawing/2014/main" id="{B6B4E776-7CC8-2B9F-C1EE-0826C6E8DB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8965" y="944753"/>
            <a:ext cx="914400" cy="9144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19C4F07-5DDD-BFEE-2FAF-29ACC08C3FC7}"/>
              </a:ext>
            </a:extLst>
          </p:cNvPr>
          <p:cNvSpPr txBox="1"/>
          <p:nvPr/>
        </p:nvSpPr>
        <p:spPr>
          <a:xfrm>
            <a:off x="632979" y="260808"/>
            <a:ext cx="16022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Age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413993-8685-3760-5B11-E193E57B945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435" y="6161265"/>
            <a:ext cx="1349653" cy="6088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9F07E4D-F6DA-6593-DBE3-0422AE0A17CC}"/>
              </a:ext>
            </a:extLst>
          </p:cNvPr>
          <p:cNvSpPr txBox="1"/>
          <p:nvPr/>
        </p:nvSpPr>
        <p:spPr>
          <a:xfrm>
            <a:off x="291789" y="2173910"/>
            <a:ext cx="253123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50.5y to 52.8y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↑2.3y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Each 1 </a:t>
            </a:r>
            <a:r>
              <a:rPr kumimoji="0" lang="en-GB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yr</a:t>
            </a:r>
            <a:r>
              <a:rPr kumimoji="0" lang="en-GB" sz="28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10% increase in actuarial mortality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6F6B02BA-CDD8-B926-1DEF-0FC1AB106F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1150" y="264647"/>
            <a:ext cx="2146300" cy="125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494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 descr="Weight Gain outline">
            <a:extLst>
              <a:ext uri="{FF2B5EF4-FFF2-40B4-BE49-F238E27FC236}">
                <a16:creationId xmlns:a16="http://schemas.microsoft.com/office/drawing/2014/main" id="{47F2C60A-36A8-15FD-7F70-DBC1890BB1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8612" y="1391637"/>
            <a:ext cx="1250952" cy="125095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1100919-E20B-31FB-CA53-E00F99ADC07E}"/>
              </a:ext>
            </a:extLst>
          </p:cNvPr>
          <p:cNvSpPr txBox="1"/>
          <p:nvPr/>
        </p:nvSpPr>
        <p:spPr>
          <a:xfrm>
            <a:off x="520506" y="695274"/>
            <a:ext cx="18271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Obesity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413993-8685-3760-5B11-E193E57B945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435" y="6161265"/>
            <a:ext cx="1349653" cy="60886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172352F-B2DA-736D-5F73-0B0C08206412}"/>
              </a:ext>
            </a:extLst>
          </p:cNvPr>
          <p:cNvSpPr txBox="1"/>
          <p:nvPr/>
        </p:nvSpPr>
        <p:spPr>
          <a:xfrm rot="16200000">
            <a:off x="4112091" y="2822921"/>
            <a:ext cx="22579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Proportion of surgical population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2D6129-5A67-B7E5-3E3A-06A8E01AA1A1}"/>
              </a:ext>
            </a:extLst>
          </p:cNvPr>
          <p:cNvSpPr txBox="1"/>
          <p:nvPr/>
        </p:nvSpPr>
        <p:spPr>
          <a:xfrm>
            <a:off x="6165758" y="4624309"/>
            <a:ext cx="12921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↓0.3%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AABC08B-FA7E-0B9E-2289-B703E49C4FFE}"/>
              </a:ext>
            </a:extLst>
          </p:cNvPr>
          <p:cNvSpPr txBox="1"/>
          <p:nvPr/>
        </p:nvSpPr>
        <p:spPr>
          <a:xfrm>
            <a:off x="212666" y="2890065"/>
            <a:ext cx="253123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Normal → Overweight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C22727-55A1-3481-FE0D-866B4BBA342D}"/>
              </a:ext>
            </a:extLst>
          </p:cNvPr>
          <p:cNvSpPr txBox="1"/>
          <p:nvPr/>
        </p:nvSpPr>
        <p:spPr>
          <a:xfrm>
            <a:off x="269300" y="3914050"/>
            <a:ext cx="35805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Adult non-obstetrics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7C8AA5C-840C-FD76-1CCB-4DE3956F46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5892" y="211648"/>
            <a:ext cx="7353946" cy="6434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10907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B1CAAE77-D906-463D-B1B9-33155D76E339}"/>
              </a:ext>
            </a:extLst>
          </p:cNvPr>
          <p:cNvGraphicFramePr>
            <a:graphicFrameLocks/>
          </p:cNvGraphicFramePr>
          <p:nvPr/>
        </p:nvGraphicFramePr>
        <p:xfrm>
          <a:off x="3969825" y="81887"/>
          <a:ext cx="6855192" cy="65706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2E6AA265-F0D9-6B31-7083-1D102706AB6B}"/>
              </a:ext>
            </a:extLst>
          </p:cNvPr>
          <p:cNvSpPr txBox="1"/>
          <p:nvPr/>
        </p:nvSpPr>
        <p:spPr>
          <a:xfrm>
            <a:off x="9884554" y="2863335"/>
            <a:ext cx="17163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ASA 1 ↓14%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ECD516-F280-ABFA-29E4-8BEA24F07D36}"/>
              </a:ext>
            </a:extLst>
          </p:cNvPr>
          <p:cNvSpPr txBox="1"/>
          <p:nvPr/>
        </p:nvSpPr>
        <p:spPr>
          <a:xfrm>
            <a:off x="9884554" y="699654"/>
            <a:ext cx="17163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ASA 2 ↑5%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CD9033-BF86-3FA5-5F51-327D708717D3}"/>
              </a:ext>
            </a:extLst>
          </p:cNvPr>
          <p:cNvSpPr txBox="1"/>
          <p:nvPr/>
        </p:nvSpPr>
        <p:spPr>
          <a:xfrm>
            <a:off x="9884553" y="3560617"/>
            <a:ext cx="17163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ASA 3 ↑6%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75A9582-25DB-59E3-FE82-DD6B8A53C583}"/>
              </a:ext>
            </a:extLst>
          </p:cNvPr>
          <p:cNvSpPr txBox="1"/>
          <p:nvPr/>
        </p:nvSpPr>
        <p:spPr>
          <a:xfrm>
            <a:off x="9884553" y="5465741"/>
            <a:ext cx="17163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ASA 4 ↑1%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870B294-C861-532B-DB7A-C81284F79CC1}"/>
              </a:ext>
            </a:extLst>
          </p:cNvPr>
          <p:cNvSpPr txBox="1"/>
          <p:nvPr/>
        </p:nvSpPr>
        <p:spPr>
          <a:xfrm>
            <a:off x="9884555" y="5908964"/>
            <a:ext cx="17163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ASA 5 ↔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F5EC9E7-801B-3653-B298-86A9818E534A}"/>
              </a:ext>
            </a:extLst>
          </p:cNvPr>
          <p:cNvSpPr txBox="1"/>
          <p:nvPr/>
        </p:nvSpPr>
        <p:spPr>
          <a:xfrm>
            <a:off x="224874" y="2721336"/>
            <a:ext cx="308207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Burden of comorbidity in the surgical population is increasing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16321AD-6B1E-020B-6FFA-FF94614CA049}"/>
              </a:ext>
            </a:extLst>
          </p:cNvPr>
          <p:cNvSpPr txBox="1"/>
          <p:nvPr/>
        </p:nvSpPr>
        <p:spPr>
          <a:xfrm rot="16200000">
            <a:off x="2109769" y="2870585"/>
            <a:ext cx="30572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Proportion of whole activity survey population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EF77649-12F6-2216-B6D7-2712A0CFA3D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435" y="6161265"/>
            <a:ext cx="1349653" cy="608867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114F7159-F7AC-0D68-5EF4-8E07A4427E21}"/>
              </a:ext>
            </a:extLst>
          </p:cNvPr>
          <p:cNvGrpSpPr/>
          <p:nvPr/>
        </p:nvGrpSpPr>
        <p:grpSpPr>
          <a:xfrm>
            <a:off x="13991" y="238916"/>
            <a:ext cx="2890325" cy="2313322"/>
            <a:chOff x="5241562" y="266211"/>
            <a:chExt cx="2890325" cy="2313322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9ABBB38-52F4-6378-553B-0A3647A7E40E}"/>
                </a:ext>
              </a:extLst>
            </p:cNvPr>
            <p:cNvGrpSpPr/>
            <p:nvPr/>
          </p:nvGrpSpPr>
          <p:grpSpPr>
            <a:xfrm>
              <a:off x="5675761" y="750733"/>
              <a:ext cx="2021927" cy="1828800"/>
              <a:chOff x="955691" y="3558219"/>
              <a:chExt cx="2021927" cy="1828800"/>
            </a:xfrm>
          </p:grpSpPr>
          <p:pic>
            <p:nvPicPr>
              <p:cNvPr id="16" name="Graphic 15" descr="Brain in head outline">
                <a:extLst>
                  <a:ext uri="{FF2B5EF4-FFF2-40B4-BE49-F238E27FC236}">
                    <a16:creationId xmlns:a16="http://schemas.microsoft.com/office/drawing/2014/main" id="{E5A79E73-A3FB-C80B-8714-8237F1B49F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2063218" y="4472619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7" name="Graphic 16" descr="Kidneys outline">
                <a:extLst>
                  <a:ext uri="{FF2B5EF4-FFF2-40B4-BE49-F238E27FC236}">
                    <a16:creationId xmlns:a16="http://schemas.microsoft.com/office/drawing/2014/main" id="{E3062C0E-A232-5FF8-D062-11F79D530D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955691" y="4472619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8" name="Graphic 17" descr="Lungs outline">
                <a:extLst>
                  <a:ext uri="{FF2B5EF4-FFF2-40B4-BE49-F238E27FC236}">
                    <a16:creationId xmlns:a16="http://schemas.microsoft.com/office/drawing/2014/main" id="{940D18A5-2F17-9555-7AF6-FD1CFECA78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2063218" y="3558219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9" name="Graphic 18" descr="Heart organ outline">
                <a:extLst>
                  <a:ext uri="{FF2B5EF4-FFF2-40B4-BE49-F238E27FC236}">
                    <a16:creationId xmlns:a16="http://schemas.microsoft.com/office/drawing/2014/main" id="{2852D75B-81EB-9B0A-8522-0189F92199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955691" y="3558219"/>
                <a:ext cx="914400" cy="914400"/>
              </a:xfrm>
              <a:prstGeom prst="rect">
                <a:avLst/>
              </a:prstGeom>
            </p:spPr>
          </p:pic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45B42BC-B1D1-C1D7-0D86-89D412E12BB9}"/>
                </a:ext>
              </a:extLst>
            </p:cNvPr>
            <p:cNvSpPr txBox="1"/>
            <p:nvPr/>
          </p:nvSpPr>
          <p:spPr>
            <a:xfrm>
              <a:off x="5241562" y="266211"/>
              <a:ext cx="28903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Comorbidity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5173489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FD0C27D-3978-C562-58EB-A48889B57C9D}"/>
              </a:ext>
            </a:extLst>
          </p:cNvPr>
          <p:cNvSpPr txBox="1">
            <a:spLocks/>
          </p:cNvSpPr>
          <p:nvPr/>
        </p:nvSpPr>
        <p:spPr>
          <a:xfrm>
            <a:off x="2294534" y="1605533"/>
            <a:ext cx="8931008" cy="4351338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				    </a:t>
            </a: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Age 56-65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        Age &gt;85</a:t>
            </a:r>
          </a:p>
          <a:p>
            <a:pPr marL="271463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Hypertension 				57% 		73% </a:t>
            </a:r>
          </a:p>
          <a:p>
            <a:pPr marL="271463" indent="0">
              <a:buNone/>
            </a:pPr>
            <a:r>
              <a:rPr lang="en-GB" dirty="0">
                <a:solidFill>
                  <a:prstClr val="black"/>
                </a:solidFill>
              </a:rPr>
              <a:t>Moderate respiratory disease 	14%		20%</a:t>
            </a:r>
          </a:p>
          <a:p>
            <a:pPr marL="271463" indent="0">
              <a:buNone/>
            </a:pPr>
            <a:r>
              <a:rPr lang="en-GB" dirty="0">
                <a:solidFill>
                  <a:prstClr val="black"/>
                </a:solidFill>
              </a:rPr>
              <a:t>Diabetes mellitus 			15% 		14%</a:t>
            </a:r>
          </a:p>
          <a:p>
            <a:pPr marL="271463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71463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Atrial fibrillation 				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4%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		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29%</a:t>
            </a:r>
          </a:p>
          <a:p>
            <a:pPr marL="271463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Cerebrovascular disease 		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3%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	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18%</a:t>
            </a:r>
          </a:p>
          <a:p>
            <a:pPr marL="271463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Dementia 					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0%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	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21%</a:t>
            </a:r>
          </a:p>
          <a:p>
            <a:pPr marL="271463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CKD 3–4 					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3%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		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24%</a:t>
            </a:r>
          </a:p>
        </p:txBody>
      </p:sp>
      <p:pic>
        <p:nvPicPr>
          <p:cNvPr id="6" name="Graphic 5" descr="Exponential Graph with solid fill">
            <a:extLst>
              <a:ext uri="{FF2B5EF4-FFF2-40B4-BE49-F238E27FC236}">
                <a16:creationId xmlns:a16="http://schemas.microsoft.com/office/drawing/2014/main" id="{BE242CA4-15A1-3F59-E5E8-2F91139F08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2710541"/>
            <a:ext cx="2470221" cy="247022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62C91C8-B5ED-933B-34D3-F997E0232B78}"/>
              </a:ext>
            </a:extLst>
          </p:cNvPr>
          <p:cNvSpPr txBox="1"/>
          <p:nvPr/>
        </p:nvSpPr>
        <p:spPr>
          <a:xfrm>
            <a:off x="314012" y="394721"/>
            <a:ext cx="911573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000" dirty="0"/>
              <a:t>Comorbidity and age </a:t>
            </a:r>
            <a:r>
              <a:rPr lang="en-GB" sz="2800" dirty="0"/>
              <a:t>(Activity Survey 20,000)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290091881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84C98DE-02A3-F3C0-9D1F-2D49E93729AB}"/>
              </a:ext>
            </a:extLst>
          </p:cNvPr>
          <p:cNvSpPr txBox="1"/>
          <p:nvPr/>
        </p:nvSpPr>
        <p:spPr>
          <a:xfrm>
            <a:off x="10166650" y="6488668"/>
            <a:ext cx="2919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ACTIVITY SURVEY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413993-8685-3760-5B11-E193E57B945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435" y="6161265"/>
            <a:ext cx="1349653" cy="60886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23F6401-FF0F-8930-72B5-261F03BCE405}"/>
              </a:ext>
            </a:extLst>
          </p:cNvPr>
          <p:cNvSpPr txBox="1"/>
          <p:nvPr/>
        </p:nvSpPr>
        <p:spPr>
          <a:xfrm>
            <a:off x="8940800" y="6117152"/>
            <a:ext cx="32631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4373A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Trends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C2F49E1-C8F2-3247-AAB9-5175441513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63713"/>
            <a:ext cx="12192000" cy="4130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0225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screen shot of a graph&#10;&#10;Description automatically generated">
            <a:extLst>
              <a:ext uri="{FF2B5EF4-FFF2-40B4-BE49-F238E27FC236}">
                <a16:creationId xmlns:a16="http://schemas.microsoft.com/office/drawing/2014/main" id="{15F013F3-42BC-5C33-7034-C60DD0E74EA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3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8DFFE3D1-571F-C9DF-6FAC-B131CB8F0240}"/>
              </a:ext>
            </a:extLst>
          </p:cNvPr>
          <p:cNvSpPr txBox="1">
            <a:spLocks/>
          </p:cNvSpPr>
          <p:nvPr/>
        </p:nvSpPr>
        <p:spPr>
          <a:xfrm>
            <a:off x="838200" y="469870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COMPLICATIONS</a:t>
            </a:r>
          </a:p>
        </p:txBody>
      </p:sp>
    </p:spTree>
    <p:extLst>
      <p:ext uri="{BB962C8B-B14F-4D97-AF65-F5344CB8AC3E}">
        <p14:creationId xmlns:p14="http://schemas.microsoft.com/office/powerpoint/2010/main" val="115433655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6A823-AE03-67E2-2C72-E5C244275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457" y="195926"/>
            <a:ext cx="109728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/>
              <a:t>Activity Survey –complications</a:t>
            </a:r>
            <a:br>
              <a:rPr lang="en-GB" dirty="0"/>
            </a:br>
            <a:r>
              <a:rPr lang="en-GB" dirty="0"/>
              <a:t>24,000 cases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627B48C-CE38-6D98-01C3-897F72D1DF4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748" t="2745" r="2135" b="1994"/>
          <a:stretch/>
        </p:blipFill>
        <p:spPr>
          <a:xfrm>
            <a:off x="853222" y="2329731"/>
            <a:ext cx="4195853" cy="4199405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698C74C-1814-F0EB-E65F-ECED383634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392" t="3643" r="1643" b="6050"/>
          <a:stretch/>
        </p:blipFill>
        <p:spPr>
          <a:xfrm>
            <a:off x="6477873" y="2329732"/>
            <a:ext cx="4658470" cy="3124584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B8D881C-4CB5-23E6-D8F9-3DE1CABE33D8}"/>
              </a:ext>
            </a:extLst>
          </p:cNvPr>
          <p:cNvSpPr txBox="1"/>
          <p:nvPr/>
        </p:nvSpPr>
        <p:spPr>
          <a:xfrm>
            <a:off x="2383523" y="1669850"/>
            <a:ext cx="1135250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GB" dirty="0"/>
              <a:t>AIRWAY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B0B9821-6368-ED73-F618-2FD1076C1CF5}"/>
              </a:ext>
            </a:extLst>
          </p:cNvPr>
          <p:cNvSpPr txBox="1"/>
          <p:nvPr/>
        </p:nvSpPr>
        <p:spPr>
          <a:xfrm>
            <a:off x="7959256" y="1669850"/>
            <a:ext cx="1575858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GB" dirty="0"/>
              <a:t>BREATHING</a:t>
            </a:r>
          </a:p>
        </p:txBody>
      </p:sp>
    </p:spTree>
    <p:extLst>
      <p:ext uri="{BB962C8B-B14F-4D97-AF65-F5344CB8AC3E}">
        <p14:creationId xmlns:p14="http://schemas.microsoft.com/office/powerpoint/2010/main" val="408004507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F8A64E-01B5-B386-8DE5-DA04F875D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890" y="3314700"/>
            <a:ext cx="10972800" cy="1143000"/>
          </a:xfrm>
        </p:spPr>
        <p:txBody>
          <a:bodyPr>
            <a:noAutofit/>
          </a:bodyPr>
          <a:lstStyle/>
          <a:p>
            <a:r>
              <a:rPr lang="en-GB" sz="8800" dirty="0">
                <a:solidFill>
                  <a:schemeClr val="tx1"/>
                </a:solidFill>
              </a:rPr>
              <a:t>5.6%	</a:t>
            </a:r>
            <a:br>
              <a:rPr lang="en-GB" sz="8800" dirty="0">
                <a:solidFill>
                  <a:schemeClr val="tx1"/>
                </a:solidFill>
              </a:rPr>
            </a:br>
            <a:r>
              <a:rPr lang="en-GB" sz="8800" dirty="0">
                <a:solidFill>
                  <a:schemeClr val="tx1"/>
                </a:solidFill>
              </a:rPr>
              <a:t>1 in 18 cases</a:t>
            </a:r>
            <a:br>
              <a:rPr lang="en-GB" sz="9600" dirty="0">
                <a:solidFill>
                  <a:schemeClr val="tx1"/>
                </a:solidFill>
              </a:rPr>
            </a:br>
            <a:r>
              <a:rPr lang="en-GB" sz="4400" dirty="0">
                <a:solidFill>
                  <a:schemeClr val="tx1"/>
                </a:solidFill>
              </a:rPr>
              <a:t>cared for by a medically trained anaesthetist</a:t>
            </a:r>
            <a:endParaRPr lang="en-GB" sz="9600" dirty="0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CAE35E-DEB8-8453-D828-B8AA20E4035B}"/>
              </a:ext>
            </a:extLst>
          </p:cNvPr>
          <p:cNvSpPr txBox="1"/>
          <p:nvPr/>
        </p:nvSpPr>
        <p:spPr>
          <a:xfrm>
            <a:off x="720725" y="455414"/>
            <a:ext cx="1043495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000" dirty="0">
                <a:solidFill>
                  <a:schemeClr val="tx1"/>
                </a:solidFill>
              </a:rPr>
              <a:t>Complications that might lead to a cardiac arrest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262666137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6A823-AE03-67E2-2C72-E5C244275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092" y="149185"/>
            <a:ext cx="10972800" cy="1143000"/>
          </a:xfrm>
        </p:spPr>
        <p:txBody>
          <a:bodyPr>
            <a:normAutofit/>
          </a:bodyPr>
          <a:lstStyle/>
          <a:p>
            <a:r>
              <a:rPr lang="en-GB" dirty="0"/>
              <a:t>Activity Survey – complications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2BFBBB-8746-BD69-B955-CE969D81F7E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79" t="2598" r="2246" b="4897"/>
          <a:stretch/>
        </p:blipFill>
        <p:spPr>
          <a:xfrm>
            <a:off x="542926" y="1264061"/>
            <a:ext cx="9655155" cy="492093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F77D7BB-0A35-1F06-9C29-E0170B61EF7F}"/>
              </a:ext>
            </a:extLst>
          </p:cNvPr>
          <p:cNvSpPr/>
          <p:nvPr/>
        </p:nvSpPr>
        <p:spPr>
          <a:xfrm>
            <a:off x="662771" y="3400425"/>
            <a:ext cx="9415463" cy="48577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6778D07-2D64-B58D-A087-C23FE935B626}"/>
              </a:ext>
            </a:extLst>
          </p:cNvPr>
          <p:cNvSpPr/>
          <p:nvPr/>
        </p:nvSpPr>
        <p:spPr>
          <a:xfrm>
            <a:off x="647530" y="2330861"/>
            <a:ext cx="9430704" cy="1021939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69782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8D302F8-365A-3AA2-7A81-F272375FEF18}"/>
              </a:ext>
            </a:extLst>
          </p:cNvPr>
          <p:cNvSpPr txBox="1"/>
          <p:nvPr/>
        </p:nvSpPr>
        <p:spPr>
          <a:xfrm>
            <a:off x="9002597" y="3584608"/>
            <a:ext cx="286575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"/>
              </a:rPr>
              <a:t>https://www.rcoa.ac.uk/nap7-perioperative-cardiac-arrest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A4C097B-E1E7-6F81-460B-832E37FC11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5414" y="-84841"/>
            <a:ext cx="8840942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A173590-E3EB-2E26-7EA5-E7B46B0199D0}"/>
              </a:ext>
            </a:extLst>
          </p:cNvPr>
          <p:cNvSpPr txBox="1"/>
          <p:nvPr/>
        </p:nvSpPr>
        <p:spPr>
          <a:xfrm>
            <a:off x="8693619" y="1997098"/>
            <a:ext cx="2744957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Google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NAP7 Report</a:t>
            </a:r>
          </a:p>
        </p:txBody>
      </p:sp>
    </p:spTree>
    <p:extLst>
      <p:ext uri="{BB962C8B-B14F-4D97-AF65-F5344CB8AC3E}">
        <p14:creationId xmlns:p14="http://schemas.microsoft.com/office/powerpoint/2010/main" val="203002658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FCA35E-9EDC-571D-0764-9CCDD6046A7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8280" y="228338"/>
            <a:ext cx="9390177" cy="6608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83025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A505DB-4AD6-96D3-1F17-1B38331D0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9B5177-0451-785A-A120-4644DAB8BF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7213" y="6063916"/>
            <a:ext cx="4305700" cy="697516"/>
          </a:xfrm>
          <a:solidFill>
            <a:schemeClr val="bg1"/>
          </a:solidFill>
        </p:spPr>
        <p:txBody>
          <a:bodyPr/>
          <a:lstStyle/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9FAFD6-2DEF-9C92-CCFD-889C0E278B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617" y="0"/>
            <a:ext cx="5233494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C1163CA-FE8E-3927-9F95-99B6643ECC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0"/>
            <a:ext cx="52775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07804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DF87F3-D59C-1A95-2014-CF585B43E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 + B complications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C939D8-E155-7F4A-A4F7-62EA5F1B2A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4921770" cy="4525963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GB" dirty="0">
                <a:solidFill>
                  <a:schemeClr val="accent4">
                    <a:lumMod val="75000"/>
                  </a:schemeClr>
                </a:solidFill>
                <a:effectLst/>
                <a:latin typeface="Helvetica" pitchFamily="2" charset="0"/>
              </a:rPr>
              <a:t>Airway</a:t>
            </a:r>
          </a:p>
          <a:p>
            <a:pPr marL="0" indent="0">
              <a:buNone/>
            </a:pPr>
            <a:r>
              <a:rPr lang="en-GB" dirty="0">
                <a:solidFill>
                  <a:schemeClr val="accent4">
                    <a:lumMod val="75000"/>
                  </a:schemeClr>
                </a:solidFill>
                <a:effectLst/>
                <a:latin typeface="Helvetica" pitchFamily="2" charset="0"/>
              </a:rPr>
              <a:t>2</a:t>
            </a:r>
            <a:r>
              <a:rPr lang="en-GB" baseline="30000" dirty="0">
                <a:solidFill>
                  <a:schemeClr val="accent4">
                    <a:lumMod val="75000"/>
                  </a:schemeClr>
                </a:solidFill>
                <a:effectLst/>
                <a:latin typeface="Helvetica" pitchFamily="2" charset="0"/>
              </a:rPr>
              <a:t>nd</a:t>
            </a:r>
            <a:r>
              <a:rPr lang="en-GB" dirty="0">
                <a:solidFill>
                  <a:schemeClr val="accent4">
                    <a:lumMod val="75000"/>
                  </a:schemeClr>
                </a:solidFill>
                <a:effectLst/>
                <a:latin typeface="Helvetica" pitchFamily="2" charset="0"/>
              </a:rPr>
              <a:t> most common complication, </a:t>
            </a:r>
          </a:p>
          <a:p>
            <a:pPr marL="0" indent="0">
              <a:buNone/>
            </a:pPr>
            <a:r>
              <a:rPr lang="en-GB" sz="5800" dirty="0">
                <a:solidFill>
                  <a:schemeClr val="accent4">
                    <a:lumMod val="75000"/>
                  </a:schemeClr>
                </a:solidFill>
                <a:latin typeface="Helvetica" pitchFamily="2" charset="0"/>
              </a:rPr>
              <a:t>I</a:t>
            </a:r>
            <a:r>
              <a:rPr lang="en-GB" sz="5800" dirty="0">
                <a:solidFill>
                  <a:schemeClr val="accent4">
                    <a:lumMod val="75000"/>
                  </a:schemeClr>
                </a:solidFill>
                <a:effectLst/>
                <a:latin typeface="Helvetica" pitchFamily="2" charset="0"/>
              </a:rPr>
              <a:t>ncidence 1.7% </a:t>
            </a:r>
          </a:p>
          <a:p>
            <a:pPr marL="0" indent="0">
              <a:buNone/>
            </a:pPr>
            <a:r>
              <a:rPr lang="en-GB" dirty="0">
                <a:solidFill>
                  <a:schemeClr val="accent4">
                    <a:lumMod val="75000"/>
                  </a:schemeClr>
                </a:solidFill>
                <a:effectLst/>
                <a:latin typeface="Helvetica" pitchFamily="2" charset="0"/>
              </a:rPr>
              <a:t>22% of all complications</a:t>
            </a:r>
          </a:p>
          <a:p>
            <a:pPr marL="0" indent="0">
              <a:buNone/>
            </a:pPr>
            <a:r>
              <a:rPr lang="en-GB" dirty="0">
                <a:solidFill>
                  <a:schemeClr val="accent4">
                    <a:lumMod val="75000"/>
                  </a:schemeClr>
                </a:solidFill>
                <a:effectLst/>
                <a:latin typeface="Helvetica" pitchFamily="2" charset="0"/>
              </a:rPr>
              <a:t>most common </a:t>
            </a:r>
          </a:p>
          <a:p>
            <a:pPr marL="0" indent="0">
              <a:buNone/>
            </a:pPr>
            <a:r>
              <a:rPr lang="en-GB" dirty="0">
                <a:solidFill>
                  <a:schemeClr val="accent4">
                    <a:lumMod val="75000"/>
                  </a:schemeClr>
                </a:solidFill>
                <a:latin typeface="Helvetica" pitchFamily="2" charset="0"/>
              </a:rPr>
              <a:t>-l</a:t>
            </a:r>
            <a:r>
              <a:rPr lang="en-GB" dirty="0">
                <a:solidFill>
                  <a:schemeClr val="accent4">
                    <a:lumMod val="75000"/>
                  </a:schemeClr>
                </a:solidFill>
                <a:effectLst/>
                <a:latin typeface="Helvetica" pitchFamily="2" charset="0"/>
              </a:rPr>
              <a:t>aryngospasm: 38%</a:t>
            </a:r>
          </a:p>
          <a:p>
            <a:pPr marL="0" indent="0">
              <a:buNone/>
            </a:pPr>
            <a:r>
              <a:rPr lang="en-GB" dirty="0">
                <a:solidFill>
                  <a:schemeClr val="accent4">
                    <a:lumMod val="75000"/>
                  </a:schemeClr>
                </a:solidFill>
                <a:latin typeface="Helvetica" pitchFamily="2" charset="0"/>
              </a:rPr>
              <a:t>-a</a:t>
            </a:r>
            <a:r>
              <a:rPr lang="en-GB" dirty="0">
                <a:solidFill>
                  <a:schemeClr val="accent4">
                    <a:lumMod val="75000"/>
                  </a:schemeClr>
                </a:solidFill>
                <a:effectLst/>
                <a:latin typeface="Helvetica" pitchFamily="2" charset="0"/>
              </a:rPr>
              <a:t>irway failure 30%</a:t>
            </a:r>
          </a:p>
          <a:p>
            <a:pPr marL="0" indent="0">
              <a:buNone/>
            </a:pPr>
            <a:r>
              <a:rPr lang="en-GB" dirty="0">
                <a:solidFill>
                  <a:schemeClr val="accent4">
                    <a:lumMod val="75000"/>
                  </a:schemeClr>
                </a:solidFill>
                <a:effectLst/>
                <a:latin typeface="Helvetica" pitchFamily="2" charset="0"/>
              </a:rPr>
              <a:t>-aspiration 6.4%</a:t>
            </a:r>
          </a:p>
          <a:p>
            <a:pPr marL="0" indent="0">
              <a:buNone/>
            </a:pPr>
            <a:endParaRPr lang="en-GB" dirty="0">
              <a:solidFill>
                <a:schemeClr val="accent4">
                  <a:lumMod val="75000"/>
                </a:schemeClr>
              </a:solidFill>
              <a:latin typeface="Helvetica" pitchFamily="2" charset="0"/>
            </a:endParaRPr>
          </a:p>
          <a:p>
            <a:pPr marL="0" indent="0">
              <a:buNone/>
            </a:pPr>
            <a:r>
              <a:rPr lang="en-GB" dirty="0">
                <a:solidFill>
                  <a:schemeClr val="accent4">
                    <a:lumMod val="75000"/>
                  </a:schemeClr>
                </a:solidFill>
                <a:effectLst/>
                <a:latin typeface="Helvetica" pitchFamily="2" charset="0"/>
              </a:rPr>
              <a:t>CICO/</a:t>
            </a:r>
            <a:r>
              <a:rPr lang="en-GB" dirty="0" err="1">
                <a:solidFill>
                  <a:schemeClr val="accent4">
                    <a:lumMod val="75000"/>
                  </a:schemeClr>
                </a:solidFill>
                <a:effectLst/>
                <a:latin typeface="Helvetica" pitchFamily="2" charset="0"/>
              </a:rPr>
              <a:t>eFONA</a:t>
            </a:r>
            <a:endParaRPr lang="en-GB" dirty="0">
              <a:solidFill>
                <a:schemeClr val="accent4">
                  <a:lumMod val="75000"/>
                </a:schemeClr>
              </a:solidFill>
              <a:effectLst/>
              <a:latin typeface="Helvetica" pitchFamily="2" charset="0"/>
            </a:endParaRPr>
          </a:p>
          <a:p>
            <a:pPr marL="0" indent="0">
              <a:buNone/>
            </a:pPr>
            <a:r>
              <a:rPr lang="en-GB" dirty="0">
                <a:solidFill>
                  <a:schemeClr val="accent4">
                    <a:lumMod val="75000"/>
                  </a:schemeClr>
                </a:solidFill>
                <a:effectLst/>
                <a:latin typeface="Helvetica" pitchFamily="2" charset="0"/>
              </a:rPr>
              <a:t>1 in 8370</a:t>
            </a:r>
          </a:p>
          <a:p>
            <a:pPr marL="0" indent="0">
              <a:buNone/>
            </a:pPr>
            <a:r>
              <a:rPr lang="en-GB" dirty="0">
                <a:solidFill>
                  <a:schemeClr val="accent4">
                    <a:lumMod val="75000"/>
                  </a:schemeClr>
                </a:solidFill>
                <a:effectLst/>
                <a:latin typeface="Helvetica" pitchFamily="2" charset="0"/>
              </a:rPr>
              <a:t>(95%CI 1 in 2,296 - 30,519).</a:t>
            </a:r>
          </a:p>
          <a:p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76915E9-984E-F765-8794-443E26D8BE1E}"/>
              </a:ext>
            </a:extLst>
          </p:cNvPr>
          <p:cNvSpPr txBox="1"/>
          <p:nvPr/>
        </p:nvSpPr>
        <p:spPr>
          <a:xfrm>
            <a:off x="6096000" y="1600201"/>
            <a:ext cx="4651949" cy="36625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669ACD"/>
                </a:solidFill>
                <a:effectLst/>
                <a:latin typeface="Helvetica" pitchFamily="2" charset="0"/>
              </a:rPr>
              <a:t>Breathing </a:t>
            </a:r>
          </a:p>
          <a:p>
            <a:r>
              <a:rPr lang="en-GB" sz="2400" dirty="0">
                <a:solidFill>
                  <a:srgbClr val="669ACD"/>
                </a:solidFill>
                <a:latin typeface="Helvetica" pitchFamily="2" charset="0"/>
              </a:rPr>
              <a:t>4</a:t>
            </a:r>
            <a:r>
              <a:rPr lang="en-GB" sz="2400" baseline="30000" dirty="0">
                <a:solidFill>
                  <a:srgbClr val="669ACD"/>
                </a:solidFill>
                <a:latin typeface="Helvetica" pitchFamily="2" charset="0"/>
              </a:rPr>
              <a:t>th</a:t>
            </a:r>
            <a:r>
              <a:rPr lang="en-GB" sz="2400" dirty="0">
                <a:solidFill>
                  <a:srgbClr val="669ACD"/>
                </a:solidFill>
                <a:latin typeface="Helvetica" pitchFamily="2" charset="0"/>
              </a:rPr>
              <a:t> </a:t>
            </a:r>
            <a:r>
              <a:rPr lang="en-GB" sz="2400" dirty="0">
                <a:solidFill>
                  <a:srgbClr val="669ACD"/>
                </a:solidFill>
                <a:effectLst/>
                <a:latin typeface="Helvetica" pitchFamily="2" charset="0"/>
              </a:rPr>
              <a:t>most common complication </a:t>
            </a:r>
          </a:p>
          <a:p>
            <a:r>
              <a:rPr lang="en-GB" sz="4000" dirty="0">
                <a:solidFill>
                  <a:srgbClr val="669ACD"/>
                </a:solidFill>
                <a:effectLst/>
                <a:latin typeface="Helvetica" pitchFamily="2" charset="0"/>
              </a:rPr>
              <a:t>Incidence 1.1% </a:t>
            </a:r>
          </a:p>
          <a:p>
            <a:r>
              <a:rPr lang="en-GB" sz="2400" dirty="0">
                <a:solidFill>
                  <a:srgbClr val="669ACD"/>
                </a:solidFill>
                <a:effectLst/>
                <a:latin typeface="Helvetica" pitchFamily="2" charset="0"/>
              </a:rPr>
              <a:t>14% of all complications. </a:t>
            </a:r>
          </a:p>
          <a:p>
            <a:endParaRPr lang="en-GB" sz="2400" dirty="0">
              <a:solidFill>
                <a:srgbClr val="669ACD"/>
              </a:solidFill>
              <a:latin typeface="Helvetica" pitchFamily="2" charset="0"/>
            </a:endParaRPr>
          </a:p>
          <a:p>
            <a:r>
              <a:rPr lang="en-GB" sz="2400" dirty="0">
                <a:solidFill>
                  <a:srgbClr val="669ACD"/>
                </a:solidFill>
                <a:effectLst/>
                <a:latin typeface="Helvetica" pitchFamily="2" charset="0"/>
              </a:rPr>
              <a:t>most common </a:t>
            </a:r>
          </a:p>
          <a:p>
            <a:r>
              <a:rPr lang="en-GB" sz="2400" dirty="0">
                <a:solidFill>
                  <a:srgbClr val="669ACD"/>
                </a:solidFill>
                <a:latin typeface="Helvetica" pitchFamily="2" charset="0"/>
              </a:rPr>
              <a:t>-</a:t>
            </a:r>
            <a:r>
              <a:rPr lang="en-GB" sz="2400" dirty="0">
                <a:solidFill>
                  <a:srgbClr val="669ACD"/>
                </a:solidFill>
                <a:effectLst/>
                <a:latin typeface="Helvetica" pitchFamily="2" charset="0"/>
              </a:rPr>
              <a:t>severe ventilation difficulty 37%</a:t>
            </a:r>
          </a:p>
          <a:p>
            <a:r>
              <a:rPr lang="en-GB" sz="2400" dirty="0">
                <a:solidFill>
                  <a:srgbClr val="669ACD"/>
                </a:solidFill>
                <a:latin typeface="Helvetica" pitchFamily="2" charset="0"/>
              </a:rPr>
              <a:t>-</a:t>
            </a:r>
            <a:r>
              <a:rPr lang="en-GB" sz="2400" dirty="0">
                <a:solidFill>
                  <a:srgbClr val="669ACD"/>
                </a:solidFill>
                <a:effectLst/>
                <a:latin typeface="Helvetica" pitchFamily="2" charset="0"/>
              </a:rPr>
              <a:t>hyper- or hypocapnia 24%</a:t>
            </a:r>
          </a:p>
          <a:p>
            <a:r>
              <a:rPr lang="en-GB" sz="2400" dirty="0">
                <a:solidFill>
                  <a:srgbClr val="669ACD"/>
                </a:solidFill>
                <a:latin typeface="Helvetica" pitchFamily="2" charset="0"/>
              </a:rPr>
              <a:t>-</a:t>
            </a:r>
            <a:r>
              <a:rPr lang="en-GB" sz="2400" dirty="0">
                <a:solidFill>
                  <a:srgbClr val="669ACD"/>
                </a:solidFill>
                <a:effectLst/>
                <a:latin typeface="Helvetica" pitchFamily="2" charset="0"/>
              </a:rPr>
              <a:t>hypoxaemia 23%</a:t>
            </a:r>
          </a:p>
        </p:txBody>
      </p:sp>
    </p:spTree>
    <p:extLst>
      <p:ext uri="{BB962C8B-B14F-4D97-AF65-F5344CB8AC3E}">
        <p14:creationId xmlns:p14="http://schemas.microsoft.com/office/powerpoint/2010/main" val="220241554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B65FC3-E35A-711C-3FBB-C97986662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6076" y="5584788"/>
            <a:ext cx="1604211" cy="1143000"/>
          </a:xfrm>
        </p:spPr>
        <p:txBody>
          <a:bodyPr>
            <a:normAutofit fontScale="90000"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4.5%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B81A09-A6F3-D685-D4A9-7B6389D33D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9" r="26219"/>
          <a:stretch/>
        </p:blipFill>
        <p:spPr>
          <a:xfrm>
            <a:off x="404262" y="1141215"/>
            <a:ext cx="10799709" cy="416292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8217905-32E6-1F20-BD77-0EEAB4CFE299}"/>
              </a:ext>
            </a:extLst>
          </p:cNvPr>
          <p:cNvSpPr/>
          <p:nvPr/>
        </p:nvSpPr>
        <p:spPr>
          <a:xfrm>
            <a:off x="2589196" y="2842480"/>
            <a:ext cx="1905801" cy="757367"/>
          </a:xfrm>
          <a:prstGeom prst="rect">
            <a:avLst/>
          </a:prstGeom>
          <a:noFill/>
          <a:ln w="57150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2EE260E-3E02-AF7C-5332-010BAB7BCDC7}"/>
              </a:ext>
            </a:extLst>
          </p:cNvPr>
          <p:cNvCxnSpPr/>
          <p:nvPr/>
        </p:nvCxnSpPr>
        <p:spPr>
          <a:xfrm>
            <a:off x="3551722" y="3221163"/>
            <a:ext cx="1309035" cy="2569945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131CEF2-3554-C524-E643-47F4A112E0FF}"/>
              </a:ext>
            </a:extLst>
          </p:cNvPr>
          <p:cNvCxnSpPr>
            <a:cxnSpLocks/>
          </p:cNvCxnSpPr>
          <p:nvPr/>
        </p:nvCxnSpPr>
        <p:spPr>
          <a:xfrm flipH="1">
            <a:off x="2127183" y="3599847"/>
            <a:ext cx="779646" cy="2116938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itle 1">
            <a:extLst>
              <a:ext uri="{FF2B5EF4-FFF2-40B4-BE49-F238E27FC236}">
                <a16:creationId xmlns:a16="http://schemas.microsoft.com/office/drawing/2014/main" id="{D1A490D8-FD34-A1CD-37BC-09022C9FBBCB}"/>
              </a:ext>
            </a:extLst>
          </p:cNvPr>
          <p:cNvSpPr txBox="1">
            <a:spLocks/>
          </p:cNvSpPr>
          <p:nvPr/>
        </p:nvSpPr>
        <p:spPr>
          <a:xfrm>
            <a:off x="1546458" y="5605553"/>
            <a:ext cx="160421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09585" rtl="0" eaLnBrk="1" latinLnBrk="0" hangingPunct="1">
              <a:spcBef>
                <a:spcPct val="0"/>
              </a:spcBef>
              <a:buNone/>
              <a:defRPr sz="5067" kern="1200">
                <a:solidFill>
                  <a:srgbClr val="50ABBF"/>
                </a:solidFill>
                <a:latin typeface="Century Gothic"/>
                <a:ea typeface="+mj-ea"/>
                <a:cs typeface="Century Gothic"/>
              </a:defRPr>
            </a:lvl1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067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+mj-ea"/>
              </a:rPr>
              <a:t>16%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8B5107F-EB40-EF2E-9F77-FC25CEF9DCD3}"/>
              </a:ext>
            </a:extLst>
          </p:cNvPr>
          <p:cNvSpPr txBox="1">
            <a:spLocks/>
          </p:cNvSpPr>
          <p:nvPr/>
        </p:nvSpPr>
        <p:spPr>
          <a:xfrm>
            <a:off x="271026" y="82748"/>
            <a:ext cx="982587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609585" rtl="0" eaLnBrk="1" latinLnBrk="0" hangingPunct="1">
              <a:spcBef>
                <a:spcPct val="0"/>
              </a:spcBef>
              <a:buNone/>
              <a:defRPr sz="5067" kern="1200">
                <a:solidFill>
                  <a:srgbClr val="50ABBF"/>
                </a:solidFill>
                <a:latin typeface="Century Gothic"/>
                <a:ea typeface="+mj-ea"/>
                <a:cs typeface="Century Gothic"/>
              </a:defRPr>
            </a:lvl1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067" b="0" i="0" u="none" strike="noStrike" kern="1200" cap="none" spc="0" normalizeH="0" baseline="0" noProof="0" dirty="0">
                <a:ln>
                  <a:noFill/>
                </a:ln>
                <a:solidFill>
                  <a:srgbClr val="50ABBF"/>
                </a:solidFill>
                <a:effectLst/>
                <a:uLnTx/>
                <a:uFillTx/>
                <a:latin typeface="Century Gothic"/>
                <a:ea typeface="+mj-ea"/>
              </a:rPr>
              <a:t>ABC – airway, breathing children!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A56C357-2745-B448-8067-82AD5DE5BD63}"/>
              </a:ext>
            </a:extLst>
          </p:cNvPr>
          <p:cNvSpPr/>
          <p:nvPr/>
        </p:nvSpPr>
        <p:spPr>
          <a:xfrm>
            <a:off x="5261810" y="2730470"/>
            <a:ext cx="6587054" cy="869377"/>
          </a:xfrm>
          <a:prstGeom prst="ellipse">
            <a:avLst/>
          </a:prstGeom>
          <a:noFill/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EF0232D-C6BC-412A-7DB8-7DEAB1CE08F9}"/>
              </a:ext>
            </a:extLst>
          </p:cNvPr>
          <p:cNvCxnSpPr>
            <a:cxnSpLocks/>
            <a:endCxn id="16" idx="0"/>
          </p:cNvCxnSpPr>
          <p:nvPr/>
        </p:nvCxnSpPr>
        <p:spPr>
          <a:xfrm>
            <a:off x="8701238" y="3599847"/>
            <a:ext cx="656205" cy="1924899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49B32E08-C4D0-3CFC-9637-F427B93D2D22}"/>
              </a:ext>
            </a:extLst>
          </p:cNvPr>
          <p:cNvSpPr/>
          <p:nvPr/>
        </p:nvSpPr>
        <p:spPr>
          <a:xfrm>
            <a:off x="7729086" y="5963626"/>
            <a:ext cx="4196615" cy="7979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6C295E7-511F-65EA-E10E-71A1E54D4707}"/>
              </a:ext>
            </a:extLst>
          </p:cNvPr>
          <p:cNvSpPr txBox="1">
            <a:spLocks/>
          </p:cNvSpPr>
          <p:nvPr/>
        </p:nvSpPr>
        <p:spPr>
          <a:xfrm>
            <a:off x="8555337" y="5524746"/>
            <a:ext cx="1604211" cy="9050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609585" rtl="0" eaLnBrk="1" latinLnBrk="0" hangingPunct="1">
              <a:spcBef>
                <a:spcPct val="0"/>
              </a:spcBef>
              <a:buNone/>
              <a:defRPr sz="5067" kern="1200">
                <a:solidFill>
                  <a:srgbClr val="50ABBF"/>
                </a:solidFill>
                <a:latin typeface="Century Gothic"/>
                <a:ea typeface="+mj-ea"/>
                <a:cs typeface="Century Gothic"/>
              </a:defRPr>
            </a:lvl1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067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entury Gothic"/>
                <a:ea typeface="+mj-ea"/>
              </a:rPr>
              <a:t>1-2%</a:t>
            </a:r>
          </a:p>
        </p:txBody>
      </p:sp>
    </p:spTree>
    <p:extLst>
      <p:ext uri="{BB962C8B-B14F-4D97-AF65-F5344CB8AC3E}">
        <p14:creationId xmlns:p14="http://schemas.microsoft.com/office/powerpoint/2010/main" val="416475542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36AE05-CBFA-8528-1400-C67643639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6DFF1F-06C1-3C1C-88BD-7707793393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445CB5-E52F-5F79-F185-8D82E61A6E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644" y="0"/>
            <a:ext cx="11656712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250C417-347A-6610-7844-7C84B83C0CFE}"/>
              </a:ext>
            </a:extLst>
          </p:cNvPr>
          <p:cNvSpPr/>
          <p:nvPr/>
        </p:nvSpPr>
        <p:spPr>
          <a:xfrm>
            <a:off x="6891688" y="2772076"/>
            <a:ext cx="2223436" cy="423511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B3863B1-E9C2-416A-1D44-2706CCD0049E}"/>
              </a:ext>
            </a:extLst>
          </p:cNvPr>
          <p:cNvSpPr/>
          <p:nvPr/>
        </p:nvSpPr>
        <p:spPr>
          <a:xfrm>
            <a:off x="6891688" y="3214837"/>
            <a:ext cx="2954956" cy="423511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2968160-0FF6-9E70-3D5E-A64B2F7B9F4F}"/>
              </a:ext>
            </a:extLst>
          </p:cNvPr>
          <p:cNvSpPr/>
          <p:nvPr/>
        </p:nvSpPr>
        <p:spPr>
          <a:xfrm>
            <a:off x="9952522" y="3217244"/>
            <a:ext cx="1453415" cy="423511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5726072-1DF9-480C-A9BC-663FD9C6A5A2}"/>
              </a:ext>
            </a:extLst>
          </p:cNvPr>
          <p:cNvSpPr/>
          <p:nvPr/>
        </p:nvSpPr>
        <p:spPr>
          <a:xfrm>
            <a:off x="6891688" y="4948186"/>
            <a:ext cx="2223436" cy="423511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6156F4B-D799-D649-CD4C-A385F58F8FF0}"/>
              </a:ext>
            </a:extLst>
          </p:cNvPr>
          <p:cNvSpPr/>
          <p:nvPr/>
        </p:nvSpPr>
        <p:spPr>
          <a:xfrm>
            <a:off x="9196939" y="4948186"/>
            <a:ext cx="2223436" cy="672968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74A65BB-515D-A3C9-F45A-460BA6CFD574}"/>
              </a:ext>
            </a:extLst>
          </p:cNvPr>
          <p:cNvSpPr/>
          <p:nvPr/>
        </p:nvSpPr>
        <p:spPr>
          <a:xfrm>
            <a:off x="8369166" y="3770208"/>
            <a:ext cx="1583356" cy="597254"/>
          </a:xfrm>
          <a:prstGeom prst="rect">
            <a:avLst/>
          </a:prstGeom>
          <a:noFill/>
          <a:ln w="5715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151278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F8A64E-01B5-B386-8DE5-DA04F875D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300" y="2286000"/>
            <a:ext cx="10972800" cy="1143000"/>
          </a:xfrm>
        </p:spPr>
        <p:txBody>
          <a:bodyPr>
            <a:noAutofit/>
          </a:bodyPr>
          <a:lstStyle/>
          <a:p>
            <a:r>
              <a:rPr lang="en-GB" sz="7200" dirty="0">
                <a:solidFill>
                  <a:schemeClr val="tx1"/>
                </a:solidFill>
              </a:rPr>
              <a:t>Year long registry</a:t>
            </a:r>
            <a:br>
              <a:rPr lang="en-GB" sz="7200" dirty="0">
                <a:solidFill>
                  <a:schemeClr val="tx1"/>
                </a:solidFill>
              </a:rPr>
            </a:br>
            <a:br>
              <a:rPr lang="en-GB" sz="6000" dirty="0">
                <a:solidFill>
                  <a:schemeClr val="tx1"/>
                </a:solidFill>
              </a:rPr>
            </a:br>
            <a:r>
              <a:rPr lang="en-GB" sz="7200" dirty="0">
                <a:solidFill>
                  <a:schemeClr val="tx1"/>
                </a:solidFill>
              </a:rPr>
              <a:t>881 cases</a:t>
            </a:r>
          </a:p>
        </p:txBody>
      </p:sp>
    </p:spTree>
    <p:extLst>
      <p:ext uri="{BB962C8B-B14F-4D97-AF65-F5344CB8AC3E}">
        <p14:creationId xmlns:p14="http://schemas.microsoft.com/office/powerpoint/2010/main" val="28524064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16DAED-8EE3-66C4-E392-46036E7431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Overall incidence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B3978E-D56F-F154-AB4E-EE74769718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GB" dirty="0"/>
          </a:p>
          <a:p>
            <a:pPr marL="0" indent="0" algn="ctr">
              <a:buNone/>
            </a:pPr>
            <a:r>
              <a:rPr lang="en-GB" sz="4400" b="1" dirty="0"/>
              <a:t>1</a:t>
            </a:r>
            <a:r>
              <a:rPr lang="en-GB" sz="4400" dirty="0"/>
              <a:t> in </a:t>
            </a:r>
            <a:r>
              <a:rPr lang="en-GB" sz="4400" b="1" dirty="0"/>
              <a:t>3,076</a:t>
            </a:r>
          </a:p>
          <a:p>
            <a:pPr marL="0" indent="0" algn="ctr">
              <a:buNone/>
            </a:pPr>
            <a:endParaRPr lang="en-GB" sz="4400" dirty="0"/>
          </a:p>
          <a:p>
            <a:pPr marL="0" indent="0" algn="ctr">
              <a:buNone/>
            </a:pPr>
            <a:r>
              <a:rPr lang="en-GB" sz="4400" b="1" dirty="0"/>
              <a:t>3 </a:t>
            </a:r>
            <a:r>
              <a:rPr lang="en-GB" sz="4400" dirty="0"/>
              <a:t>in</a:t>
            </a:r>
            <a:r>
              <a:rPr lang="en-GB" sz="4400" b="1" dirty="0"/>
              <a:t> 10,000</a:t>
            </a:r>
          </a:p>
          <a:p>
            <a:pPr marL="0" indent="0" algn="ctr">
              <a:buNone/>
            </a:pPr>
            <a:r>
              <a:rPr lang="en-GB" sz="3600" dirty="0"/>
              <a:t>(95% CI 3.0-3.5)</a:t>
            </a:r>
          </a:p>
        </p:txBody>
      </p:sp>
    </p:spTree>
    <p:extLst>
      <p:ext uri="{BB962C8B-B14F-4D97-AF65-F5344CB8AC3E}">
        <p14:creationId xmlns:p14="http://schemas.microsoft.com/office/powerpoint/2010/main" val="243818080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BD9710E3-6EEB-95D4-4F7F-A6AFB8607498}"/>
              </a:ext>
            </a:extLst>
          </p:cNvPr>
          <p:cNvSpPr/>
          <p:nvPr/>
        </p:nvSpPr>
        <p:spPr>
          <a:xfrm>
            <a:off x="318008" y="5708702"/>
            <a:ext cx="5765390" cy="924181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FF00FF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4CC88636-038F-F60D-4BB9-816363CD769B}"/>
              </a:ext>
            </a:extLst>
          </p:cNvPr>
          <p:cNvSpPr/>
          <p:nvPr/>
        </p:nvSpPr>
        <p:spPr>
          <a:xfrm>
            <a:off x="318008" y="1023653"/>
            <a:ext cx="5765392" cy="924181"/>
          </a:xfrm>
          <a:prstGeom prst="roundRect">
            <a:avLst/>
          </a:prstGeom>
          <a:solidFill>
            <a:srgbClr val="BDDBFB"/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DD6B5FF1-262D-AC09-0049-90752AF8E02B}"/>
              </a:ext>
            </a:extLst>
          </p:cNvPr>
          <p:cNvSpPr/>
          <p:nvPr/>
        </p:nvSpPr>
        <p:spPr>
          <a:xfrm>
            <a:off x="330608" y="2221532"/>
            <a:ext cx="5765391" cy="924181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D68B2CE7-4F99-41A1-A722-895E16488C5C}"/>
              </a:ext>
            </a:extLst>
          </p:cNvPr>
          <p:cNvSpPr/>
          <p:nvPr/>
        </p:nvSpPr>
        <p:spPr>
          <a:xfrm>
            <a:off x="330608" y="3376547"/>
            <a:ext cx="5765390" cy="924181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6FEDD27B-FF77-AB3F-82B8-F2670441DAF1}"/>
              </a:ext>
            </a:extLst>
          </p:cNvPr>
          <p:cNvSpPr/>
          <p:nvPr/>
        </p:nvSpPr>
        <p:spPr>
          <a:xfrm>
            <a:off x="318008" y="4533570"/>
            <a:ext cx="5765390" cy="924181"/>
          </a:xfrm>
          <a:prstGeom prst="roundRect">
            <a:avLst/>
          </a:prstGeom>
          <a:solidFill>
            <a:srgbClr val="D04CF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FF00FF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072201-57EF-374E-16EB-21875D7161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869" y="-156540"/>
            <a:ext cx="11023192" cy="1325563"/>
          </a:xfrm>
        </p:spPr>
        <p:txBody>
          <a:bodyPr/>
          <a:lstStyle/>
          <a:p>
            <a:r>
              <a:rPr lang="en-GB" dirty="0"/>
              <a:t>		NAPs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188F46-C365-B838-BADF-441AF821FE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9669" y="1244638"/>
            <a:ext cx="10718392" cy="87333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NAP3  Permanent harm from spinal 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9A87881-FDF5-9307-3537-2245E2881DC3}"/>
              </a:ext>
            </a:extLst>
          </p:cNvPr>
          <p:cNvSpPr txBox="1">
            <a:spLocks/>
          </p:cNvSpPr>
          <p:nvPr/>
        </p:nvSpPr>
        <p:spPr>
          <a:xfrm>
            <a:off x="449669" y="2452908"/>
            <a:ext cx="6388510" cy="8733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NAP4 Anaesthesia airway death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3B92E15-6DD3-56D5-6358-5483E7175C8E}"/>
              </a:ext>
            </a:extLst>
          </p:cNvPr>
          <p:cNvSpPr txBox="1">
            <a:spLocks/>
          </p:cNvSpPr>
          <p:nvPr/>
        </p:nvSpPr>
        <p:spPr>
          <a:xfrm>
            <a:off x="483008" y="3652253"/>
            <a:ext cx="5460589" cy="8733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NAP5 Awareness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C5CDC48-0488-5BA8-3FEC-55B8F1DEF877}"/>
              </a:ext>
            </a:extLst>
          </p:cNvPr>
          <p:cNvSpPr txBox="1">
            <a:spLocks/>
          </p:cNvSpPr>
          <p:nvPr/>
        </p:nvSpPr>
        <p:spPr>
          <a:xfrm>
            <a:off x="483008" y="4813458"/>
            <a:ext cx="11017661" cy="8733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NAP6 Life threatening anaphylaxis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DCDE410-C500-DA10-7898-ADE7D211257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008" y="5737823"/>
            <a:ext cx="1984046" cy="89506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BBC4511-AFE2-3203-0147-46C57CFACFE8}"/>
              </a:ext>
            </a:extLst>
          </p:cNvPr>
          <p:cNvSpPr txBox="1"/>
          <p:nvPr/>
        </p:nvSpPr>
        <p:spPr>
          <a:xfrm>
            <a:off x="2467054" y="5892965"/>
            <a:ext cx="610076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Periop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cardiac arrest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82B1585-E6CF-AA4F-7662-A9C0A388B7A3}"/>
              </a:ext>
            </a:extLst>
          </p:cNvPr>
          <p:cNvSpPr txBox="1"/>
          <p:nvPr/>
        </p:nvSpPr>
        <p:spPr>
          <a:xfrm>
            <a:off x="9198764" y="1169023"/>
            <a:ext cx="3663134" cy="5816977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in 50,000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in 120,000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in 12,000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in 19,000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FF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1 in 3000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D9DA127-D27C-2D4B-3EC9-988A77805C1B}"/>
              </a:ext>
            </a:extLst>
          </p:cNvPr>
          <p:cNvCxnSpPr>
            <a:stCxn id="7" idx="3"/>
          </p:cNvCxnSpPr>
          <p:nvPr/>
        </p:nvCxnSpPr>
        <p:spPr>
          <a:xfrm flipV="1">
            <a:off x="6083400" y="1485743"/>
            <a:ext cx="3053687" cy="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0038CD1-889B-ABD5-B99B-EA0DE6266D2B}"/>
              </a:ext>
            </a:extLst>
          </p:cNvPr>
          <p:cNvCxnSpPr>
            <a:stCxn id="10" idx="3"/>
          </p:cNvCxnSpPr>
          <p:nvPr/>
        </p:nvCxnSpPr>
        <p:spPr>
          <a:xfrm>
            <a:off x="6083398" y="4995661"/>
            <a:ext cx="3053689" cy="798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0B6376B-5A42-2CF3-50CB-CC8ED19AC32A}"/>
              </a:ext>
            </a:extLst>
          </p:cNvPr>
          <p:cNvCxnSpPr>
            <a:stCxn id="9" idx="3"/>
          </p:cNvCxnSpPr>
          <p:nvPr/>
        </p:nvCxnSpPr>
        <p:spPr>
          <a:xfrm flipV="1">
            <a:off x="6095998" y="3799789"/>
            <a:ext cx="2962963" cy="3884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9DB1345-BE73-ABCE-DDA3-F4B873ACBC4A}"/>
              </a:ext>
            </a:extLst>
          </p:cNvPr>
          <p:cNvCxnSpPr>
            <a:stCxn id="8" idx="3"/>
          </p:cNvCxnSpPr>
          <p:nvPr/>
        </p:nvCxnSpPr>
        <p:spPr>
          <a:xfrm flipV="1">
            <a:off x="6095999" y="2683622"/>
            <a:ext cx="2962964" cy="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9959F0E-1081-E97D-21B4-B18FE734B0E4}"/>
              </a:ext>
            </a:extLst>
          </p:cNvPr>
          <p:cNvCxnSpPr/>
          <p:nvPr/>
        </p:nvCxnSpPr>
        <p:spPr>
          <a:xfrm>
            <a:off x="6095997" y="6185352"/>
            <a:ext cx="310276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140326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B53AFE-3F8D-F04F-C835-A100A6F38A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266" y="100263"/>
            <a:ext cx="11710734" cy="1143000"/>
          </a:xfrm>
        </p:spPr>
        <p:txBody>
          <a:bodyPr>
            <a:normAutofit fontScale="90000"/>
          </a:bodyPr>
          <a:lstStyle/>
          <a:p>
            <a:r>
              <a:rPr lang="en-GB" dirty="0"/>
              <a:t>Incidence* by (low risk) patient group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4CFAC17-21C1-CB85-E97B-4ED24120908A}"/>
              </a:ext>
            </a:extLst>
          </p:cNvPr>
          <p:cNvSpPr txBox="1"/>
          <p:nvPr/>
        </p:nvSpPr>
        <p:spPr>
          <a:xfrm>
            <a:off x="417096" y="6463104"/>
            <a:ext cx="2121093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585"/>
            <a:r>
              <a:rPr lang="en-GB" sz="1867" dirty="0">
                <a:solidFill>
                  <a:prstClr val="black"/>
                </a:solidFill>
                <a:latin typeface="Century Gothic"/>
              </a:rPr>
              <a:t>*to nearest 1,000</a:t>
            </a:r>
          </a:p>
        </p:txBody>
      </p:sp>
      <p:graphicFrame>
        <p:nvGraphicFramePr>
          <p:cNvPr id="3" name="Content Placeholder 3">
            <a:extLst>
              <a:ext uri="{FF2B5EF4-FFF2-40B4-BE49-F238E27FC236}">
                <a16:creationId xmlns:a16="http://schemas.microsoft.com/office/drawing/2014/main" id="{1B63DE51-3A70-283E-AB52-179809C08E3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22281554"/>
              </p:ext>
            </p:extLst>
          </p:nvPr>
        </p:nvGraphicFramePr>
        <p:xfrm>
          <a:off x="357187" y="1285625"/>
          <a:ext cx="11594179" cy="4773328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541045">
                  <a:extLst>
                    <a:ext uri="{9D8B030D-6E8A-4147-A177-3AD203B41FA5}">
                      <a16:colId xmlns:a16="http://schemas.microsoft.com/office/drawing/2014/main" val="4167946245"/>
                    </a:ext>
                  </a:extLst>
                </a:gridCol>
                <a:gridCol w="3481136">
                  <a:extLst>
                    <a:ext uri="{9D8B030D-6E8A-4147-A177-3AD203B41FA5}">
                      <a16:colId xmlns:a16="http://schemas.microsoft.com/office/drawing/2014/main" val="3401955570"/>
                    </a:ext>
                  </a:extLst>
                </a:gridCol>
                <a:gridCol w="4571998">
                  <a:extLst>
                    <a:ext uri="{9D8B030D-6E8A-4147-A177-3AD203B41FA5}">
                      <a16:colId xmlns:a16="http://schemas.microsoft.com/office/drawing/2014/main" val="3079241377"/>
                    </a:ext>
                  </a:extLst>
                </a:gridCol>
              </a:tblGrid>
              <a:tr h="1359568">
                <a:tc>
                  <a:txBody>
                    <a:bodyPr/>
                    <a:lstStyle/>
                    <a:p>
                      <a:pPr algn="ctr"/>
                      <a:endParaRPr lang="en-GB" sz="3200" b="0" dirty="0"/>
                    </a:p>
                  </a:txBody>
                  <a:tcPr marL="182880" marR="182880" marT="182880" marB="1828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000" b="0" dirty="0"/>
                        <a:t>Cardiac arrest</a:t>
                      </a:r>
                    </a:p>
                    <a:p>
                      <a:pPr algn="ctr"/>
                      <a:r>
                        <a:rPr lang="en-GB" sz="3000" b="0" dirty="0"/>
                        <a:t>1 in…</a:t>
                      </a:r>
                    </a:p>
                  </a:txBody>
                  <a:tcPr marL="182880" marR="182880" marT="182880" marB="1828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000" b="0" dirty="0"/>
                        <a:t>Early death (no ROSC)</a:t>
                      </a:r>
                    </a:p>
                    <a:p>
                      <a:pPr algn="ctr"/>
                      <a:r>
                        <a:rPr lang="en-GB" sz="3000" b="0" dirty="0"/>
                        <a:t>1 in…</a:t>
                      </a:r>
                    </a:p>
                  </a:txBody>
                  <a:tcPr marL="182880" marR="182880" marT="182880" marB="182880"/>
                </a:tc>
                <a:extLst>
                  <a:ext uri="{0D108BD9-81ED-4DB2-BD59-A6C34878D82A}">
                    <a16:rowId xmlns:a16="http://schemas.microsoft.com/office/drawing/2014/main" val="705436521"/>
                  </a:ext>
                </a:extLst>
              </a:tr>
              <a:tr h="853440">
                <a:tc>
                  <a:txBody>
                    <a:bodyPr/>
                    <a:lstStyle/>
                    <a:p>
                      <a:pPr algn="ctr"/>
                      <a:r>
                        <a:rPr lang="en-GB" sz="3200" b="0" dirty="0"/>
                        <a:t>All cases</a:t>
                      </a:r>
                    </a:p>
                  </a:txBody>
                  <a:tcPr marL="182880" marR="182880" marT="182880" marB="1828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/>
                        <a:t>3,000</a:t>
                      </a:r>
                    </a:p>
                  </a:txBody>
                  <a:tcPr marL="182880" marR="182880" marT="182880" marB="1828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/>
                        <a:t>13,000</a:t>
                      </a:r>
                    </a:p>
                  </a:txBody>
                  <a:tcPr marL="182880" marR="182880" marT="182880" marB="182880"/>
                </a:tc>
                <a:extLst>
                  <a:ext uri="{0D108BD9-81ED-4DB2-BD59-A6C34878D82A}">
                    <a16:rowId xmlns:a16="http://schemas.microsoft.com/office/drawing/2014/main" val="2836687485"/>
                  </a:ext>
                </a:extLst>
              </a:tr>
              <a:tr h="853440">
                <a:tc>
                  <a:txBody>
                    <a:bodyPr/>
                    <a:lstStyle/>
                    <a:p>
                      <a:pPr algn="ctr"/>
                      <a:r>
                        <a:rPr lang="en-GB" sz="3200" b="0" dirty="0"/>
                        <a:t>ASA 1</a:t>
                      </a:r>
                    </a:p>
                  </a:txBody>
                  <a:tcPr marL="182880" marR="182880" marT="182880" marB="1828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/>
                        <a:t>11,000</a:t>
                      </a:r>
                    </a:p>
                  </a:txBody>
                  <a:tcPr marL="182880" marR="182880" marT="182880" marB="1828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/>
                        <a:t>132,000</a:t>
                      </a:r>
                    </a:p>
                  </a:txBody>
                  <a:tcPr marL="182880" marR="182880" marT="182880" marB="182880"/>
                </a:tc>
                <a:extLst>
                  <a:ext uri="{0D108BD9-81ED-4DB2-BD59-A6C34878D82A}">
                    <a16:rowId xmlns:a16="http://schemas.microsoft.com/office/drawing/2014/main" val="2161319626"/>
                  </a:ext>
                </a:extLst>
              </a:tr>
              <a:tr h="853440">
                <a:tc>
                  <a:txBody>
                    <a:bodyPr/>
                    <a:lstStyle/>
                    <a:p>
                      <a:pPr algn="ctr"/>
                      <a:r>
                        <a:rPr lang="en-GB" sz="3200" b="0" dirty="0"/>
                        <a:t>ASA 1-2</a:t>
                      </a:r>
                    </a:p>
                  </a:txBody>
                  <a:tcPr marL="182880" marR="182880" marT="182880" marB="1828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/>
                        <a:t>8,000</a:t>
                      </a:r>
                    </a:p>
                  </a:txBody>
                  <a:tcPr marL="182880" marR="182880" marT="182880" marB="1828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/>
                        <a:t>95,000</a:t>
                      </a:r>
                    </a:p>
                  </a:txBody>
                  <a:tcPr marL="182880" marR="182880" marT="182880" marB="182880"/>
                </a:tc>
                <a:extLst>
                  <a:ext uri="{0D108BD9-81ED-4DB2-BD59-A6C34878D82A}">
                    <a16:rowId xmlns:a16="http://schemas.microsoft.com/office/drawing/2014/main" val="1846152412"/>
                  </a:ext>
                </a:extLst>
              </a:tr>
              <a:tr h="853440">
                <a:tc>
                  <a:txBody>
                    <a:bodyPr/>
                    <a:lstStyle/>
                    <a:p>
                      <a:pPr algn="ctr"/>
                      <a:r>
                        <a:rPr lang="en-GB" sz="3200" b="0" dirty="0"/>
                        <a:t>Elective cases</a:t>
                      </a:r>
                    </a:p>
                  </a:txBody>
                  <a:tcPr marL="182880" marR="182880" marT="182880" marB="1828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/>
                        <a:t>7,000</a:t>
                      </a:r>
                    </a:p>
                  </a:txBody>
                  <a:tcPr marL="182880" marR="182880" marT="182880" marB="1828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/>
                        <a:t>94,000</a:t>
                      </a:r>
                    </a:p>
                  </a:txBody>
                  <a:tcPr marL="182880" marR="182880" marT="182880" marB="182880"/>
                </a:tc>
                <a:extLst>
                  <a:ext uri="{0D108BD9-81ED-4DB2-BD59-A6C34878D82A}">
                    <a16:rowId xmlns:a16="http://schemas.microsoft.com/office/drawing/2014/main" val="6815843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7670962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B53AFE-3F8D-F04F-C835-A100A6F38A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541" y="-155608"/>
            <a:ext cx="11710734" cy="1143000"/>
          </a:xfrm>
        </p:spPr>
        <p:txBody>
          <a:bodyPr>
            <a:normAutofit fontScale="90000"/>
          </a:bodyPr>
          <a:lstStyle/>
          <a:p>
            <a:r>
              <a:rPr lang="en-GB" dirty="0"/>
              <a:t>Incidence* by (high risk) patient group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4CFAC17-21C1-CB85-E97B-4ED24120908A}"/>
              </a:ext>
            </a:extLst>
          </p:cNvPr>
          <p:cNvSpPr txBox="1"/>
          <p:nvPr/>
        </p:nvSpPr>
        <p:spPr>
          <a:xfrm>
            <a:off x="417096" y="6524064"/>
            <a:ext cx="2121093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585"/>
            <a:r>
              <a:rPr lang="en-GB" sz="1867" dirty="0">
                <a:solidFill>
                  <a:prstClr val="black"/>
                </a:solidFill>
                <a:latin typeface="Century Gothic"/>
              </a:rPr>
              <a:t>*to nearest 1,000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464C9C8-4216-4F15-AC7F-95F7EC116238}"/>
              </a:ext>
            </a:extLst>
          </p:cNvPr>
          <p:cNvSpPr/>
          <p:nvPr/>
        </p:nvSpPr>
        <p:spPr>
          <a:xfrm>
            <a:off x="7574280" y="6263640"/>
            <a:ext cx="4617720" cy="5943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3" name="Content Placeholder 3">
            <a:extLst>
              <a:ext uri="{FF2B5EF4-FFF2-40B4-BE49-F238E27FC236}">
                <a16:creationId xmlns:a16="http://schemas.microsoft.com/office/drawing/2014/main" id="{1B63DE51-3A70-283E-AB52-179809C08E3C}"/>
              </a:ext>
            </a:extLst>
          </p:cNvPr>
          <p:cNvGraphicFramePr>
            <a:graphicFrameLocks/>
          </p:cNvGraphicFramePr>
          <p:nvPr/>
        </p:nvGraphicFramePr>
        <p:xfrm>
          <a:off x="358818" y="813736"/>
          <a:ext cx="11594179" cy="573024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541045">
                  <a:extLst>
                    <a:ext uri="{9D8B030D-6E8A-4147-A177-3AD203B41FA5}">
                      <a16:colId xmlns:a16="http://schemas.microsoft.com/office/drawing/2014/main" val="4167946245"/>
                    </a:ext>
                  </a:extLst>
                </a:gridCol>
                <a:gridCol w="3481136">
                  <a:extLst>
                    <a:ext uri="{9D8B030D-6E8A-4147-A177-3AD203B41FA5}">
                      <a16:colId xmlns:a16="http://schemas.microsoft.com/office/drawing/2014/main" val="3401955570"/>
                    </a:ext>
                  </a:extLst>
                </a:gridCol>
                <a:gridCol w="4571998">
                  <a:extLst>
                    <a:ext uri="{9D8B030D-6E8A-4147-A177-3AD203B41FA5}">
                      <a16:colId xmlns:a16="http://schemas.microsoft.com/office/drawing/2014/main" val="3079241377"/>
                    </a:ext>
                  </a:extLst>
                </a:gridCol>
              </a:tblGrid>
              <a:tr h="1033512">
                <a:tc>
                  <a:txBody>
                    <a:bodyPr/>
                    <a:lstStyle/>
                    <a:p>
                      <a:pPr algn="ctr"/>
                      <a:endParaRPr lang="en-GB" sz="3200" dirty="0"/>
                    </a:p>
                  </a:txBody>
                  <a:tcPr marL="182880" marR="182880" marT="182880" marB="1828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0" dirty="0"/>
                        <a:t>Cardiac arrest</a:t>
                      </a:r>
                    </a:p>
                    <a:p>
                      <a:pPr algn="ctr"/>
                      <a:r>
                        <a:rPr lang="en-GB" sz="2800" b="0" dirty="0"/>
                        <a:t>1 in…</a:t>
                      </a:r>
                    </a:p>
                  </a:txBody>
                  <a:tcPr marL="182880" marR="182880" marT="182880" marB="1828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0" dirty="0"/>
                        <a:t>Early death (no ROSC)</a:t>
                      </a:r>
                    </a:p>
                    <a:p>
                      <a:pPr algn="ctr"/>
                      <a:r>
                        <a:rPr lang="en-GB" sz="2800" b="0" dirty="0"/>
                        <a:t>1 in…</a:t>
                      </a:r>
                    </a:p>
                  </a:txBody>
                  <a:tcPr marL="182880" marR="182880" marT="182880" marB="182880"/>
                </a:tc>
                <a:extLst>
                  <a:ext uri="{0D108BD9-81ED-4DB2-BD59-A6C34878D82A}">
                    <a16:rowId xmlns:a16="http://schemas.microsoft.com/office/drawing/2014/main" val="705436521"/>
                  </a:ext>
                </a:extLst>
              </a:tr>
              <a:tr h="853440">
                <a:tc>
                  <a:txBody>
                    <a:bodyPr/>
                    <a:lstStyle/>
                    <a:p>
                      <a:pPr algn="ctr"/>
                      <a:r>
                        <a:rPr lang="en-GB" sz="2800" b="0" dirty="0"/>
                        <a:t>All cases</a:t>
                      </a:r>
                    </a:p>
                  </a:txBody>
                  <a:tcPr marL="182880" marR="182880" marT="182880" marB="1828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/>
                        <a:t>3,000</a:t>
                      </a:r>
                    </a:p>
                  </a:txBody>
                  <a:tcPr marL="182880" marR="182880" marT="182880" marB="1828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/>
                        <a:t>13,000</a:t>
                      </a:r>
                    </a:p>
                  </a:txBody>
                  <a:tcPr marL="182880" marR="182880" marT="182880" marB="182880"/>
                </a:tc>
                <a:extLst>
                  <a:ext uri="{0D108BD9-81ED-4DB2-BD59-A6C34878D82A}">
                    <a16:rowId xmlns:a16="http://schemas.microsoft.com/office/drawing/2014/main" val="2836687485"/>
                  </a:ext>
                </a:extLst>
              </a:tr>
              <a:tr h="853440">
                <a:tc>
                  <a:txBody>
                    <a:bodyPr/>
                    <a:lstStyle/>
                    <a:p>
                      <a:pPr algn="ctr"/>
                      <a:r>
                        <a:rPr lang="en-GB" sz="2800" b="0" dirty="0"/>
                        <a:t>Older &amp; frailer</a:t>
                      </a:r>
                    </a:p>
                    <a:p>
                      <a:pPr algn="ctr"/>
                      <a:r>
                        <a:rPr lang="en-GB" sz="2800" b="0" dirty="0"/>
                        <a:t>(&gt;65 &amp; CFS ≥5)</a:t>
                      </a:r>
                    </a:p>
                  </a:txBody>
                  <a:tcPr marL="182880" marR="182880" marT="182880" marB="1828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/>
                        <a:t>1200</a:t>
                      </a:r>
                    </a:p>
                  </a:txBody>
                  <a:tcPr marL="182880" marR="182880" marT="182880" marB="1828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/>
                        <a:t>3300</a:t>
                      </a:r>
                    </a:p>
                  </a:txBody>
                  <a:tcPr marL="182880" marR="182880" marT="182880" marB="182880"/>
                </a:tc>
                <a:extLst>
                  <a:ext uri="{0D108BD9-81ED-4DB2-BD59-A6C34878D82A}">
                    <a16:rowId xmlns:a16="http://schemas.microsoft.com/office/drawing/2014/main" val="2161319626"/>
                  </a:ext>
                </a:extLst>
              </a:tr>
              <a:tr h="771224">
                <a:tc>
                  <a:txBody>
                    <a:bodyPr/>
                    <a:lstStyle/>
                    <a:p>
                      <a:pPr algn="ctr"/>
                      <a:r>
                        <a:rPr lang="en-GB" sz="2800" b="0" dirty="0"/>
                        <a:t>Much older </a:t>
                      </a:r>
                    </a:p>
                    <a:p>
                      <a:pPr algn="ctr"/>
                      <a:r>
                        <a:rPr lang="en-GB" sz="2800" b="0" dirty="0"/>
                        <a:t>(≥85)</a:t>
                      </a:r>
                    </a:p>
                  </a:txBody>
                  <a:tcPr marL="182880" marR="182880" marT="182880" marB="1828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/>
                        <a:t>1300</a:t>
                      </a:r>
                    </a:p>
                  </a:txBody>
                  <a:tcPr marL="182880" marR="182880" marT="182880" marB="1828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/>
                        <a:t>3600</a:t>
                      </a:r>
                    </a:p>
                  </a:txBody>
                  <a:tcPr marL="182880" marR="182880" marT="182880" marB="182880"/>
                </a:tc>
                <a:extLst>
                  <a:ext uri="{0D108BD9-81ED-4DB2-BD59-A6C34878D82A}">
                    <a16:rowId xmlns:a16="http://schemas.microsoft.com/office/drawing/2014/main" val="1846152412"/>
                  </a:ext>
                </a:extLst>
              </a:tr>
              <a:tr h="853440">
                <a:tc>
                  <a:txBody>
                    <a:bodyPr/>
                    <a:lstStyle/>
                    <a:p>
                      <a:pPr algn="ctr"/>
                      <a:r>
                        <a:rPr lang="en-GB" sz="2800" b="0" dirty="0"/>
                        <a:t>Much frailer (CFS 7-8)</a:t>
                      </a:r>
                    </a:p>
                  </a:txBody>
                  <a:tcPr marL="182880" marR="182880" marT="182880" marB="1828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/>
                        <a:t>1300</a:t>
                      </a:r>
                    </a:p>
                  </a:txBody>
                  <a:tcPr marL="182880" marR="182880" marT="182880" marB="1828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/>
                        <a:t>3800</a:t>
                      </a:r>
                    </a:p>
                  </a:txBody>
                  <a:tcPr marL="182880" marR="182880" marT="182880" marB="182880"/>
                </a:tc>
                <a:extLst>
                  <a:ext uri="{0D108BD9-81ED-4DB2-BD59-A6C34878D82A}">
                    <a16:rowId xmlns:a16="http://schemas.microsoft.com/office/drawing/2014/main" val="6815843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980780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17600DB-3ED1-F84C-BECA-4DBBC656957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7384" y="1817374"/>
            <a:ext cx="2267224" cy="3297782"/>
          </a:xfrm>
          <a:prstGeom prst="rect">
            <a:avLst/>
          </a:prstGeom>
        </p:spPr>
      </p:pic>
      <p:pic>
        <p:nvPicPr>
          <p:cNvPr id="18" name="Picture 17" descr="A screenshot of a cell phone&#10;&#10;Description automatically generated">
            <a:extLst>
              <a:ext uri="{FF2B5EF4-FFF2-40B4-BE49-F238E27FC236}">
                <a16:creationId xmlns:a16="http://schemas.microsoft.com/office/drawing/2014/main" id="{ACF23711-0377-0A4F-BBB6-E65BBAFDD19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8046" y="1842915"/>
            <a:ext cx="2184779" cy="32977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199EA16-E9D7-834E-9507-3B1D8ECEA89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94" y="1842915"/>
            <a:ext cx="2300202" cy="3297781"/>
          </a:xfrm>
          <a:prstGeom prst="rect">
            <a:avLst/>
          </a:prstGeom>
        </p:spPr>
      </p:pic>
      <p:pic>
        <p:nvPicPr>
          <p:cNvPr id="2" name="Picture 1" descr="A screenshot of a cell phone&#10;&#10;Description automatically generated">
            <a:extLst>
              <a:ext uri="{FF2B5EF4-FFF2-40B4-BE49-F238E27FC236}">
                <a16:creationId xmlns:a16="http://schemas.microsoft.com/office/drawing/2014/main" id="{2CA3F302-A7E6-684C-AF51-E6438E8A4A5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4325" y="1829893"/>
            <a:ext cx="2374403" cy="3297782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BA8413F6-CBDB-22ED-AF29-F47C6D731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z="4400" dirty="0">
                <a:solidFill>
                  <a:srgbClr val="4372A2"/>
                </a:solidFill>
                <a:latin typeface="Century Gothic" panose="020B0502020202020204" pitchFamily="34" charset="0"/>
              </a:rPr>
              <a:t>National Audit Projects</a:t>
            </a:r>
            <a:endParaRPr lang="en-GB" dirty="0"/>
          </a:p>
        </p:txBody>
      </p:sp>
      <p:pic>
        <p:nvPicPr>
          <p:cNvPr id="12" name="Content Placeholder 3" descr="Logo&#10;&#10;Description automatically generated">
            <a:extLst>
              <a:ext uri="{FF2B5EF4-FFF2-40B4-BE49-F238E27FC236}">
                <a16:creationId xmlns:a16="http://schemas.microsoft.com/office/drawing/2014/main" id="{29BB9434-F560-1107-0371-AC0F2E1A653A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137" y="390834"/>
            <a:ext cx="2008390" cy="9087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2B7047F-495F-9A46-9A0E-3D23BDF4ACA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76936" y="1815070"/>
            <a:ext cx="2374404" cy="331260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6675317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Content Placeholder 22" descr="A group of blue and purple graphs&#10;&#10;Description automatically generated">
            <a:extLst>
              <a:ext uri="{FF2B5EF4-FFF2-40B4-BE49-F238E27FC236}">
                <a16:creationId xmlns:a16="http://schemas.microsoft.com/office/drawing/2014/main" id="{562536F2-A5DA-9E79-B0CD-F80BCB62C4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967802" y="0"/>
            <a:ext cx="8523735" cy="6728791"/>
          </a:xfrm>
        </p:spPr>
      </p:pic>
    </p:spTree>
    <p:extLst>
      <p:ext uri="{BB962C8B-B14F-4D97-AF65-F5344CB8AC3E}">
        <p14:creationId xmlns:p14="http://schemas.microsoft.com/office/powerpoint/2010/main" val="207559743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oup of blue and purple bars&#10;&#10;Description automatically generated">
            <a:extLst>
              <a:ext uri="{FF2B5EF4-FFF2-40B4-BE49-F238E27FC236}">
                <a16:creationId xmlns:a16="http://schemas.microsoft.com/office/drawing/2014/main" id="{BD3A0A16-BAD9-A375-9D76-3FAF07A636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45417" y="176463"/>
            <a:ext cx="10063354" cy="6521115"/>
          </a:xfrm>
        </p:spPr>
      </p:pic>
      <p:pic>
        <p:nvPicPr>
          <p:cNvPr id="4" name="Picture 3" descr="A white and black sign with black text&#10;&#10;Description automatically generated">
            <a:extLst>
              <a:ext uri="{FF2B5EF4-FFF2-40B4-BE49-F238E27FC236}">
                <a16:creationId xmlns:a16="http://schemas.microsoft.com/office/drawing/2014/main" id="{5C895C57-7C9D-1590-AB11-DA86DFDEBC2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14551" y="6010091"/>
            <a:ext cx="892565" cy="425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00849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aph with many colored circles and dots&#10;&#10;Description automatically generated with medium confidence">
            <a:extLst>
              <a:ext uri="{FF2B5EF4-FFF2-40B4-BE49-F238E27FC236}">
                <a16:creationId xmlns:a16="http://schemas.microsoft.com/office/drawing/2014/main" id="{BED93328-FCD0-70DA-90D1-9298DABD93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34753" y="0"/>
            <a:ext cx="9140741" cy="6684271"/>
          </a:xfrm>
        </p:spPr>
      </p:pic>
    </p:spTree>
    <p:extLst>
      <p:ext uri="{BB962C8B-B14F-4D97-AF65-F5344CB8AC3E}">
        <p14:creationId xmlns:p14="http://schemas.microsoft.com/office/powerpoint/2010/main" val="9146604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F13CE9-E29E-7482-B81E-8898392122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7680EC-3F84-8594-31FE-0A07961F57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51% </a:t>
            </a:r>
            <a:r>
              <a:rPr lang="en-US" dirty="0">
                <a:solidFill>
                  <a:schemeClr val="accent1"/>
                </a:solidFill>
              </a:rPr>
              <a:t>in theatre in main theatre suite</a:t>
            </a:r>
          </a:p>
          <a:p>
            <a:pPr lvl="1">
              <a:buClr>
                <a:srgbClr val="50ABBF"/>
              </a:buClr>
            </a:pPr>
            <a:r>
              <a:rPr lang="en-US" b="1" dirty="0">
                <a:solidFill>
                  <a:schemeClr val="accent1"/>
                </a:solidFill>
              </a:rPr>
              <a:t>11% </a:t>
            </a:r>
            <a:r>
              <a:rPr lang="en-US" dirty="0" err="1">
                <a:solidFill>
                  <a:schemeClr val="accent1"/>
                </a:solidFill>
              </a:rPr>
              <a:t>anaesthetic</a:t>
            </a:r>
            <a:r>
              <a:rPr lang="en-US" dirty="0">
                <a:solidFill>
                  <a:schemeClr val="accent1"/>
                </a:solidFill>
              </a:rPr>
              <a:t> rooms</a:t>
            </a:r>
          </a:p>
          <a:p>
            <a:endParaRPr lang="en-US" dirty="0"/>
          </a:p>
          <a:p>
            <a:r>
              <a:rPr lang="en-US" b="1" dirty="0"/>
              <a:t>12% </a:t>
            </a:r>
            <a:r>
              <a:rPr lang="en-US" dirty="0"/>
              <a:t>critical care areas</a:t>
            </a:r>
          </a:p>
          <a:p>
            <a:endParaRPr lang="en-US" dirty="0"/>
          </a:p>
          <a:p>
            <a:r>
              <a:rPr lang="en-US" b="1" dirty="0"/>
              <a:t>6% </a:t>
            </a:r>
            <a:r>
              <a:rPr lang="en-US" dirty="0"/>
              <a:t>cardiac </a:t>
            </a:r>
            <a:r>
              <a:rPr lang="en-US" dirty="0" err="1"/>
              <a:t>cath</a:t>
            </a:r>
            <a:r>
              <a:rPr lang="en-US" dirty="0"/>
              <a:t> lab</a:t>
            </a:r>
            <a:endParaRPr lang="en-US" sz="4267" dirty="0"/>
          </a:p>
          <a:p>
            <a:pPr lvl="1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18C1F5D-0190-4386-3B5A-F7700430ECEE}"/>
              </a:ext>
            </a:extLst>
          </p:cNvPr>
          <p:cNvSpPr txBox="1"/>
          <p:nvPr/>
        </p:nvSpPr>
        <p:spPr>
          <a:xfrm>
            <a:off x="6615092" y="2414990"/>
            <a:ext cx="415498" cy="338554"/>
          </a:xfrm>
          <a:prstGeom prst="rect">
            <a:avLst/>
          </a:prstGeom>
          <a:solidFill>
            <a:srgbClr val="6599CC"/>
          </a:solidFill>
          <a:ln w="12700">
            <a:solidFill>
              <a:schemeClr val="accent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 defTabSz="609585"/>
            <a:r>
              <a:rPr lang="en-GB" sz="1600" b="1" dirty="0">
                <a:solidFill>
                  <a:prstClr val="white"/>
                </a:solidFill>
                <a:latin typeface="Century Gothic"/>
              </a:rPr>
              <a:t>32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F6431E-CA7F-2857-30FC-EF95A5DC10DC}"/>
              </a:ext>
            </a:extLst>
          </p:cNvPr>
          <p:cNvSpPr txBox="1"/>
          <p:nvPr/>
        </p:nvSpPr>
        <p:spPr>
          <a:xfrm>
            <a:off x="6615092" y="3762408"/>
            <a:ext cx="415498" cy="338554"/>
          </a:xfrm>
          <a:prstGeom prst="rect">
            <a:avLst/>
          </a:prstGeom>
          <a:solidFill>
            <a:srgbClr val="6599CC"/>
          </a:solidFill>
          <a:ln w="12700">
            <a:solidFill>
              <a:schemeClr val="accent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 defTabSz="609585"/>
            <a:r>
              <a:rPr lang="en-GB" sz="1600" b="1" dirty="0">
                <a:solidFill>
                  <a:prstClr val="white"/>
                </a:solidFill>
                <a:latin typeface="Century Gothic"/>
              </a:rPr>
              <a:t>39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C50CA5-D96F-2BC5-4A5E-8AC6042B4994}"/>
              </a:ext>
            </a:extLst>
          </p:cNvPr>
          <p:cNvSpPr txBox="1"/>
          <p:nvPr/>
        </p:nvSpPr>
        <p:spPr>
          <a:xfrm>
            <a:off x="6615092" y="5109827"/>
            <a:ext cx="415498" cy="338554"/>
          </a:xfrm>
          <a:prstGeom prst="rect">
            <a:avLst/>
          </a:prstGeom>
          <a:solidFill>
            <a:srgbClr val="6599CC"/>
          </a:solidFill>
          <a:ln w="12700">
            <a:solidFill>
              <a:schemeClr val="accent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 defTabSz="609585"/>
            <a:r>
              <a:rPr lang="en-GB" sz="1600" b="1" dirty="0">
                <a:solidFill>
                  <a:prstClr val="white"/>
                </a:solidFill>
                <a:latin typeface="Century Gothic"/>
              </a:rPr>
              <a:t>37</a:t>
            </a:r>
          </a:p>
        </p:txBody>
      </p:sp>
    </p:spTree>
    <p:extLst>
      <p:ext uri="{BB962C8B-B14F-4D97-AF65-F5344CB8AC3E}">
        <p14:creationId xmlns:p14="http://schemas.microsoft.com/office/powerpoint/2010/main" val="199592219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57E8DD-49A9-2221-9B15-0095D2A81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Senior staff: </a:t>
            </a:r>
            <a:br>
              <a:rPr lang="en-US" dirty="0"/>
            </a:br>
            <a:r>
              <a:rPr lang="en-US" dirty="0"/>
              <a:t>at induction of registry cases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18E567-2814-15B0-74E3-6EC4680CD2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200" y="2185735"/>
            <a:ext cx="109728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00B050"/>
                </a:solidFill>
              </a:rPr>
              <a:t>86% </a:t>
            </a:r>
            <a:r>
              <a:rPr lang="en-US" dirty="0">
                <a:solidFill>
                  <a:schemeClr val="accent1"/>
                </a:solidFill>
              </a:rPr>
              <a:t>Consultant</a:t>
            </a:r>
          </a:p>
          <a:p>
            <a:pPr lvl="1">
              <a:buClr>
                <a:srgbClr val="50ABBF"/>
              </a:buClr>
            </a:pPr>
            <a:r>
              <a:rPr lang="en-US" dirty="0">
                <a:solidFill>
                  <a:srgbClr val="00B050"/>
                </a:solidFill>
              </a:rPr>
              <a:t>6% </a:t>
            </a:r>
            <a:r>
              <a:rPr lang="en-US" dirty="0">
                <a:solidFill>
                  <a:schemeClr val="accent1"/>
                </a:solidFill>
              </a:rPr>
              <a:t>SAS or post-CCT/CESR</a:t>
            </a:r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rgbClr val="00B050"/>
                </a:solidFill>
              </a:rPr>
              <a:t>75% </a:t>
            </a:r>
            <a:r>
              <a:rPr lang="en-US" dirty="0"/>
              <a:t>Consultant overnight</a:t>
            </a:r>
          </a:p>
        </p:txBody>
      </p:sp>
    </p:spTree>
    <p:extLst>
      <p:ext uri="{BB962C8B-B14F-4D97-AF65-F5344CB8AC3E}">
        <p14:creationId xmlns:p14="http://schemas.microsoft.com/office/powerpoint/2010/main" val="326545356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FFE6B6-519F-78F3-E239-BB6969E51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Cardiac arrest process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E48392-5E71-35C2-CA9F-F4DA70C420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9410" y="1600201"/>
            <a:ext cx="10282989" cy="45259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B050"/>
                </a:solidFill>
              </a:rPr>
              <a:t>82% </a:t>
            </a:r>
            <a:r>
              <a:rPr lang="en-US" dirty="0"/>
              <a:t>non-shockable rhythm</a:t>
            </a:r>
          </a:p>
          <a:p>
            <a:pPr marL="609585" lvl="1" indent="0">
              <a:buClr>
                <a:srgbClr val="50ABBF"/>
              </a:buClr>
              <a:buNone/>
            </a:pPr>
            <a:r>
              <a:rPr lang="en-US" dirty="0">
                <a:solidFill>
                  <a:srgbClr val="00B050"/>
                </a:solidFill>
              </a:rPr>
              <a:t>       52% </a:t>
            </a:r>
            <a:r>
              <a:rPr lang="en-US" dirty="0">
                <a:solidFill>
                  <a:schemeClr val="accent1"/>
                </a:solidFill>
              </a:rPr>
              <a:t>PEA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rgbClr val="00B050"/>
                </a:solidFill>
              </a:rPr>
              <a:t>79% </a:t>
            </a:r>
            <a:r>
              <a:rPr lang="en-US" dirty="0"/>
              <a:t>adrenaline</a:t>
            </a:r>
          </a:p>
          <a:p>
            <a:pPr marL="0" indent="0">
              <a:buNone/>
            </a:pPr>
            <a:r>
              <a:rPr lang="en-US" dirty="0">
                <a:solidFill>
                  <a:srgbClr val="00B050"/>
                </a:solidFill>
              </a:rPr>
              <a:t>17% </a:t>
            </a:r>
            <a:r>
              <a:rPr lang="en-US" dirty="0"/>
              <a:t>defibrillated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CPR in &lt;1 minute in </a:t>
            </a:r>
            <a:r>
              <a:rPr lang="en-US" dirty="0">
                <a:solidFill>
                  <a:srgbClr val="00B050"/>
                </a:solidFill>
              </a:rPr>
              <a:t>78%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8C7148-77D6-9ECB-1DC0-917CC0653867}"/>
              </a:ext>
            </a:extLst>
          </p:cNvPr>
          <p:cNvSpPr txBox="1"/>
          <p:nvPr/>
        </p:nvSpPr>
        <p:spPr>
          <a:xfrm>
            <a:off x="7967131" y="731836"/>
            <a:ext cx="415498" cy="338554"/>
          </a:xfrm>
          <a:prstGeom prst="rect">
            <a:avLst/>
          </a:prstGeom>
          <a:solidFill>
            <a:srgbClr val="6599CC"/>
          </a:solidFill>
          <a:ln w="12700">
            <a:solidFill>
              <a:schemeClr val="accent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 defTabSz="609585"/>
            <a:r>
              <a:rPr lang="en-GB" sz="1600" b="1" dirty="0">
                <a:solidFill>
                  <a:prstClr val="white"/>
                </a:solidFill>
                <a:latin typeface="Century Gothic"/>
              </a:rPr>
              <a:t>25</a:t>
            </a:r>
          </a:p>
        </p:txBody>
      </p:sp>
    </p:spTree>
    <p:extLst>
      <p:ext uri="{BB962C8B-B14F-4D97-AF65-F5344CB8AC3E}">
        <p14:creationId xmlns:p14="http://schemas.microsoft.com/office/powerpoint/2010/main" val="281503201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07012-79DB-042B-41C2-F2865891E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053" y="160866"/>
            <a:ext cx="10972800" cy="1143000"/>
          </a:xfrm>
        </p:spPr>
        <p:txBody>
          <a:bodyPr/>
          <a:lstStyle/>
          <a:p>
            <a:r>
              <a:rPr lang="en-US" dirty="0"/>
              <a:t>At time of arrest</a:t>
            </a:r>
          </a:p>
        </p:txBody>
      </p:sp>
      <p:pic>
        <p:nvPicPr>
          <p:cNvPr id="5" name="Content Placeholder 4" descr="A graph of blue squares and dots&#10;&#10;Description automatically generated with medium confidence">
            <a:extLst>
              <a:ext uri="{FF2B5EF4-FFF2-40B4-BE49-F238E27FC236}">
                <a16:creationId xmlns:a16="http://schemas.microsoft.com/office/drawing/2014/main" id="{F486C375-61AF-9CEF-A5AB-F9A5FF7D1F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43635" y="1285903"/>
            <a:ext cx="7170386" cy="4839732"/>
          </a:xfrm>
        </p:spPr>
      </p:pic>
    </p:spTree>
    <p:extLst>
      <p:ext uri="{BB962C8B-B14F-4D97-AF65-F5344CB8AC3E}">
        <p14:creationId xmlns:p14="http://schemas.microsoft.com/office/powerpoint/2010/main" val="56998582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5AE00-B795-5C50-5AA9-880508C9B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095" y="0"/>
            <a:ext cx="10972800" cy="1143000"/>
          </a:xfrm>
        </p:spPr>
        <p:txBody>
          <a:bodyPr/>
          <a:lstStyle/>
          <a:p>
            <a:r>
              <a:rPr lang="en-GB" dirty="0"/>
              <a:t>Who came to help</a:t>
            </a:r>
          </a:p>
        </p:txBody>
      </p:sp>
      <p:pic>
        <p:nvPicPr>
          <p:cNvPr id="5" name="Content Placeholder 4" descr="A graph with numbers and a number of percentages&#10;&#10;Description automatically generated with medium confidence">
            <a:extLst>
              <a:ext uri="{FF2B5EF4-FFF2-40B4-BE49-F238E27FC236}">
                <a16:creationId xmlns:a16="http://schemas.microsoft.com/office/drawing/2014/main" id="{9ADC8FDF-783C-2988-A26A-653C9137A8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71153" y="1128469"/>
            <a:ext cx="7563710" cy="4997166"/>
          </a:xfrm>
        </p:spPr>
      </p:pic>
    </p:spTree>
    <p:extLst>
      <p:ext uri="{BB962C8B-B14F-4D97-AF65-F5344CB8AC3E}">
        <p14:creationId xmlns:p14="http://schemas.microsoft.com/office/powerpoint/2010/main" val="366511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0BAD6-12D5-8CE3-E2B0-122AF77F7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429" y="518478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Anaesthetists ‘top 3 causes’ of perioperative cardiac arrest summed</a:t>
            </a:r>
            <a:br>
              <a:rPr lang="en-US" dirty="0"/>
            </a:br>
            <a:r>
              <a:rPr lang="en-US" dirty="0"/>
              <a:t>(baseline)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A2C5FF-1EF2-1B42-67CE-1111972075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429" y="2462665"/>
            <a:ext cx="10972800" cy="4525963"/>
          </a:xfrm>
        </p:spPr>
        <p:txBody>
          <a:bodyPr>
            <a:normAutofit/>
          </a:bodyPr>
          <a:lstStyle/>
          <a:p>
            <a:pPr marL="685783" indent="-685783">
              <a:buFont typeface="+mj-lt"/>
              <a:buAutoNum type="arabicPeriod"/>
            </a:pPr>
            <a:r>
              <a:rPr lang="en-US" dirty="0" err="1"/>
              <a:t>Hypovolaemia</a:t>
            </a:r>
            <a:r>
              <a:rPr lang="en-US" dirty="0"/>
              <a:t> (52%)</a:t>
            </a:r>
          </a:p>
          <a:p>
            <a:pPr marL="685783" indent="-685783">
              <a:buFont typeface="+mj-lt"/>
              <a:buAutoNum type="arabicPeriod"/>
            </a:pPr>
            <a:r>
              <a:rPr lang="en-US" dirty="0" err="1"/>
              <a:t>Hypoxaemia</a:t>
            </a:r>
            <a:r>
              <a:rPr lang="en-US" dirty="0"/>
              <a:t> (46%)</a:t>
            </a:r>
          </a:p>
          <a:p>
            <a:pPr marL="685783" indent="-685783">
              <a:buFont typeface="+mj-lt"/>
              <a:buAutoNum type="arabicPeriod"/>
            </a:pPr>
            <a:r>
              <a:rPr lang="en-US" dirty="0"/>
              <a:t>Cardiac </a:t>
            </a:r>
            <a:r>
              <a:rPr lang="en-US" dirty="0" err="1"/>
              <a:t>ischaemia</a:t>
            </a:r>
            <a:r>
              <a:rPr lang="en-US" dirty="0"/>
              <a:t> (42%)</a:t>
            </a:r>
          </a:p>
          <a:p>
            <a:pPr marL="685783" indent="-685783">
              <a:buFont typeface="+mj-lt"/>
              <a:buAutoNum type="arabicPeriod"/>
            </a:pPr>
            <a:r>
              <a:rPr lang="en-US" dirty="0"/>
              <a:t>Anaphylaxis 42%</a:t>
            </a:r>
          </a:p>
          <a:p>
            <a:pPr marL="685783" indent="-685783">
              <a:buFont typeface="+mj-lt"/>
              <a:buAutoNum type="arabicPeriod"/>
            </a:pPr>
            <a:r>
              <a:rPr lang="en-US" dirty="0" err="1"/>
              <a:t>Haemorrhage</a:t>
            </a:r>
            <a:r>
              <a:rPr lang="en-US" dirty="0"/>
              <a:t> 20%</a:t>
            </a:r>
          </a:p>
          <a:p>
            <a:pPr marL="685783" indent="-685783">
              <a:buFont typeface="+mj-lt"/>
              <a:buAutoNum type="arabicPeriod"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EF3300-7DE6-BF23-290A-133D71A5E1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4806" y="1767839"/>
            <a:ext cx="4404975" cy="4002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15467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7206A4-93AD-9255-B87F-066E63FD9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060" y="0"/>
            <a:ext cx="11370039" cy="1325563"/>
          </a:xfrm>
        </p:spPr>
        <p:txBody>
          <a:bodyPr>
            <a:normAutofit fontScale="90000"/>
          </a:bodyPr>
          <a:lstStyle/>
          <a:p>
            <a:r>
              <a:rPr lang="en-GB" sz="4000" dirty="0">
                <a:solidFill>
                  <a:srgbClr val="4372A2"/>
                </a:solidFill>
                <a:latin typeface="Century Gothic" panose="020B0502020202020204" pitchFamily="34" charset="0"/>
              </a:rPr>
              <a:t>Baseline: causes of (last attended) perioperative cardiac arrest (n= 4,639) [top 10]</a:t>
            </a:r>
            <a:endParaRPr lang="en-GB" sz="4000" dirty="0">
              <a:solidFill>
                <a:srgbClr val="4372A2"/>
              </a:solidFill>
            </a:endParaRP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E7504473-FB37-8CBF-7863-B25A0BB5F13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03568666"/>
              </p:ext>
            </p:extLst>
          </p:nvPr>
        </p:nvGraphicFramePr>
        <p:xfrm>
          <a:off x="156843" y="1471749"/>
          <a:ext cx="11128739" cy="48738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E473A968-359D-826C-7AC9-5FD893B5472F}"/>
              </a:ext>
            </a:extLst>
          </p:cNvPr>
          <p:cNvSpPr txBox="1"/>
          <p:nvPr/>
        </p:nvSpPr>
        <p:spPr>
          <a:xfrm>
            <a:off x="8259780" y="1579475"/>
            <a:ext cx="3449983" cy="169277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2600" b="1" dirty="0">
                <a:latin typeface="Century Gothic" panose="020B0502020202020204" pitchFamily="34" charset="0"/>
              </a:rPr>
              <a:t>Top 3 causes:</a:t>
            </a:r>
          </a:p>
          <a:p>
            <a:r>
              <a:rPr lang="en-GB" sz="2600" dirty="0">
                <a:latin typeface="Century Gothic" panose="020B0502020202020204" pitchFamily="34" charset="0"/>
              </a:rPr>
              <a:t>Major haemorrhage</a:t>
            </a:r>
          </a:p>
          <a:p>
            <a:r>
              <a:rPr lang="en-GB" sz="2600" dirty="0">
                <a:latin typeface="Century Gothic" panose="020B0502020202020204" pitchFamily="34" charset="0"/>
              </a:rPr>
              <a:t>Anaphylaxis</a:t>
            </a:r>
          </a:p>
          <a:p>
            <a:r>
              <a:rPr lang="en-GB" sz="2600" dirty="0">
                <a:latin typeface="Century Gothic" panose="020B0502020202020204" pitchFamily="34" charset="0"/>
              </a:rPr>
              <a:t>Cardiac ischaemia</a:t>
            </a:r>
          </a:p>
        </p:txBody>
      </p:sp>
    </p:spTree>
    <p:extLst>
      <p:ext uri="{BB962C8B-B14F-4D97-AF65-F5344CB8AC3E}">
        <p14:creationId xmlns:p14="http://schemas.microsoft.com/office/powerpoint/2010/main" val="29179085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2B7047F-495F-9A46-9A0E-3D23BDF4ACA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3784" y="1815070"/>
            <a:ext cx="2374404" cy="331260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17600DB-3ED1-F84C-BECA-4DBBC656957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5672" y="1817374"/>
            <a:ext cx="2267224" cy="329778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Picture 17" descr="A screenshot of a cell phone&#10;&#10;Description automatically generated">
            <a:extLst>
              <a:ext uri="{FF2B5EF4-FFF2-40B4-BE49-F238E27FC236}">
                <a16:creationId xmlns:a16="http://schemas.microsoft.com/office/drawing/2014/main" id="{ACF23711-0377-0A4F-BBB6-E65BBAFDD19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9362" y="1854481"/>
            <a:ext cx="2184779" cy="329778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199EA16-E9D7-834E-9507-3B1D8ECEA89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52" y="1854481"/>
            <a:ext cx="2300202" cy="329778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Picture 1" descr="A screenshot of a cell phone&#10;&#10;Description automatically generated">
            <a:extLst>
              <a:ext uri="{FF2B5EF4-FFF2-40B4-BE49-F238E27FC236}">
                <a16:creationId xmlns:a16="http://schemas.microsoft.com/office/drawing/2014/main" id="{2CA3F302-A7E6-684C-AF51-E6438E8A4A5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0901" y="1829893"/>
            <a:ext cx="2374403" cy="329778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BA8413F6-CBDB-22ED-AF29-F47C6D731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z="4400" dirty="0">
                <a:solidFill>
                  <a:srgbClr val="4372A2"/>
                </a:solidFill>
                <a:latin typeface="Century Gothic" panose="020B0502020202020204" pitchFamily="34" charset="0"/>
              </a:rPr>
              <a:t>National Audit Projects</a:t>
            </a:r>
            <a:endParaRPr lang="en-GB" dirty="0"/>
          </a:p>
        </p:txBody>
      </p:sp>
      <p:pic>
        <p:nvPicPr>
          <p:cNvPr id="12" name="Content Placeholder 3" descr="Logo&#10;&#10;Description automatically generated">
            <a:extLst>
              <a:ext uri="{FF2B5EF4-FFF2-40B4-BE49-F238E27FC236}">
                <a16:creationId xmlns:a16="http://schemas.microsoft.com/office/drawing/2014/main" id="{29BB9434-F560-1107-0371-AC0F2E1A653A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137" y="390834"/>
            <a:ext cx="2008390" cy="90879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2773CA1-A571-0368-8F68-16D50FD63346}"/>
              </a:ext>
            </a:extLst>
          </p:cNvPr>
          <p:cNvSpPr/>
          <p:nvPr/>
        </p:nvSpPr>
        <p:spPr>
          <a:xfrm>
            <a:off x="47094" y="5291468"/>
            <a:ext cx="2313406" cy="970717"/>
          </a:xfrm>
          <a:prstGeom prst="rect">
            <a:avLst/>
          </a:prstGeom>
          <a:solidFill>
            <a:srgbClr val="1138A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COMPLICATIONS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D60275-ADA4-FD80-8F4D-CBF22613D9F0}"/>
              </a:ext>
            </a:extLst>
          </p:cNvPr>
          <p:cNvSpPr/>
          <p:nvPr/>
        </p:nvSpPr>
        <p:spPr>
          <a:xfrm>
            <a:off x="9738752" y="5291469"/>
            <a:ext cx="2370952" cy="970717"/>
          </a:xfrm>
          <a:prstGeom prst="rect">
            <a:avLst/>
          </a:prstGeom>
          <a:solidFill>
            <a:srgbClr val="1138A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 BETTER METHODOLOGY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66E18EC-98CD-B0B3-A249-7CCE383BF2E9}"/>
              </a:ext>
            </a:extLst>
          </p:cNvPr>
          <p:cNvSpPr/>
          <p:nvPr/>
        </p:nvSpPr>
        <p:spPr>
          <a:xfrm>
            <a:off x="7295672" y="5291469"/>
            <a:ext cx="2314218" cy="970717"/>
          </a:xfrm>
          <a:prstGeom prst="rect">
            <a:avLst/>
          </a:prstGeom>
          <a:solidFill>
            <a:srgbClr val="1138A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 FULLY DEFINED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517105-AFF2-6689-EE78-4E8941F8F89D}"/>
              </a:ext>
            </a:extLst>
          </p:cNvPr>
          <p:cNvSpPr/>
          <p:nvPr/>
        </p:nvSpPr>
        <p:spPr>
          <a:xfrm>
            <a:off x="4780900" y="5291468"/>
            <a:ext cx="2374403" cy="970717"/>
          </a:xfrm>
          <a:prstGeom prst="rect">
            <a:avLst/>
          </a:prstGeom>
          <a:solidFill>
            <a:srgbClr val="1138A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IMPORTANT TO ANAESTHESTISTS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95B1B1F-334F-1AFB-2A0C-1D087E7AC250}"/>
              </a:ext>
            </a:extLst>
          </p:cNvPr>
          <p:cNvSpPr/>
          <p:nvPr/>
        </p:nvSpPr>
        <p:spPr>
          <a:xfrm>
            <a:off x="2489362" y="5291468"/>
            <a:ext cx="2184779" cy="970717"/>
          </a:xfrm>
          <a:prstGeom prst="rect">
            <a:avLst/>
          </a:prstGeom>
          <a:solidFill>
            <a:srgbClr val="1138A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IMPORTANT TO PATIENTS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7965051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0BAD6-12D5-8CE3-E2B0-122AF77F7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Specific causes - actual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A2C5FF-1EF2-1B42-67CE-1111972075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981" y="1646871"/>
            <a:ext cx="10972800" cy="4525963"/>
          </a:xfrm>
        </p:spPr>
        <p:txBody>
          <a:bodyPr/>
          <a:lstStyle/>
          <a:p>
            <a:pPr marL="685783" indent="-685783">
              <a:buFont typeface="+mj-lt"/>
              <a:buAutoNum type="arabicPeriod"/>
            </a:pPr>
            <a:r>
              <a:rPr lang="en-US" dirty="0">
                <a:solidFill>
                  <a:srgbClr val="FF0000"/>
                </a:solidFill>
              </a:rPr>
              <a:t>Major </a:t>
            </a:r>
            <a:r>
              <a:rPr lang="en-US" dirty="0" err="1">
                <a:solidFill>
                  <a:srgbClr val="FF0000"/>
                </a:solidFill>
              </a:rPr>
              <a:t>haemorrhage</a:t>
            </a:r>
            <a:r>
              <a:rPr lang="en-US" dirty="0">
                <a:solidFill>
                  <a:srgbClr val="FF0000"/>
                </a:solidFill>
              </a:rPr>
              <a:t> (17%)</a:t>
            </a:r>
          </a:p>
          <a:p>
            <a:pPr marL="685783" indent="-685783">
              <a:buFont typeface="+mj-lt"/>
              <a:buAutoNum type="arabicPeriod"/>
            </a:pPr>
            <a:endParaRPr lang="en-US" sz="2000" dirty="0">
              <a:solidFill>
                <a:srgbClr val="FF0000"/>
              </a:solidFill>
            </a:endParaRPr>
          </a:p>
          <a:p>
            <a:pPr marL="685783" indent="-685783">
              <a:buFont typeface="+mj-lt"/>
              <a:buAutoNum type="arabicPeriod"/>
            </a:pPr>
            <a:r>
              <a:rPr lang="en-US" dirty="0">
                <a:solidFill>
                  <a:srgbClr val="FF0000"/>
                </a:solidFill>
              </a:rPr>
              <a:t>Bradyarrhythmia (9%)</a:t>
            </a:r>
          </a:p>
          <a:p>
            <a:pPr marL="685783" indent="-685783">
              <a:buFont typeface="+mj-lt"/>
              <a:buAutoNum type="arabicPeriod"/>
            </a:pPr>
            <a:endParaRPr lang="en-US" sz="2000" dirty="0">
              <a:solidFill>
                <a:srgbClr val="FF0000"/>
              </a:solidFill>
            </a:endParaRPr>
          </a:p>
          <a:p>
            <a:pPr marL="685783" indent="-685783">
              <a:buFont typeface="+mj-lt"/>
              <a:buAutoNum type="arabicPeriod"/>
            </a:pPr>
            <a:r>
              <a:rPr lang="en-US" dirty="0">
                <a:solidFill>
                  <a:srgbClr val="FF0000"/>
                </a:solidFill>
              </a:rPr>
              <a:t>Cardiac </a:t>
            </a:r>
            <a:r>
              <a:rPr lang="en-US" dirty="0" err="1">
                <a:solidFill>
                  <a:srgbClr val="FF0000"/>
                </a:solidFill>
              </a:rPr>
              <a:t>ischaemia</a:t>
            </a:r>
            <a:r>
              <a:rPr lang="en-US" dirty="0">
                <a:solidFill>
                  <a:srgbClr val="FF0000"/>
                </a:solidFill>
              </a:rPr>
              <a:t> (7%)</a:t>
            </a:r>
          </a:p>
          <a:p>
            <a:pPr marL="685783" indent="-685783">
              <a:buFont typeface="+mj-lt"/>
              <a:buAutoNum type="arabicPeriod"/>
            </a:pPr>
            <a:endParaRPr lang="en-US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dirty="0"/>
              <a:t>Anaphylaxis overestimated (survey, registry)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656A2A-0377-D13F-0479-9DC3A0A6F6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029"/>
          <a:stretch/>
        </p:blipFill>
        <p:spPr>
          <a:xfrm>
            <a:off x="7491774" y="2644140"/>
            <a:ext cx="4543064" cy="2495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18315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3D2DD4-71F5-0C21-E942-1AD4A530F8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512" y="-114300"/>
            <a:ext cx="10972800" cy="1143000"/>
          </a:xfrm>
        </p:spPr>
        <p:txBody>
          <a:bodyPr/>
          <a:lstStyle/>
          <a:p>
            <a:r>
              <a:rPr lang="en-US" dirty="0"/>
              <a:t>Cause by specialty</a:t>
            </a:r>
          </a:p>
        </p:txBody>
      </p:sp>
      <p:pic>
        <p:nvPicPr>
          <p:cNvPr id="5" name="Content Placeholder 4" descr="A table with text and images&#10;&#10;Description automatically generated">
            <a:extLst>
              <a:ext uri="{FF2B5EF4-FFF2-40B4-BE49-F238E27FC236}">
                <a16:creationId xmlns:a16="http://schemas.microsoft.com/office/drawing/2014/main" id="{E9D02E68-4D67-4BD9-991B-A171577CC5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5801"/>
          <a:stretch/>
        </p:blipFill>
        <p:spPr>
          <a:xfrm>
            <a:off x="675586" y="906629"/>
            <a:ext cx="7184078" cy="5808495"/>
          </a:xfrm>
        </p:spPr>
      </p:pic>
    </p:spTree>
    <p:extLst>
      <p:ext uri="{BB962C8B-B14F-4D97-AF65-F5344CB8AC3E}">
        <p14:creationId xmlns:p14="http://schemas.microsoft.com/office/powerpoint/2010/main" val="334642183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diagram of missing and missing persons&#10;&#10;Description automatically generated">
            <a:extLst>
              <a:ext uri="{FF2B5EF4-FFF2-40B4-BE49-F238E27FC236}">
                <a16:creationId xmlns:a16="http://schemas.microsoft.com/office/drawing/2014/main" id="{011428D4-0F3B-AAB5-841A-79AAAB7FFD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39562" y="314324"/>
            <a:ext cx="4428254" cy="6229351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19198C3-6B47-DFE8-049A-A858E546A6DB}"/>
              </a:ext>
            </a:extLst>
          </p:cNvPr>
          <p:cNvSpPr txBox="1"/>
          <p:nvPr/>
        </p:nvSpPr>
        <p:spPr>
          <a:xfrm>
            <a:off x="5819298" y="64385"/>
            <a:ext cx="330467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Outcomes</a:t>
            </a:r>
            <a:endParaRPr kumimoji="0" lang="en-GB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3208F4-ACD7-CD3D-F5FB-71F2C6254B75}"/>
              </a:ext>
            </a:extLst>
          </p:cNvPr>
          <p:cNvSpPr txBox="1"/>
          <p:nvPr/>
        </p:nvSpPr>
        <p:spPr>
          <a:xfrm>
            <a:off x="6119311" y="1203158"/>
            <a:ext cx="4320089" cy="2492990"/>
          </a:xfrm>
          <a:prstGeom prst="rect">
            <a:avLst/>
          </a:prstGeom>
          <a:solidFill>
            <a:srgbClr val="FF99D6">
              <a:alpha val="60000"/>
            </a:srgb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ROSC 75%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Alive at report 59%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mRS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&lt;3 88%</a:t>
            </a:r>
          </a:p>
        </p:txBody>
      </p:sp>
    </p:spTree>
    <p:extLst>
      <p:ext uri="{BB962C8B-B14F-4D97-AF65-F5344CB8AC3E}">
        <p14:creationId xmlns:p14="http://schemas.microsoft.com/office/powerpoint/2010/main" val="174254226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diagram of missing and missing persons&#10;&#10;Description automatically generated">
            <a:extLst>
              <a:ext uri="{FF2B5EF4-FFF2-40B4-BE49-F238E27FC236}">
                <a16:creationId xmlns:a16="http://schemas.microsoft.com/office/drawing/2014/main" id="{011428D4-0F3B-AAB5-841A-79AAAB7FFD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39562" y="314324"/>
            <a:ext cx="4428254" cy="6229351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19198C3-6B47-DFE8-049A-A858E546A6DB}"/>
              </a:ext>
            </a:extLst>
          </p:cNvPr>
          <p:cNvSpPr txBox="1"/>
          <p:nvPr/>
        </p:nvSpPr>
        <p:spPr>
          <a:xfrm>
            <a:off x="5819298" y="64385"/>
            <a:ext cx="330467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Outcomes</a:t>
            </a:r>
            <a:endParaRPr kumimoji="0" lang="en-GB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3208F4-ACD7-CD3D-F5FB-71F2C6254B75}"/>
              </a:ext>
            </a:extLst>
          </p:cNvPr>
          <p:cNvSpPr txBox="1"/>
          <p:nvPr/>
        </p:nvSpPr>
        <p:spPr>
          <a:xfrm>
            <a:off x="6119311" y="1203158"/>
            <a:ext cx="4428254" cy="2492990"/>
          </a:xfrm>
          <a:prstGeom prst="rect">
            <a:avLst/>
          </a:prstGeom>
          <a:solidFill>
            <a:srgbClr val="FF99D6">
              <a:alpha val="60000"/>
            </a:srgb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ROSC 75%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Alive at report 59%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mRS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&lt;3 88%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3733F4-64CD-6641-1697-75EF3E255D89}"/>
              </a:ext>
            </a:extLst>
          </p:cNvPr>
          <p:cNvSpPr txBox="1"/>
          <p:nvPr/>
        </p:nvSpPr>
        <p:spPr>
          <a:xfrm>
            <a:off x="6096000" y="3696148"/>
            <a:ext cx="4512468" cy="2246769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669AC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Other IHCA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2800" dirty="0">
                <a:solidFill>
                  <a:srgbClr val="669ACD"/>
                </a:solidFill>
                <a:latin typeface="Helvetica" pitchFamily="2" charset="0"/>
              </a:rPr>
              <a:t>- 50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669AC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% ROSC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2800" dirty="0">
                <a:solidFill>
                  <a:srgbClr val="669ACD"/>
                </a:solidFill>
                <a:latin typeface="Helvetica" pitchFamily="2" charset="0"/>
              </a:rPr>
              <a:t>-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669AC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23% leave hospital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669AC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OOHCA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2800" dirty="0">
                <a:solidFill>
                  <a:srgbClr val="669ACD"/>
                </a:solidFill>
                <a:latin typeface="Helvetica" pitchFamily="2" charset="0"/>
              </a:rPr>
              <a:t>-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669AC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8% leave hospital 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669ACD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976177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4830B-6DBE-4F9C-58B0-2723924D5A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Severity of harm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CF6F60-440C-8700-347E-D6AAFACFA4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1600201"/>
            <a:ext cx="11405937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B050"/>
                </a:solidFill>
              </a:rPr>
              <a:t>50% </a:t>
            </a:r>
            <a:r>
              <a:rPr lang="en-US" dirty="0"/>
              <a:t>moderate</a:t>
            </a:r>
          </a:p>
          <a:p>
            <a:pPr marL="0" indent="0">
              <a:buNone/>
            </a:pPr>
            <a:r>
              <a:rPr lang="en-US" dirty="0">
                <a:solidFill>
                  <a:srgbClr val="00B050"/>
                </a:solidFill>
              </a:rPr>
              <a:t>12% </a:t>
            </a:r>
            <a:r>
              <a:rPr lang="en-US" dirty="0"/>
              <a:t>severe</a:t>
            </a:r>
          </a:p>
          <a:p>
            <a:pPr marL="0" indent="0">
              <a:buNone/>
            </a:pPr>
            <a:r>
              <a:rPr lang="en-US" dirty="0">
                <a:solidFill>
                  <a:srgbClr val="00B050"/>
                </a:solidFill>
              </a:rPr>
              <a:t>38% </a:t>
            </a:r>
            <a:r>
              <a:rPr lang="en-US" dirty="0"/>
              <a:t>death </a:t>
            </a:r>
            <a:r>
              <a:rPr lang="en-US" sz="3200" dirty="0"/>
              <a:t>(</a:t>
            </a:r>
            <a:r>
              <a:rPr lang="en-US" sz="3200" dirty="0">
                <a:solidFill>
                  <a:srgbClr val="00B050"/>
                </a:solidFill>
              </a:rPr>
              <a:t>31%</a:t>
            </a:r>
            <a:r>
              <a:rPr lang="en-US" sz="3200" b="1" dirty="0">
                <a:solidFill>
                  <a:schemeClr val="accent1"/>
                </a:solidFill>
              </a:rPr>
              <a:t> </a:t>
            </a:r>
            <a:r>
              <a:rPr lang="en-US" sz="3200" dirty="0">
                <a:solidFill>
                  <a:schemeClr val="accent1"/>
                </a:solidFill>
              </a:rPr>
              <a:t>inexorable process)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rgbClr val="00B050"/>
                </a:solidFill>
              </a:rPr>
              <a:t>88% </a:t>
            </a:r>
            <a:r>
              <a:rPr lang="en-US" dirty="0"/>
              <a:t>of survivors </a:t>
            </a:r>
            <a:r>
              <a:rPr lang="en-US" dirty="0" err="1"/>
              <a:t>favourable</a:t>
            </a:r>
            <a:r>
              <a:rPr lang="en-US" dirty="0"/>
              <a:t> functional outcome</a:t>
            </a:r>
          </a:p>
        </p:txBody>
      </p:sp>
    </p:spTree>
    <p:extLst>
      <p:ext uri="{BB962C8B-B14F-4D97-AF65-F5344CB8AC3E}">
        <p14:creationId xmlns:p14="http://schemas.microsoft.com/office/powerpoint/2010/main" val="56697931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967B3D-97F8-5D27-019E-66978CBA2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323" y="-85724"/>
            <a:ext cx="10972800" cy="1143000"/>
          </a:xfrm>
        </p:spPr>
        <p:txBody>
          <a:bodyPr/>
          <a:lstStyle/>
          <a:p>
            <a:r>
              <a:rPr lang="en-US" dirty="0"/>
              <a:t>Key cause(s) of cardiac arrest</a:t>
            </a:r>
          </a:p>
        </p:txBody>
      </p:sp>
      <p:pic>
        <p:nvPicPr>
          <p:cNvPr id="9" name="Content Placeholder 8" descr="A graph of a bar graph&#10;&#10;Description automatically generated with medium confidence">
            <a:extLst>
              <a:ext uri="{FF2B5EF4-FFF2-40B4-BE49-F238E27FC236}">
                <a16:creationId xmlns:a16="http://schemas.microsoft.com/office/drawing/2014/main" id="{0CC1D8B3-11E3-D71B-766C-C8791FBB6A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07050" y="1240156"/>
            <a:ext cx="7494886" cy="5068359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174ADDA-722B-EB20-C114-F3EA744230BE}"/>
              </a:ext>
            </a:extLst>
          </p:cNvPr>
          <p:cNvSpPr txBox="1"/>
          <p:nvPr/>
        </p:nvSpPr>
        <p:spPr>
          <a:xfrm>
            <a:off x="7498080" y="1484114"/>
            <a:ext cx="437388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/>
              <a:t>Patient 		82%</a:t>
            </a:r>
          </a:p>
          <a:p>
            <a:r>
              <a:rPr lang="en-US" sz="3200" dirty="0" err="1"/>
              <a:t>Anaesthesia</a:t>
            </a:r>
            <a:r>
              <a:rPr lang="en-US" sz="3200" dirty="0"/>
              <a:t> 	40%</a:t>
            </a:r>
          </a:p>
          <a:p>
            <a:r>
              <a:rPr lang="en-US" sz="3200" dirty="0"/>
              <a:t>Surgery 		35%</a:t>
            </a:r>
          </a:p>
        </p:txBody>
      </p:sp>
    </p:spTree>
    <p:extLst>
      <p:ext uri="{BB962C8B-B14F-4D97-AF65-F5344CB8AC3E}">
        <p14:creationId xmlns:p14="http://schemas.microsoft.com/office/powerpoint/2010/main" val="26627815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967B3D-97F8-5D27-019E-66978CBA2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323" y="-85724"/>
            <a:ext cx="10972800" cy="1143000"/>
          </a:xfrm>
        </p:spPr>
        <p:txBody>
          <a:bodyPr/>
          <a:lstStyle/>
          <a:p>
            <a:r>
              <a:rPr lang="en-US" dirty="0"/>
              <a:t>Key cause(s) of cardiac arrest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2DF7CBBA-E7D7-587D-A098-20FD82E90D0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33579232"/>
              </p:ext>
            </p:extLst>
          </p:nvPr>
        </p:nvGraphicFramePr>
        <p:xfrm>
          <a:off x="609600" y="2133600"/>
          <a:ext cx="10972800" cy="295656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514313343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3538005608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1150732478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859198103"/>
                    </a:ext>
                  </a:extLst>
                </a:gridCol>
              </a:tblGrid>
              <a:tr h="54483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Patient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Anaesthesia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Surgery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2177933"/>
                  </a:ext>
                </a:extLst>
              </a:tr>
              <a:tr h="803910">
                <a:tc>
                  <a:txBody>
                    <a:bodyPr/>
                    <a:lstStyle/>
                    <a:p>
                      <a:r>
                        <a:rPr lang="en-GB" dirty="0"/>
                        <a:t>All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82%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35%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30%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16814"/>
                  </a:ext>
                </a:extLst>
              </a:tr>
              <a:tr h="803910">
                <a:tc>
                  <a:txBody>
                    <a:bodyPr/>
                    <a:lstStyle/>
                    <a:p>
                      <a:r>
                        <a:rPr lang="en-GB" dirty="0"/>
                        <a:t>Vascular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88%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33%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30%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8921716"/>
                  </a:ext>
                </a:extLst>
              </a:tr>
              <a:tr h="803910">
                <a:tc>
                  <a:txBody>
                    <a:bodyPr/>
                    <a:lstStyle/>
                    <a:p>
                      <a:r>
                        <a:rPr lang="en-GB" dirty="0"/>
                        <a:t>Obstetrics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54%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68%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29%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56264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0833592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4AD4FB-4CF1-0432-36C9-A387B253BC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Quality of care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F8E00D-01B1-4210-043A-FB9C490B96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112014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3200" dirty="0"/>
              <a:t>Generally good – most poor care before cardiac arrest</a:t>
            </a:r>
          </a:p>
          <a:p>
            <a:endParaRPr lang="en-GB" sz="3200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0098E03A-AA0A-B308-9727-13C65BFDAB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4908628"/>
              </p:ext>
            </p:extLst>
          </p:nvPr>
        </p:nvGraphicFramePr>
        <p:xfrm>
          <a:off x="1010920" y="2407604"/>
          <a:ext cx="9550400" cy="3292156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910080">
                  <a:extLst>
                    <a:ext uri="{9D8B030D-6E8A-4147-A177-3AD203B41FA5}">
                      <a16:colId xmlns:a16="http://schemas.microsoft.com/office/drawing/2014/main" val="17645881"/>
                    </a:ext>
                  </a:extLst>
                </a:gridCol>
                <a:gridCol w="1910080">
                  <a:extLst>
                    <a:ext uri="{9D8B030D-6E8A-4147-A177-3AD203B41FA5}">
                      <a16:colId xmlns:a16="http://schemas.microsoft.com/office/drawing/2014/main" val="2492384318"/>
                    </a:ext>
                  </a:extLst>
                </a:gridCol>
                <a:gridCol w="1910080">
                  <a:extLst>
                    <a:ext uri="{9D8B030D-6E8A-4147-A177-3AD203B41FA5}">
                      <a16:colId xmlns:a16="http://schemas.microsoft.com/office/drawing/2014/main" val="755994157"/>
                    </a:ext>
                  </a:extLst>
                </a:gridCol>
                <a:gridCol w="1910080">
                  <a:extLst>
                    <a:ext uri="{9D8B030D-6E8A-4147-A177-3AD203B41FA5}">
                      <a16:colId xmlns:a16="http://schemas.microsoft.com/office/drawing/2014/main" val="2577123225"/>
                    </a:ext>
                  </a:extLst>
                </a:gridCol>
                <a:gridCol w="1910080">
                  <a:extLst>
                    <a:ext uri="{9D8B030D-6E8A-4147-A177-3AD203B41FA5}">
                      <a16:colId xmlns:a16="http://schemas.microsoft.com/office/drawing/2014/main" val="1647694020"/>
                    </a:ext>
                  </a:extLst>
                </a:gridCol>
              </a:tblGrid>
              <a:tr h="1021704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Good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Good &amp; poor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Poor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Unclear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3864889"/>
                  </a:ext>
                </a:extLst>
              </a:tr>
              <a:tr h="567613">
                <a:tc>
                  <a:txBody>
                    <a:bodyPr/>
                    <a:lstStyle/>
                    <a:p>
                      <a:r>
                        <a:rPr lang="en-GB" dirty="0"/>
                        <a:t>Before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00B050"/>
                          </a:solidFill>
                        </a:rPr>
                        <a:t>48%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FF0000"/>
                          </a:solidFill>
                        </a:rPr>
                        <a:t>21%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FF0000"/>
                          </a:solidFill>
                        </a:rPr>
                        <a:t>11%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FFC000"/>
                          </a:solidFill>
                        </a:rPr>
                        <a:t>20%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3367390"/>
                  </a:ext>
                </a:extLst>
              </a:tr>
              <a:tr h="567613">
                <a:tc>
                  <a:txBody>
                    <a:bodyPr/>
                    <a:lstStyle/>
                    <a:p>
                      <a:r>
                        <a:rPr lang="en-GB" dirty="0"/>
                        <a:t>During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00B050"/>
                          </a:solidFill>
                        </a:rPr>
                        <a:t>80%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0648675"/>
                  </a:ext>
                </a:extLst>
              </a:tr>
              <a:tr h="567613">
                <a:tc>
                  <a:txBody>
                    <a:bodyPr/>
                    <a:lstStyle/>
                    <a:p>
                      <a:r>
                        <a:rPr lang="en-GB" dirty="0"/>
                        <a:t>After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00B050"/>
                          </a:solidFill>
                        </a:rPr>
                        <a:t>80%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148801"/>
                  </a:ext>
                </a:extLst>
              </a:tr>
              <a:tr h="567613">
                <a:tc>
                  <a:txBody>
                    <a:bodyPr/>
                    <a:lstStyle/>
                    <a:p>
                      <a:r>
                        <a:rPr lang="en-GB" dirty="0"/>
                        <a:t>Overall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00B050"/>
                          </a:solidFill>
                        </a:rPr>
                        <a:t>53%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28%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91549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2606620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4AD4FB-4CF1-0432-36C9-A387B253BC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Quality of care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F8E00D-01B1-4210-043A-FB9C490B96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112014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3200" dirty="0"/>
              <a:t>Generally good – most poor care before cardiac arrest</a:t>
            </a:r>
          </a:p>
          <a:p>
            <a:endParaRPr lang="en-GB" sz="3200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0098E03A-AA0A-B308-9727-13C65BFDAB79}"/>
              </a:ext>
            </a:extLst>
          </p:cNvPr>
          <p:cNvGraphicFramePr>
            <a:graphicFrameLocks noGrp="1"/>
          </p:cNvGraphicFramePr>
          <p:nvPr/>
        </p:nvGraphicFramePr>
        <p:xfrm>
          <a:off x="1010920" y="2407604"/>
          <a:ext cx="9550400" cy="3292156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910080">
                  <a:extLst>
                    <a:ext uri="{9D8B030D-6E8A-4147-A177-3AD203B41FA5}">
                      <a16:colId xmlns:a16="http://schemas.microsoft.com/office/drawing/2014/main" val="17645881"/>
                    </a:ext>
                  </a:extLst>
                </a:gridCol>
                <a:gridCol w="1910080">
                  <a:extLst>
                    <a:ext uri="{9D8B030D-6E8A-4147-A177-3AD203B41FA5}">
                      <a16:colId xmlns:a16="http://schemas.microsoft.com/office/drawing/2014/main" val="2492384318"/>
                    </a:ext>
                  </a:extLst>
                </a:gridCol>
                <a:gridCol w="1910080">
                  <a:extLst>
                    <a:ext uri="{9D8B030D-6E8A-4147-A177-3AD203B41FA5}">
                      <a16:colId xmlns:a16="http://schemas.microsoft.com/office/drawing/2014/main" val="755994157"/>
                    </a:ext>
                  </a:extLst>
                </a:gridCol>
                <a:gridCol w="1910080">
                  <a:extLst>
                    <a:ext uri="{9D8B030D-6E8A-4147-A177-3AD203B41FA5}">
                      <a16:colId xmlns:a16="http://schemas.microsoft.com/office/drawing/2014/main" val="2577123225"/>
                    </a:ext>
                  </a:extLst>
                </a:gridCol>
                <a:gridCol w="1910080">
                  <a:extLst>
                    <a:ext uri="{9D8B030D-6E8A-4147-A177-3AD203B41FA5}">
                      <a16:colId xmlns:a16="http://schemas.microsoft.com/office/drawing/2014/main" val="1647694020"/>
                    </a:ext>
                  </a:extLst>
                </a:gridCol>
              </a:tblGrid>
              <a:tr h="1021704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Good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Good &amp; poor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Poor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Unclear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3864889"/>
                  </a:ext>
                </a:extLst>
              </a:tr>
              <a:tr h="567613">
                <a:tc>
                  <a:txBody>
                    <a:bodyPr/>
                    <a:lstStyle/>
                    <a:p>
                      <a:r>
                        <a:rPr lang="en-GB" dirty="0"/>
                        <a:t>Before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00B050"/>
                          </a:solidFill>
                        </a:rPr>
                        <a:t>48%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FF0000"/>
                          </a:solidFill>
                        </a:rPr>
                        <a:t>21%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FF0000"/>
                          </a:solidFill>
                        </a:rPr>
                        <a:t>11%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FFC000"/>
                          </a:solidFill>
                        </a:rPr>
                        <a:t>20%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3367390"/>
                  </a:ext>
                </a:extLst>
              </a:tr>
              <a:tr h="567613">
                <a:tc>
                  <a:txBody>
                    <a:bodyPr/>
                    <a:lstStyle/>
                    <a:p>
                      <a:r>
                        <a:rPr lang="en-GB" dirty="0"/>
                        <a:t>During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00B050"/>
                          </a:solidFill>
                        </a:rPr>
                        <a:t>80%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0648675"/>
                  </a:ext>
                </a:extLst>
              </a:tr>
              <a:tr h="567613">
                <a:tc>
                  <a:txBody>
                    <a:bodyPr/>
                    <a:lstStyle/>
                    <a:p>
                      <a:r>
                        <a:rPr lang="en-GB" dirty="0"/>
                        <a:t>After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00B050"/>
                          </a:solidFill>
                        </a:rPr>
                        <a:t>80%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148801"/>
                  </a:ext>
                </a:extLst>
              </a:tr>
              <a:tr h="567613">
                <a:tc>
                  <a:txBody>
                    <a:bodyPr/>
                    <a:lstStyle/>
                    <a:p>
                      <a:r>
                        <a:rPr lang="en-GB" dirty="0"/>
                        <a:t>Overall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00B050"/>
                          </a:solidFill>
                        </a:rPr>
                        <a:t>53%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28%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9154999"/>
                  </a:ext>
                </a:extLst>
              </a:tr>
            </a:tbl>
          </a:graphicData>
        </a:graphic>
      </p:graphicFrame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B3E9483-EFD7-190D-13BC-0F35A153F1B2}"/>
              </a:ext>
            </a:extLst>
          </p:cNvPr>
          <p:cNvSpPr txBox="1">
            <a:spLocks/>
          </p:cNvSpPr>
          <p:nvPr/>
        </p:nvSpPr>
        <p:spPr>
          <a:xfrm>
            <a:off x="810260" y="3510117"/>
            <a:ext cx="9951720" cy="1445341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>
            <a:normAutofit/>
          </a:bodyPr>
          <a:lstStyle>
            <a:lvl1pPr marL="457189" indent="-457189" algn="l" defTabSz="609585" rtl="0" eaLnBrk="1" latinLnBrk="0" hangingPunct="1">
              <a:spcBef>
                <a:spcPct val="20000"/>
              </a:spcBef>
              <a:buClr>
                <a:srgbClr val="00A7B5"/>
              </a:buClr>
              <a:buFont typeface="Arial"/>
              <a:buChar char="•"/>
              <a:defRPr sz="3733" kern="1200">
                <a:solidFill>
                  <a:srgbClr val="3F2A56"/>
                </a:solidFill>
                <a:latin typeface="Century Gothic"/>
                <a:ea typeface="+mn-ea"/>
                <a:cs typeface="Century Gothic"/>
              </a:defRPr>
            </a:lvl1pPr>
            <a:lvl2pPr marL="990575" indent="-380990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3333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2pPr>
            <a:lvl3pPr marL="1523962" indent="-304792" algn="l" defTabSz="609585" rtl="0" eaLnBrk="1" latinLnBrk="0" hangingPunct="1">
              <a:spcBef>
                <a:spcPct val="20000"/>
              </a:spcBef>
              <a:buClr>
                <a:srgbClr val="00A7B5"/>
              </a:buClr>
              <a:buFont typeface="Arial"/>
              <a:buChar char="•"/>
              <a:defRPr sz="2933" kern="1200">
                <a:solidFill>
                  <a:srgbClr val="3F2A56"/>
                </a:solidFill>
                <a:latin typeface="Century Gothic"/>
                <a:ea typeface="+mn-ea"/>
                <a:cs typeface="Century Gothic"/>
              </a:defRPr>
            </a:lvl3pPr>
            <a:lvl4pPr marL="2133547" indent="-304792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2933" kern="1200">
                <a:solidFill>
                  <a:srgbClr val="3F2A56"/>
                </a:solidFill>
                <a:latin typeface="Century Gothic"/>
                <a:ea typeface="+mn-ea"/>
                <a:cs typeface="Century Gothic"/>
              </a:defRPr>
            </a:lvl4pPr>
            <a:lvl5pPr marL="2743131" indent="-304792" algn="l" defTabSz="609585" rtl="0" eaLnBrk="1" latinLnBrk="0" hangingPunct="1">
              <a:spcBef>
                <a:spcPct val="20000"/>
              </a:spcBef>
              <a:buFont typeface="Arial"/>
              <a:buChar char="»"/>
              <a:defRPr sz="2667" kern="1200">
                <a:solidFill>
                  <a:srgbClr val="3F2A56"/>
                </a:solidFill>
                <a:latin typeface="Century Gothic"/>
                <a:ea typeface="+mn-ea"/>
                <a:cs typeface="Century Gothic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GB" sz="3200">
                <a:highlight>
                  <a:srgbClr val="FFFF00"/>
                </a:highlight>
              </a:rPr>
              <a:t>76%: care good</a:t>
            </a:r>
          </a:p>
          <a:p>
            <a:pPr marL="0" indent="0">
              <a:buFont typeface="Arial"/>
              <a:buNone/>
            </a:pPr>
            <a:r>
              <a:rPr lang="en-GB" sz="3200">
                <a:highlight>
                  <a:srgbClr val="FFFF00"/>
                </a:highlight>
              </a:rPr>
              <a:t>32%: elements of poor care before cardiac arrest</a:t>
            </a:r>
            <a:endParaRPr lang="en-GB" sz="3200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54882869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967B3D-97F8-5D27-019E-66978CBA2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323" y="-85724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Key cause differs from quality of care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74ADDA-722B-EB20-C114-F3EA744230BE}"/>
              </a:ext>
            </a:extLst>
          </p:cNvPr>
          <p:cNvSpPr txBox="1"/>
          <p:nvPr/>
        </p:nvSpPr>
        <p:spPr>
          <a:xfrm>
            <a:off x="7498080" y="1484114"/>
            <a:ext cx="437388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/>
              <a:t>Patient 		82%</a:t>
            </a:r>
          </a:p>
          <a:p>
            <a:r>
              <a:rPr lang="en-US" sz="3200" dirty="0" err="1"/>
              <a:t>Anaesthesia</a:t>
            </a:r>
            <a:r>
              <a:rPr lang="en-US" sz="3200" dirty="0"/>
              <a:t> 	40%</a:t>
            </a:r>
          </a:p>
          <a:p>
            <a:r>
              <a:rPr lang="en-US" sz="3200" dirty="0"/>
              <a:t>Surgery 		35%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2DF7CBBA-E7D7-587D-A098-20FD82E90D09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09600" y="986910"/>
          <a:ext cx="10972800" cy="2449266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514313343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3538005608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1150732478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859198103"/>
                    </a:ext>
                  </a:extLst>
                </a:gridCol>
              </a:tblGrid>
              <a:tr h="450024">
                <a:tc>
                  <a:txBody>
                    <a:bodyPr/>
                    <a:lstStyle/>
                    <a:p>
                      <a:r>
                        <a:rPr lang="en-GB" dirty="0"/>
                        <a:t>Key causes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Patient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Anaesthesia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Surgery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2177933"/>
                  </a:ext>
                </a:extLst>
              </a:tr>
              <a:tr h="664022">
                <a:tc>
                  <a:txBody>
                    <a:bodyPr/>
                    <a:lstStyle/>
                    <a:p>
                      <a:r>
                        <a:rPr lang="en-GB" dirty="0"/>
                        <a:t>All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82%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35%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30%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16814"/>
                  </a:ext>
                </a:extLst>
              </a:tr>
              <a:tr h="664022">
                <a:tc>
                  <a:txBody>
                    <a:bodyPr/>
                    <a:lstStyle/>
                    <a:p>
                      <a:r>
                        <a:rPr lang="en-GB" dirty="0"/>
                        <a:t>Vascular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FF0000"/>
                          </a:solidFill>
                        </a:rPr>
                        <a:t>88%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33%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30%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8921716"/>
                  </a:ext>
                </a:extLst>
              </a:tr>
              <a:tr h="664022">
                <a:tc>
                  <a:txBody>
                    <a:bodyPr/>
                    <a:lstStyle/>
                    <a:p>
                      <a:r>
                        <a:rPr lang="en-GB" dirty="0"/>
                        <a:t>Obstetrics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FF0000"/>
                          </a:solidFill>
                        </a:rPr>
                        <a:t>54%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FF0000"/>
                          </a:solidFill>
                        </a:rPr>
                        <a:t>68%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29%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5626487"/>
                  </a:ext>
                </a:extLst>
              </a:tr>
            </a:tbl>
          </a:graphicData>
        </a:graphic>
      </p:graphicFrame>
      <p:graphicFrame>
        <p:nvGraphicFramePr>
          <p:cNvPr id="3" name="Content Placeholder 5">
            <a:extLst>
              <a:ext uri="{FF2B5EF4-FFF2-40B4-BE49-F238E27FC236}">
                <a16:creationId xmlns:a16="http://schemas.microsoft.com/office/drawing/2014/main" id="{A7CBB8DB-5C84-4D75-CEAF-05C4A3B51CA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74849280"/>
              </p:ext>
            </p:extLst>
          </p:nvPr>
        </p:nvGraphicFramePr>
        <p:xfrm>
          <a:off x="609600" y="3863014"/>
          <a:ext cx="10972800" cy="2815026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514313343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3538005608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1150732478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859198103"/>
                    </a:ext>
                  </a:extLst>
                </a:gridCol>
              </a:tblGrid>
              <a:tr h="450024">
                <a:tc>
                  <a:txBody>
                    <a:bodyPr/>
                    <a:lstStyle/>
                    <a:p>
                      <a:r>
                        <a:rPr lang="en-GB" dirty="0"/>
                        <a:t>Quality of care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Poor before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Elements of poor overall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Poor overall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2177933"/>
                  </a:ext>
                </a:extLst>
              </a:tr>
              <a:tr h="664022">
                <a:tc>
                  <a:txBody>
                    <a:bodyPr/>
                    <a:lstStyle/>
                    <a:p>
                      <a:r>
                        <a:rPr lang="en-GB" dirty="0"/>
                        <a:t>All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31%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16814"/>
                  </a:ext>
                </a:extLst>
              </a:tr>
              <a:tr h="664022">
                <a:tc>
                  <a:txBody>
                    <a:bodyPr/>
                    <a:lstStyle/>
                    <a:p>
                      <a:r>
                        <a:rPr lang="en-GB" dirty="0"/>
                        <a:t>Vascular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34%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8921716"/>
                  </a:ext>
                </a:extLst>
              </a:tr>
              <a:tr h="664022">
                <a:tc>
                  <a:txBody>
                    <a:bodyPr/>
                    <a:lstStyle/>
                    <a:p>
                      <a:r>
                        <a:rPr lang="en-GB" dirty="0"/>
                        <a:t>Obstetrics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00B050"/>
                          </a:solidFill>
                        </a:rPr>
                        <a:t>25%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56264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399025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CCCCE-D5C7-4442-B066-BF85FEE227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9086" y="195532"/>
            <a:ext cx="8939212" cy="5368064"/>
          </a:xfrm>
        </p:spPr>
        <p:txBody>
          <a:bodyPr>
            <a:noAutofit/>
          </a:bodyPr>
          <a:lstStyle/>
          <a:p>
            <a:pPr algn="l"/>
            <a:r>
              <a:rPr lang="en-GB" sz="8800" b="1" dirty="0">
                <a:latin typeface="Avenir Book" panose="02000503020000020003" pitchFamily="2" charset="0"/>
              </a:rPr>
              <a:t> </a:t>
            </a:r>
            <a:br>
              <a:rPr lang="en-GB" sz="8800" b="1" dirty="0">
                <a:latin typeface="Avenir Book" panose="02000503020000020003" pitchFamily="2" charset="0"/>
              </a:rPr>
            </a:br>
            <a:r>
              <a:rPr lang="en-GB" sz="6667" b="1" dirty="0">
                <a:solidFill>
                  <a:srgbClr val="4372A2"/>
                </a:solidFill>
                <a:latin typeface="+mn-lt"/>
              </a:rPr>
              <a:t>NAP7</a:t>
            </a:r>
            <a:r>
              <a:rPr lang="en-GB" sz="6667" b="1" dirty="0">
                <a:latin typeface="+mn-lt"/>
              </a:rPr>
              <a:t> </a:t>
            </a:r>
            <a:br>
              <a:rPr lang="en-GB" sz="6667" b="1" dirty="0">
                <a:latin typeface="+mn-lt"/>
              </a:rPr>
            </a:br>
            <a:r>
              <a:rPr lang="en-GB" sz="6667" b="1" dirty="0">
                <a:latin typeface="+mn-lt"/>
              </a:rPr>
              <a:t>Perioperative</a:t>
            </a:r>
            <a:br>
              <a:rPr lang="en-GB" sz="6667" b="1" dirty="0">
                <a:latin typeface="+mn-lt"/>
              </a:rPr>
            </a:br>
            <a:r>
              <a:rPr lang="en-GB" sz="6667" b="1" dirty="0">
                <a:latin typeface="+mn-lt"/>
              </a:rPr>
              <a:t>Cardiac Arrest</a:t>
            </a:r>
            <a:br>
              <a:rPr lang="en-GB" sz="8800" b="1" dirty="0">
                <a:latin typeface="Avenir Book" panose="02000503020000020003" pitchFamily="2" charset="0"/>
              </a:rPr>
            </a:br>
            <a:endParaRPr lang="en-GB" sz="8000" b="1" dirty="0">
              <a:latin typeface="Avenir Book" panose="02000503020000020003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7955DAC-C33D-C644-993C-0A8F1336ACE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5157" y="650717"/>
            <a:ext cx="3746931" cy="1690345"/>
          </a:xfrm>
          <a:prstGeom prst="rect">
            <a:avLst/>
          </a:prstGeom>
          <a:effectLst>
            <a:reflection blurRad="6350" stA="50000" endA="295" endPos="92000" dist="101600" dir="5400000" sy="-100000" algn="bl" rotWithShape="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084E7BC-FCE4-21B4-1E6C-B0E33181E21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413" y="5229620"/>
            <a:ext cx="7546859" cy="122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02683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B50F621-5DA0-1FDE-2EE5-801F725F947D}"/>
              </a:ext>
            </a:extLst>
          </p:cNvPr>
          <p:cNvSpPr/>
          <p:nvPr/>
        </p:nvSpPr>
        <p:spPr>
          <a:xfrm>
            <a:off x="9272588" y="5969780"/>
            <a:ext cx="1257300" cy="88822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39D5CFE-B556-EA13-9196-5CB47A8C83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4" r="2483"/>
          <a:stretch/>
        </p:blipFill>
        <p:spPr>
          <a:xfrm>
            <a:off x="1343025" y="-45259"/>
            <a:ext cx="8958264" cy="6948517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3250C72D-7D5E-C8CE-6826-97BB5EB7D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6125" y="5559035"/>
            <a:ext cx="10972800" cy="1143000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Themes</a:t>
            </a:r>
          </a:p>
        </p:txBody>
      </p:sp>
    </p:spTree>
    <p:extLst>
      <p:ext uri="{BB962C8B-B14F-4D97-AF65-F5344CB8AC3E}">
        <p14:creationId xmlns:p14="http://schemas.microsoft.com/office/powerpoint/2010/main" val="116064370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08F31F-26C6-5DB3-957C-62FD1D0C3E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Areas of interest?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42B287-6BDB-02CF-0768-5D12B8E976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412" y="1417639"/>
            <a:ext cx="10972800" cy="4525963"/>
          </a:xfrm>
        </p:spPr>
        <p:txBody>
          <a:bodyPr>
            <a:normAutofit fontScale="92500" lnSpcReduction="20000"/>
          </a:bodyPr>
          <a:lstStyle/>
          <a:p>
            <a:endParaRPr lang="en-GB" dirty="0"/>
          </a:p>
          <a:p>
            <a:r>
              <a:rPr lang="en-GB" dirty="0"/>
              <a:t>Good stuff</a:t>
            </a:r>
          </a:p>
          <a:p>
            <a:r>
              <a:rPr lang="en-GB" dirty="0"/>
              <a:t>Frailer and older</a:t>
            </a:r>
          </a:p>
          <a:p>
            <a:r>
              <a:rPr lang="en-GB" dirty="0"/>
              <a:t>The very young</a:t>
            </a:r>
          </a:p>
          <a:p>
            <a:r>
              <a:rPr lang="en-GB" dirty="0"/>
              <a:t>Adrenaline dosing</a:t>
            </a:r>
          </a:p>
          <a:p>
            <a:r>
              <a:rPr lang="en-GB" dirty="0"/>
              <a:t>Triggers for CPR</a:t>
            </a:r>
          </a:p>
          <a:p>
            <a:r>
              <a:rPr lang="en-GB" dirty="0"/>
              <a:t>Calcium and bicarbonate</a:t>
            </a:r>
          </a:p>
          <a:p>
            <a:r>
              <a:rPr lang="en-GB" dirty="0"/>
              <a:t>DNACPR</a:t>
            </a:r>
          </a:p>
        </p:txBody>
      </p:sp>
    </p:spTree>
    <p:extLst>
      <p:ext uri="{BB962C8B-B14F-4D97-AF65-F5344CB8AC3E}">
        <p14:creationId xmlns:p14="http://schemas.microsoft.com/office/powerpoint/2010/main" val="195182157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8A2344-7FC2-DAF0-48E4-498EE0CD1D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53712"/>
            <a:ext cx="10972800" cy="1143000"/>
          </a:xfrm>
        </p:spPr>
        <p:txBody>
          <a:bodyPr/>
          <a:lstStyle/>
          <a:p>
            <a:r>
              <a:rPr lang="en-GB" dirty="0"/>
              <a:t>Frailty and monitoring</a:t>
            </a:r>
          </a:p>
        </p:txBody>
      </p:sp>
      <p:pic>
        <p:nvPicPr>
          <p:cNvPr id="4" name="Picture 3" descr="A graph of different colored bars&#10;&#10;Description automatically generated with medium confidence">
            <a:extLst>
              <a:ext uri="{FF2B5EF4-FFF2-40B4-BE49-F238E27FC236}">
                <a16:creationId xmlns:a16="http://schemas.microsoft.com/office/drawing/2014/main" id="{1DE32304-5C84-F4A2-CEE7-3FA50321F7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293" r="2321"/>
          <a:stretch/>
        </p:blipFill>
        <p:spPr>
          <a:xfrm>
            <a:off x="1" y="2013502"/>
            <a:ext cx="12030074" cy="4543949"/>
          </a:xfrm>
          <a:prstGeom prst="rect">
            <a:avLst/>
          </a:prstGeom>
        </p:spPr>
      </p:pic>
      <p:pic>
        <p:nvPicPr>
          <p:cNvPr id="8" name="Picture 7" descr="A graph of different colored bars&#10;&#10;Description automatically generated with medium confidence">
            <a:extLst>
              <a:ext uri="{FF2B5EF4-FFF2-40B4-BE49-F238E27FC236}">
                <a16:creationId xmlns:a16="http://schemas.microsoft.com/office/drawing/2014/main" id="{348940D1-695A-8503-A429-5269234F14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622" r="40925" b="92001"/>
          <a:stretch/>
        </p:blipFill>
        <p:spPr>
          <a:xfrm>
            <a:off x="8297193" y="1068694"/>
            <a:ext cx="2189962" cy="4637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0D61FA3-BA76-FD3F-52E6-6FA51E83DF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5352" y="1477470"/>
            <a:ext cx="5033645" cy="586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009559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08F31F-26C6-5DB3-957C-62FD1D0C3E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Areas of concern?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42B287-6BDB-02CF-0768-5D12B8E976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4837" y="1417639"/>
            <a:ext cx="10972800" cy="4525963"/>
          </a:xfrm>
        </p:spPr>
        <p:txBody>
          <a:bodyPr>
            <a:normAutofit fontScale="92500" lnSpcReduction="20000"/>
          </a:bodyPr>
          <a:lstStyle/>
          <a:p>
            <a:endParaRPr lang="en-GB" dirty="0"/>
          </a:p>
          <a:p>
            <a:r>
              <a:rPr lang="en-GB" dirty="0"/>
              <a:t>Risk scoring &amp; risk recognition</a:t>
            </a:r>
          </a:p>
          <a:p>
            <a:r>
              <a:rPr lang="en-GB" dirty="0"/>
              <a:t>Communication of risk</a:t>
            </a:r>
          </a:p>
          <a:p>
            <a:r>
              <a:rPr lang="en-GB" dirty="0"/>
              <a:t>Assessment vs action</a:t>
            </a:r>
          </a:p>
          <a:p>
            <a:r>
              <a:rPr lang="en-GB" dirty="0"/>
              <a:t>Drug choice </a:t>
            </a:r>
          </a:p>
          <a:p>
            <a:r>
              <a:rPr lang="en-GB" dirty="0"/>
              <a:t>Drug dosing</a:t>
            </a:r>
          </a:p>
          <a:p>
            <a:r>
              <a:rPr lang="en-GB" dirty="0"/>
              <a:t>Anaesthesia location</a:t>
            </a:r>
          </a:p>
          <a:p>
            <a:r>
              <a:rPr lang="en-GB" dirty="0"/>
              <a:t>Monitoring</a:t>
            </a:r>
          </a:p>
        </p:txBody>
      </p:sp>
    </p:spTree>
    <p:extLst>
      <p:ext uri="{BB962C8B-B14F-4D97-AF65-F5344CB8AC3E}">
        <p14:creationId xmlns:p14="http://schemas.microsoft.com/office/powerpoint/2010/main" val="2062524486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C4CCFC-804D-5163-B20E-4A5A5EFA9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262" y="-83344"/>
            <a:ext cx="10972800" cy="1143000"/>
          </a:xfrm>
        </p:spPr>
        <p:txBody>
          <a:bodyPr/>
          <a:lstStyle/>
          <a:p>
            <a:r>
              <a:rPr lang="en-GB" dirty="0"/>
              <a:t>Must read chapters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ECC4F8B-751A-7EB7-4C98-EC8F4F63E2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3145" y="1032558"/>
            <a:ext cx="9671051" cy="15928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2034FA-38C7-A5D0-5CCE-1165E5FDE6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15"/>
          <a:stretch/>
        </p:blipFill>
        <p:spPr>
          <a:xfrm>
            <a:off x="973147" y="4109869"/>
            <a:ext cx="9671050" cy="18243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498F143-FF74-6020-DFE3-E2050F5E62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3146" y="2621030"/>
            <a:ext cx="9671050" cy="1696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777812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2040EA-6AEB-12EF-C64F-67920557F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450" y="177406"/>
            <a:ext cx="10972800" cy="1143000"/>
          </a:xfrm>
        </p:spPr>
        <p:txBody>
          <a:bodyPr/>
          <a:lstStyle/>
          <a:p>
            <a:r>
              <a:rPr lang="en-GB" dirty="0"/>
              <a:t>Recommendations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A511A8-45D0-CA91-A554-49D13A8707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7292" y="4131465"/>
            <a:ext cx="4791075" cy="614361"/>
          </a:xfrm>
        </p:spPr>
        <p:txBody>
          <a:bodyPr>
            <a:normAutofit fontScale="55000" lnSpcReduction="20000"/>
          </a:bodyPr>
          <a:lstStyle/>
          <a:p>
            <a:r>
              <a:rPr lang="en-GB" dirty="0"/>
              <a:t>Independent sector transparency and engagement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6D1D8EA-1CE5-D904-72A6-00D9BE11C888}"/>
              </a:ext>
            </a:extLst>
          </p:cNvPr>
          <p:cNvSpPr txBox="1">
            <a:spLocks/>
          </p:cNvSpPr>
          <p:nvPr/>
        </p:nvSpPr>
        <p:spPr>
          <a:xfrm>
            <a:off x="762000" y="1268018"/>
            <a:ext cx="4791075" cy="614361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457189" indent="-457189" algn="l" defTabSz="609585" rtl="0" eaLnBrk="1" latinLnBrk="0" hangingPunct="1">
              <a:spcBef>
                <a:spcPct val="20000"/>
              </a:spcBef>
              <a:buClr>
                <a:srgbClr val="00A7B5"/>
              </a:buClr>
              <a:buFont typeface="Arial"/>
              <a:buChar char="•"/>
              <a:defRPr sz="3733" kern="1200">
                <a:solidFill>
                  <a:srgbClr val="3F2A56"/>
                </a:solidFill>
                <a:latin typeface="Century Gothic"/>
                <a:ea typeface="+mn-ea"/>
                <a:cs typeface="Century Gothic"/>
              </a:defRPr>
            </a:lvl1pPr>
            <a:lvl2pPr marL="990575" indent="-380990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3333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2pPr>
            <a:lvl3pPr marL="1523962" indent="-304792" algn="l" defTabSz="609585" rtl="0" eaLnBrk="1" latinLnBrk="0" hangingPunct="1">
              <a:spcBef>
                <a:spcPct val="20000"/>
              </a:spcBef>
              <a:buClr>
                <a:srgbClr val="00A7B5"/>
              </a:buClr>
              <a:buFont typeface="Arial"/>
              <a:buChar char="•"/>
              <a:defRPr sz="2933" kern="1200">
                <a:solidFill>
                  <a:srgbClr val="3F2A56"/>
                </a:solidFill>
                <a:latin typeface="Century Gothic"/>
                <a:ea typeface="+mn-ea"/>
                <a:cs typeface="Century Gothic"/>
              </a:defRPr>
            </a:lvl3pPr>
            <a:lvl4pPr marL="2133547" indent="-304792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2933" kern="1200">
                <a:solidFill>
                  <a:srgbClr val="3F2A56"/>
                </a:solidFill>
                <a:latin typeface="Century Gothic"/>
                <a:ea typeface="+mn-ea"/>
                <a:cs typeface="Century Gothic"/>
              </a:defRPr>
            </a:lvl4pPr>
            <a:lvl5pPr marL="2743131" indent="-304792" algn="l" defTabSz="609585" rtl="0" eaLnBrk="1" latinLnBrk="0" hangingPunct="1">
              <a:spcBef>
                <a:spcPct val="20000"/>
              </a:spcBef>
              <a:buFont typeface="Arial"/>
              <a:buChar char="»"/>
              <a:defRPr sz="2667" kern="1200">
                <a:solidFill>
                  <a:srgbClr val="3F2A56"/>
                </a:solidFill>
                <a:latin typeface="Century Gothic"/>
                <a:ea typeface="+mn-ea"/>
                <a:cs typeface="Century Gothic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189" marR="0" lvl="0" indent="-457189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A7B5"/>
              </a:buClr>
              <a:buSzTx/>
              <a:buFont typeface="Arial"/>
              <a:buChar char="•"/>
              <a:tabLst/>
              <a:defRPr/>
            </a:pPr>
            <a:r>
              <a:rPr kumimoji="0" lang="en-GB" sz="3733" b="0" i="0" u="none" strike="noStrike" kern="1200" cap="none" spc="0" normalizeH="0" baseline="0" noProof="0" dirty="0">
                <a:ln>
                  <a:noFill/>
                </a:ln>
                <a:solidFill>
                  <a:srgbClr val="3F2A56"/>
                </a:solidFill>
                <a:effectLst/>
                <a:uLnTx/>
                <a:uFillTx/>
                <a:latin typeface="Century Gothic"/>
                <a:ea typeface="+mn-ea"/>
              </a:rPr>
              <a:t>Triggers for CPR, use of Ca and bicarb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8F48A10-AC36-6435-5944-D076B4CEDCAE}"/>
              </a:ext>
            </a:extLst>
          </p:cNvPr>
          <p:cNvSpPr txBox="1">
            <a:spLocks/>
          </p:cNvSpPr>
          <p:nvPr/>
        </p:nvSpPr>
        <p:spPr>
          <a:xfrm>
            <a:off x="280986" y="1948862"/>
            <a:ext cx="4791075" cy="61436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457189" indent="-457189" algn="l" defTabSz="609585" rtl="0" eaLnBrk="1" latinLnBrk="0" hangingPunct="1">
              <a:spcBef>
                <a:spcPct val="20000"/>
              </a:spcBef>
              <a:buClr>
                <a:srgbClr val="00A7B5"/>
              </a:buClr>
              <a:buFont typeface="Arial"/>
              <a:buChar char="•"/>
              <a:defRPr sz="3733" kern="1200">
                <a:solidFill>
                  <a:srgbClr val="3F2A56"/>
                </a:solidFill>
                <a:latin typeface="Century Gothic"/>
                <a:ea typeface="+mn-ea"/>
                <a:cs typeface="Century Gothic"/>
              </a:defRPr>
            </a:lvl1pPr>
            <a:lvl2pPr marL="990575" indent="-380990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3333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2pPr>
            <a:lvl3pPr marL="1523962" indent="-304792" algn="l" defTabSz="609585" rtl="0" eaLnBrk="1" latinLnBrk="0" hangingPunct="1">
              <a:spcBef>
                <a:spcPct val="20000"/>
              </a:spcBef>
              <a:buClr>
                <a:srgbClr val="00A7B5"/>
              </a:buClr>
              <a:buFont typeface="Arial"/>
              <a:buChar char="•"/>
              <a:defRPr sz="2933" kern="1200">
                <a:solidFill>
                  <a:srgbClr val="3F2A56"/>
                </a:solidFill>
                <a:latin typeface="Century Gothic"/>
                <a:ea typeface="+mn-ea"/>
                <a:cs typeface="Century Gothic"/>
              </a:defRPr>
            </a:lvl3pPr>
            <a:lvl4pPr marL="2133547" indent="-304792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2933" kern="1200">
                <a:solidFill>
                  <a:srgbClr val="3F2A56"/>
                </a:solidFill>
                <a:latin typeface="Century Gothic"/>
                <a:ea typeface="+mn-ea"/>
                <a:cs typeface="Century Gothic"/>
              </a:defRPr>
            </a:lvl4pPr>
            <a:lvl5pPr marL="2743131" indent="-304792" algn="l" defTabSz="609585" rtl="0" eaLnBrk="1" latinLnBrk="0" hangingPunct="1">
              <a:spcBef>
                <a:spcPct val="20000"/>
              </a:spcBef>
              <a:buFont typeface="Arial"/>
              <a:buChar char="»"/>
              <a:defRPr sz="2667" kern="1200">
                <a:solidFill>
                  <a:srgbClr val="3F2A56"/>
                </a:solidFill>
                <a:latin typeface="Century Gothic"/>
                <a:ea typeface="+mn-ea"/>
                <a:cs typeface="Century Gothic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189" marR="0" lvl="0" indent="-457189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A7B5"/>
              </a:buClr>
              <a:buSzTx/>
              <a:buFont typeface="Arial"/>
              <a:buChar char="•"/>
              <a:tabLst/>
              <a:defRPr/>
            </a:pPr>
            <a:r>
              <a:rPr kumimoji="0" lang="en-GB" sz="3733" b="0" i="0" u="none" strike="noStrike" kern="1200" cap="none" spc="0" normalizeH="0" baseline="0" noProof="0" dirty="0">
                <a:ln>
                  <a:noFill/>
                </a:ln>
                <a:solidFill>
                  <a:srgbClr val="3F2A56"/>
                </a:solidFill>
                <a:effectLst/>
                <a:uLnTx/>
                <a:uFillTx/>
                <a:latin typeface="Century Gothic"/>
                <a:ea typeface="+mn-ea"/>
              </a:rPr>
              <a:t>Caring for staff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A241192-F404-21FE-EA29-B66DBF8B45A4}"/>
              </a:ext>
            </a:extLst>
          </p:cNvPr>
          <p:cNvSpPr txBox="1">
            <a:spLocks/>
          </p:cNvSpPr>
          <p:nvPr/>
        </p:nvSpPr>
        <p:spPr>
          <a:xfrm>
            <a:off x="6619874" y="495313"/>
            <a:ext cx="4791075" cy="614361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457189" indent="-457189" algn="l" defTabSz="609585" rtl="0" eaLnBrk="1" latinLnBrk="0" hangingPunct="1">
              <a:spcBef>
                <a:spcPct val="20000"/>
              </a:spcBef>
              <a:buClr>
                <a:srgbClr val="00A7B5"/>
              </a:buClr>
              <a:buFont typeface="Arial"/>
              <a:buChar char="•"/>
              <a:defRPr sz="3733" kern="1200">
                <a:solidFill>
                  <a:srgbClr val="3F2A56"/>
                </a:solidFill>
                <a:latin typeface="Century Gothic"/>
                <a:ea typeface="+mn-ea"/>
                <a:cs typeface="Century Gothic"/>
              </a:defRPr>
            </a:lvl1pPr>
            <a:lvl2pPr marL="990575" indent="-380990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3333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2pPr>
            <a:lvl3pPr marL="1523962" indent="-304792" algn="l" defTabSz="609585" rtl="0" eaLnBrk="1" latinLnBrk="0" hangingPunct="1">
              <a:spcBef>
                <a:spcPct val="20000"/>
              </a:spcBef>
              <a:buClr>
                <a:srgbClr val="00A7B5"/>
              </a:buClr>
              <a:buFont typeface="Arial"/>
              <a:buChar char="•"/>
              <a:defRPr sz="2933" kern="1200">
                <a:solidFill>
                  <a:srgbClr val="3F2A56"/>
                </a:solidFill>
                <a:latin typeface="Century Gothic"/>
                <a:ea typeface="+mn-ea"/>
                <a:cs typeface="Century Gothic"/>
              </a:defRPr>
            </a:lvl3pPr>
            <a:lvl4pPr marL="2133547" indent="-304792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2933" kern="1200">
                <a:solidFill>
                  <a:srgbClr val="3F2A56"/>
                </a:solidFill>
                <a:latin typeface="Century Gothic"/>
                <a:ea typeface="+mn-ea"/>
                <a:cs typeface="Century Gothic"/>
              </a:defRPr>
            </a:lvl4pPr>
            <a:lvl5pPr marL="2743131" indent="-304792" algn="l" defTabSz="609585" rtl="0" eaLnBrk="1" latinLnBrk="0" hangingPunct="1">
              <a:spcBef>
                <a:spcPct val="20000"/>
              </a:spcBef>
              <a:buFont typeface="Arial"/>
              <a:buChar char="»"/>
              <a:defRPr sz="2667" kern="1200">
                <a:solidFill>
                  <a:srgbClr val="3F2A56"/>
                </a:solidFill>
                <a:latin typeface="Century Gothic"/>
                <a:ea typeface="+mn-ea"/>
                <a:cs typeface="Century Gothic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189" marR="0" lvl="0" indent="-457189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A7B5"/>
              </a:buClr>
              <a:buSzTx/>
              <a:buFont typeface="Arial"/>
              <a:buChar char="•"/>
              <a:tabLst/>
              <a:defRPr/>
            </a:pPr>
            <a:r>
              <a:rPr kumimoji="0" lang="en-GB" sz="3733" b="0" i="0" u="none" strike="noStrike" kern="1200" cap="none" spc="0" normalizeH="0" baseline="0" noProof="0" dirty="0">
                <a:ln>
                  <a:noFill/>
                </a:ln>
                <a:solidFill>
                  <a:srgbClr val="3F2A56"/>
                </a:solidFill>
                <a:effectLst/>
                <a:uLnTx/>
                <a:uFillTx/>
                <a:latin typeface="Century Gothic"/>
                <a:ea typeface="+mn-ea"/>
              </a:rPr>
              <a:t>Managing risk and DNACPR decision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72472DE-DD77-CC8F-3F58-D7E9FB9A4384}"/>
              </a:ext>
            </a:extLst>
          </p:cNvPr>
          <p:cNvSpPr txBox="1">
            <a:spLocks/>
          </p:cNvSpPr>
          <p:nvPr/>
        </p:nvSpPr>
        <p:spPr>
          <a:xfrm>
            <a:off x="809625" y="2709074"/>
            <a:ext cx="4791075" cy="614361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457189" indent="-457189" algn="l" defTabSz="609585" rtl="0" eaLnBrk="1" latinLnBrk="0" hangingPunct="1">
              <a:spcBef>
                <a:spcPct val="20000"/>
              </a:spcBef>
              <a:buClr>
                <a:srgbClr val="00A7B5"/>
              </a:buClr>
              <a:buFont typeface="Arial"/>
              <a:buChar char="•"/>
              <a:defRPr sz="3733" kern="1200">
                <a:solidFill>
                  <a:srgbClr val="3F2A56"/>
                </a:solidFill>
                <a:latin typeface="Century Gothic"/>
                <a:ea typeface="+mn-ea"/>
                <a:cs typeface="Century Gothic"/>
              </a:defRPr>
            </a:lvl1pPr>
            <a:lvl2pPr marL="990575" indent="-380990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3333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2pPr>
            <a:lvl3pPr marL="1523962" indent="-304792" algn="l" defTabSz="609585" rtl="0" eaLnBrk="1" latinLnBrk="0" hangingPunct="1">
              <a:spcBef>
                <a:spcPct val="20000"/>
              </a:spcBef>
              <a:buClr>
                <a:srgbClr val="00A7B5"/>
              </a:buClr>
              <a:buFont typeface="Arial"/>
              <a:buChar char="•"/>
              <a:defRPr sz="2933" kern="1200">
                <a:solidFill>
                  <a:srgbClr val="3F2A56"/>
                </a:solidFill>
                <a:latin typeface="Century Gothic"/>
                <a:ea typeface="+mn-ea"/>
                <a:cs typeface="Century Gothic"/>
              </a:defRPr>
            </a:lvl3pPr>
            <a:lvl4pPr marL="2133547" indent="-304792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2933" kern="1200">
                <a:solidFill>
                  <a:srgbClr val="3F2A56"/>
                </a:solidFill>
                <a:latin typeface="Century Gothic"/>
                <a:ea typeface="+mn-ea"/>
                <a:cs typeface="Century Gothic"/>
              </a:defRPr>
            </a:lvl4pPr>
            <a:lvl5pPr marL="2743131" indent="-304792" algn="l" defTabSz="609585" rtl="0" eaLnBrk="1" latinLnBrk="0" hangingPunct="1">
              <a:spcBef>
                <a:spcPct val="20000"/>
              </a:spcBef>
              <a:buFont typeface="Arial"/>
              <a:buChar char="»"/>
              <a:defRPr sz="2667" kern="1200">
                <a:solidFill>
                  <a:srgbClr val="3F2A56"/>
                </a:solidFill>
                <a:latin typeface="Century Gothic"/>
                <a:ea typeface="+mn-ea"/>
                <a:cs typeface="Century Gothic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189" marR="0" lvl="0" indent="-457189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A7B5"/>
              </a:buClr>
              <a:buSzTx/>
              <a:buFont typeface="Arial"/>
              <a:buChar char="•"/>
              <a:tabLst/>
              <a:defRPr/>
            </a:pPr>
            <a:r>
              <a:rPr kumimoji="0" lang="en-GB" sz="3733" b="0" i="0" u="none" strike="noStrike" kern="1200" cap="none" spc="0" normalizeH="0" baseline="0" noProof="0" dirty="0">
                <a:ln>
                  <a:noFill/>
                </a:ln>
                <a:solidFill>
                  <a:srgbClr val="3F2A56"/>
                </a:solidFill>
                <a:effectLst/>
                <a:uLnTx/>
                <a:uFillTx/>
                <a:latin typeface="Century Gothic"/>
                <a:ea typeface="+mn-ea"/>
              </a:rPr>
              <a:t>Risk scoring, coms, decision making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112C715-ED35-738C-8B83-DD9870E20EC9}"/>
              </a:ext>
            </a:extLst>
          </p:cNvPr>
          <p:cNvSpPr txBox="1">
            <a:spLocks/>
          </p:cNvSpPr>
          <p:nvPr/>
        </p:nvSpPr>
        <p:spPr>
          <a:xfrm>
            <a:off x="5881686" y="3191679"/>
            <a:ext cx="5262564" cy="614361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457189" indent="-457189" algn="l" defTabSz="609585" rtl="0" eaLnBrk="1" latinLnBrk="0" hangingPunct="1">
              <a:spcBef>
                <a:spcPct val="20000"/>
              </a:spcBef>
              <a:buClr>
                <a:srgbClr val="00A7B5"/>
              </a:buClr>
              <a:buFont typeface="Arial"/>
              <a:buChar char="•"/>
              <a:defRPr sz="3733" kern="1200">
                <a:solidFill>
                  <a:srgbClr val="3F2A56"/>
                </a:solidFill>
                <a:latin typeface="Century Gothic"/>
                <a:ea typeface="+mn-ea"/>
                <a:cs typeface="Century Gothic"/>
              </a:defRPr>
            </a:lvl1pPr>
            <a:lvl2pPr marL="990575" indent="-380990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3333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2pPr>
            <a:lvl3pPr marL="1523962" indent="-304792" algn="l" defTabSz="609585" rtl="0" eaLnBrk="1" latinLnBrk="0" hangingPunct="1">
              <a:spcBef>
                <a:spcPct val="20000"/>
              </a:spcBef>
              <a:buClr>
                <a:srgbClr val="00A7B5"/>
              </a:buClr>
              <a:buFont typeface="Arial"/>
              <a:buChar char="•"/>
              <a:defRPr sz="2933" kern="1200">
                <a:solidFill>
                  <a:srgbClr val="3F2A56"/>
                </a:solidFill>
                <a:latin typeface="Century Gothic"/>
                <a:ea typeface="+mn-ea"/>
                <a:cs typeface="Century Gothic"/>
              </a:defRPr>
            </a:lvl3pPr>
            <a:lvl4pPr marL="2133547" indent="-304792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2933" kern="1200">
                <a:solidFill>
                  <a:srgbClr val="3F2A56"/>
                </a:solidFill>
                <a:latin typeface="Century Gothic"/>
                <a:ea typeface="+mn-ea"/>
                <a:cs typeface="Century Gothic"/>
              </a:defRPr>
            </a:lvl4pPr>
            <a:lvl5pPr marL="2743131" indent="-304792" algn="l" defTabSz="609585" rtl="0" eaLnBrk="1" latinLnBrk="0" hangingPunct="1">
              <a:spcBef>
                <a:spcPct val="20000"/>
              </a:spcBef>
              <a:buFont typeface="Arial"/>
              <a:buChar char="»"/>
              <a:defRPr sz="2667" kern="1200">
                <a:solidFill>
                  <a:srgbClr val="3F2A56"/>
                </a:solidFill>
                <a:latin typeface="Century Gothic"/>
                <a:ea typeface="+mn-ea"/>
                <a:cs typeface="Century Gothic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189" marR="0" lvl="0" indent="-457189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A7B5"/>
              </a:buClr>
              <a:buSzTx/>
              <a:buFont typeface="Arial"/>
              <a:buChar char="•"/>
              <a:tabLst/>
              <a:defRPr/>
            </a:pPr>
            <a:r>
              <a:rPr kumimoji="0" lang="en-GB" sz="3733" b="0" i="0" u="none" strike="noStrike" kern="1200" cap="none" spc="0" normalizeH="0" baseline="0" noProof="0" dirty="0">
                <a:ln>
                  <a:noFill/>
                </a:ln>
                <a:solidFill>
                  <a:srgbClr val="3F2A56"/>
                </a:solidFill>
                <a:effectLst/>
                <a:uLnTx/>
                <a:uFillTx/>
                <a:latin typeface="Century Gothic"/>
                <a:ea typeface="+mn-ea"/>
              </a:rPr>
              <a:t>Improving care in high risk groups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043FAC4-E81B-4D61-3DFE-64BC3DCF5421}"/>
              </a:ext>
            </a:extLst>
          </p:cNvPr>
          <p:cNvSpPr txBox="1">
            <a:spLocks/>
          </p:cNvSpPr>
          <p:nvPr/>
        </p:nvSpPr>
        <p:spPr>
          <a:xfrm>
            <a:off x="280986" y="3551237"/>
            <a:ext cx="4791075" cy="614361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457189" indent="-457189" algn="l" defTabSz="609585" rtl="0" eaLnBrk="1" latinLnBrk="0" hangingPunct="1">
              <a:spcBef>
                <a:spcPct val="20000"/>
              </a:spcBef>
              <a:buClr>
                <a:srgbClr val="00A7B5"/>
              </a:buClr>
              <a:buFont typeface="Arial"/>
              <a:buChar char="•"/>
              <a:defRPr sz="3733" kern="1200">
                <a:solidFill>
                  <a:srgbClr val="3F2A56"/>
                </a:solidFill>
                <a:latin typeface="Century Gothic"/>
                <a:ea typeface="+mn-ea"/>
                <a:cs typeface="Century Gothic"/>
              </a:defRPr>
            </a:lvl1pPr>
            <a:lvl2pPr marL="990575" indent="-380990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3333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2pPr>
            <a:lvl3pPr marL="1523962" indent="-304792" algn="l" defTabSz="609585" rtl="0" eaLnBrk="1" latinLnBrk="0" hangingPunct="1">
              <a:spcBef>
                <a:spcPct val="20000"/>
              </a:spcBef>
              <a:buClr>
                <a:srgbClr val="00A7B5"/>
              </a:buClr>
              <a:buFont typeface="Arial"/>
              <a:buChar char="•"/>
              <a:defRPr sz="2933" kern="1200">
                <a:solidFill>
                  <a:srgbClr val="3F2A56"/>
                </a:solidFill>
                <a:latin typeface="Century Gothic"/>
                <a:ea typeface="+mn-ea"/>
                <a:cs typeface="Century Gothic"/>
              </a:defRPr>
            </a:lvl3pPr>
            <a:lvl4pPr marL="2133547" indent="-304792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2933" kern="1200">
                <a:solidFill>
                  <a:srgbClr val="3F2A56"/>
                </a:solidFill>
                <a:latin typeface="Century Gothic"/>
                <a:ea typeface="+mn-ea"/>
                <a:cs typeface="Century Gothic"/>
              </a:defRPr>
            </a:lvl4pPr>
            <a:lvl5pPr marL="2743131" indent="-304792" algn="l" defTabSz="609585" rtl="0" eaLnBrk="1" latinLnBrk="0" hangingPunct="1">
              <a:spcBef>
                <a:spcPct val="20000"/>
              </a:spcBef>
              <a:buFont typeface="Arial"/>
              <a:buChar char="»"/>
              <a:defRPr sz="2667" kern="1200">
                <a:solidFill>
                  <a:srgbClr val="3F2A56"/>
                </a:solidFill>
                <a:latin typeface="Century Gothic"/>
                <a:ea typeface="+mn-ea"/>
                <a:cs typeface="Century Gothic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189" marR="0" lvl="0" indent="-457189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A7B5"/>
              </a:buClr>
              <a:buSzTx/>
              <a:buFont typeface="Arial"/>
              <a:buChar char="•"/>
              <a:tabLst/>
              <a:defRPr/>
            </a:pPr>
            <a:r>
              <a:rPr kumimoji="0" lang="en-GB" sz="3733" b="0" i="0" u="none" strike="noStrike" kern="1200" cap="none" spc="0" normalizeH="0" baseline="0" noProof="0" dirty="0">
                <a:ln>
                  <a:noFill/>
                </a:ln>
                <a:solidFill>
                  <a:srgbClr val="3F2A56"/>
                </a:solidFill>
                <a:effectLst/>
                <a:uLnTx/>
                <a:uFillTx/>
                <a:latin typeface="Century Gothic"/>
                <a:ea typeface="+mn-ea"/>
              </a:rPr>
              <a:t>Bespoke </a:t>
            </a:r>
            <a:r>
              <a:rPr kumimoji="0" lang="en-GB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3F2A56"/>
                </a:solidFill>
                <a:effectLst/>
                <a:uLnTx/>
                <a:uFillTx/>
                <a:latin typeface="Century Gothic"/>
                <a:ea typeface="+mn-ea"/>
              </a:rPr>
              <a:t>periop</a:t>
            </a:r>
            <a:r>
              <a:rPr kumimoji="0" lang="en-GB" sz="3733" b="0" i="0" u="none" strike="noStrike" kern="1200" cap="none" spc="0" normalizeH="0" baseline="0" noProof="0" dirty="0">
                <a:ln>
                  <a:noFill/>
                </a:ln>
                <a:solidFill>
                  <a:srgbClr val="3F2A56"/>
                </a:solidFill>
                <a:effectLst/>
                <a:uLnTx/>
                <a:uFillTx/>
                <a:latin typeface="Century Gothic"/>
                <a:ea typeface="+mn-ea"/>
              </a:rPr>
              <a:t> guidance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E00003A-5215-76DF-27DB-5A4BF4AE5F3B}"/>
              </a:ext>
            </a:extLst>
          </p:cNvPr>
          <p:cNvSpPr txBox="1">
            <a:spLocks/>
          </p:cNvSpPr>
          <p:nvPr/>
        </p:nvSpPr>
        <p:spPr>
          <a:xfrm>
            <a:off x="6619874" y="4418017"/>
            <a:ext cx="4791075" cy="614361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457189" indent="-457189" algn="l" defTabSz="609585" rtl="0" eaLnBrk="1" latinLnBrk="0" hangingPunct="1">
              <a:spcBef>
                <a:spcPct val="20000"/>
              </a:spcBef>
              <a:buClr>
                <a:srgbClr val="00A7B5"/>
              </a:buClr>
              <a:buFont typeface="Arial"/>
              <a:buChar char="•"/>
              <a:defRPr sz="3733" kern="1200">
                <a:solidFill>
                  <a:srgbClr val="3F2A56"/>
                </a:solidFill>
                <a:latin typeface="Century Gothic"/>
                <a:ea typeface="+mn-ea"/>
                <a:cs typeface="Century Gothic"/>
              </a:defRPr>
            </a:lvl1pPr>
            <a:lvl2pPr marL="990575" indent="-380990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3333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2pPr>
            <a:lvl3pPr marL="1523962" indent="-304792" algn="l" defTabSz="609585" rtl="0" eaLnBrk="1" latinLnBrk="0" hangingPunct="1">
              <a:spcBef>
                <a:spcPct val="20000"/>
              </a:spcBef>
              <a:buClr>
                <a:srgbClr val="00A7B5"/>
              </a:buClr>
              <a:buFont typeface="Arial"/>
              <a:buChar char="•"/>
              <a:defRPr sz="2933" kern="1200">
                <a:solidFill>
                  <a:srgbClr val="3F2A56"/>
                </a:solidFill>
                <a:latin typeface="Century Gothic"/>
                <a:ea typeface="+mn-ea"/>
                <a:cs typeface="Century Gothic"/>
              </a:defRPr>
            </a:lvl3pPr>
            <a:lvl4pPr marL="2133547" indent="-304792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2933" kern="1200">
                <a:solidFill>
                  <a:srgbClr val="3F2A56"/>
                </a:solidFill>
                <a:latin typeface="Century Gothic"/>
                <a:ea typeface="+mn-ea"/>
                <a:cs typeface="Century Gothic"/>
              </a:defRPr>
            </a:lvl4pPr>
            <a:lvl5pPr marL="2743131" indent="-304792" algn="l" defTabSz="609585" rtl="0" eaLnBrk="1" latinLnBrk="0" hangingPunct="1">
              <a:spcBef>
                <a:spcPct val="20000"/>
              </a:spcBef>
              <a:buFont typeface="Arial"/>
              <a:buChar char="»"/>
              <a:defRPr sz="2667" kern="1200">
                <a:solidFill>
                  <a:srgbClr val="3F2A56"/>
                </a:solidFill>
                <a:latin typeface="Century Gothic"/>
                <a:ea typeface="+mn-ea"/>
                <a:cs typeface="Century Gothic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189" marR="0" lvl="0" indent="-457189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A7B5"/>
              </a:buClr>
              <a:buSzTx/>
              <a:buFont typeface="Arial"/>
              <a:buChar char="•"/>
              <a:tabLst/>
              <a:defRPr/>
            </a:pPr>
            <a:r>
              <a:rPr kumimoji="0" lang="en-GB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3F2A56"/>
                </a:solidFill>
                <a:effectLst/>
                <a:uLnTx/>
                <a:uFillTx/>
                <a:latin typeface="Century Gothic"/>
                <a:ea typeface="+mn-ea"/>
              </a:rPr>
              <a:t>Paeds</a:t>
            </a:r>
            <a:r>
              <a:rPr kumimoji="0" lang="en-GB" sz="3733" b="0" i="0" u="none" strike="noStrike" kern="1200" cap="none" spc="0" normalizeH="0" baseline="0" noProof="0" dirty="0">
                <a:ln>
                  <a:noFill/>
                </a:ln>
                <a:solidFill>
                  <a:srgbClr val="3F2A56"/>
                </a:solidFill>
                <a:effectLst/>
                <a:uLnTx/>
                <a:uFillTx/>
                <a:latin typeface="Century Gothic"/>
                <a:ea typeface="+mn-ea"/>
              </a:rPr>
              <a:t> awareness and planning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788F593-1685-A083-1255-01161A349A9B}"/>
              </a:ext>
            </a:extLst>
          </p:cNvPr>
          <p:cNvSpPr txBox="1">
            <a:spLocks/>
          </p:cNvSpPr>
          <p:nvPr/>
        </p:nvSpPr>
        <p:spPr>
          <a:xfrm>
            <a:off x="761999" y="6037261"/>
            <a:ext cx="4791075" cy="614361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457189" indent="-457189" algn="l" defTabSz="609585" rtl="0" eaLnBrk="1" latinLnBrk="0" hangingPunct="1">
              <a:spcBef>
                <a:spcPct val="20000"/>
              </a:spcBef>
              <a:buClr>
                <a:srgbClr val="00A7B5"/>
              </a:buClr>
              <a:buFont typeface="Arial"/>
              <a:buChar char="•"/>
              <a:defRPr sz="3733" kern="1200">
                <a:solidFill>
                  <a:srgbClr val="3F2A56"/>
                </a:solidFill>
                <a:latin typeface="Century Gothic"/>
                <a:ea typeface="+mn-ea"/>
                <a:cs typeface="Century Gothic"/>
              </a:defRPr>
            </a:lvl1pPr>
            <a:lvl2pPr marL="990575" indent="-380990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3333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2pPr>
            <a:lvl3pPr marL="1523962" indent="-304792" algn="l" defTabSz="609585" rtl="0" eaLnBrk="1" latinLnBrk="0" hangingPunct="1">
              <a:spcBef>
                <a:spcPct val="20000"/>
              </a:spcBef>
              <a:buClr>
                <a:srgbClr val="00A7B5"/>
              </a:buClr>
              <a:buFont typeface="Arial"/>
              <a:buChar char="•"/>
              <a:defRPr sz="2933" kern="1200">
                <a:solidFill>
                  <a:srgbClr val="3F2A56"/>
                </a:solidFill>
                <a:latin typeface="Century Gothic"/>
                <a:ea typeface="+mn-ea"/>
                <a:cs typeface="Century Gothic"/>
              </a:defRPr>
            </a:lvl3pPr>
            <a:lvl4pPr marL="2133547" indent="-304792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2933" kern="1200">
                <a:solidFill>
                  <a:srgbClr val="3F2A56"/>
                </a:solidFill>
                <a:latin typeface="Century Gothic"/>
                <a:ea typeface="+mn-ea"/>
                <a:cs typeface="Century Gothic"/>
              </a:defRPr>
            </a:lvl4pPr>
            <a:lvl5pPr marL="2743131" indent="-304792" algn="l" defTabSz="609585" rtl="0" eaLnBrk="1" latinLnBrk="0" hangingPunct="1">
              <a:spcBef>
                <a:spcPct val="20000"/>
              </a:spcBef>
              <a:buFont typeface="Arial"/>
              <a:buChar char="»"/>
              <a:defRPr sz="2667" kern="1200">
                <a:solidFill>
                  <a:srgbClr val="3F2A56"/>
                </a:solidFill>
                <a:latin typeface="Century Gothic"/>
                <a:ea typeface="+mn-ea"/>
                <a:cs typeface="Century Gothic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189" marR="0" lvl="0" indent="-457189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A7B5"/>
              </a:buClr>
              <a:buSzTx/>
              <a:buFont typeface="Arial"/>
              <a:buChar char="•"/>
              <a:tabLst/>
              <a:defRPr/>
            </a:pPr>
            <a:r>
              <a:rPr kumimoji="0" lang="en-GB" sz="3733" b="0" i="0" u="none" strike="noStrike" kern="1200" cap="none" spc="0" normalizeH="0" baseline="0" noProof="0" dirty="0">
                <a:ln>
                  <a:noFill/>
                </a:ln>
                <a:solidFill>
                  <a:srgbClr val="3F2A56"/>
                </a:solidFill>
                <a:effectLst/>
                <a:uLnTx/>
                <a:uFillTx/>
                <a:latin typeface="Century Gothic"/>
                <a:ea typeface="+mn-ea"/>
              </a:rPr>
              <a:t>Matching monitoring to risk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5DF72DA-19AB-BEFA-C178-67EB2AD42072}"/>
              </a:ext>
            </a:extLst>
          </p:cNvPr>
          <p:cNvSpPr txBox="1">
            <a:spLocks/>
          </p:cNvSpPr>
          <p:nvPr/>
        </p:nvSpPr>
        <p:spPr>
          <a:xfrm>
            <a:off x="4673200" y="3771907"/>
            <a:ext cx="4791075" cy="614361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457189" indent="-457189" algn="l" defTabSz="609585" rtl="0" eaLnBrk="1" latinLnBrk="0" hangingPunct="1">
              <a:spcBef>
                <a:spcPct val="20000"/>
              </a:spcBef>
              <a:buClr>
                <a:srgbClr val="00A7B5"/>
              </a:buClr>
              <a:buFont typeface="Arial"/>
              <a:buChar char="•"/>
              <a:defRPr sz="3733" kern="1200">
                <a:solidFill>
                  <a:srgbClr val="3F2A56"/>
                </a:solidFill>
                <a:latin typeface="Century Gothic"/>
                <a:ea typeface="+mn-ea"/>
                <a:cs typeface="Century Gothic"/>
              </a:defRPr>
            </a:lvl1pPr>
            <a:lvl2pPr marL="990575" indent="-380990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3333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2pPr>
            <a:lvl3pPr marL="1523962" indent="-304792" algn="l" defTabSz="609585" rtl="0" eaLnBrk="1" latinLnBrk="0" hangingPunct="1">
              <a:spcBef>
                <a:spcPct val="20000"/>
              </a:spcBef>
              <a:buClr>
                <a:srgbClr val="00A7B5"/>
              </a:buClr>
              <a:buFont typeface="Arial"/>
              <a:buChar char="•"/>
              <a:defRPr sz="2933" kern="1200">
                <a:solidFill>
                  <a:srgbClr val="3F2A56"/>
                </a:solidFill>
                <a:latin typeface="Century Gothic"/>
                <a:ea typeface="+mn-ea"/>
                <a:cs typeface="Century Gothic"/>
              </a:defRPr>
            </a:lvl3pPr>
            <a:lvl4pPr marL="2133547" indent="-304792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2933" kern="1200">
                <a:solidFill>
                  <a:srgbClr val="3F2A56"/>
                </a:solidFill>
                <a:latin typeface="Century Gothic"/>
                <a:ea typeface="+mn-ea"/>
                <a:cs typeface="Century Gothic"/>
              </a:defRPr>
            </a:lvl4pPr>
            <a:lvl5pPr marL="2743131" indent="-304792" algn="l" defTabSz="609585" rtl="0" eaLnBrk="1" latinLnBrk="0" hangingPunct="1">
              <a:spcBef>
                <a:spcPct val="20000"/>
              </a:spcBef>
              <a:buFont typeface="Arial"/>
              <a:buChar char="»"/>
              <a:defRPr sz="2667" kern="1200">
                <a:solidFill>
                  <a:srgbClr val="3F2A56"/>
                </a:solidFill>
                <a:latin typeface="Century Gothic"/>
                <a:ea typeface="+mn-ea"/>
                <a:cs typeface="Century Gothic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189" marR="0" lvl="0" indent="-457189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A7B5"/>
              </a:buClr>
              <a:buSzTx/>
              <a:buFont typeface="Arial"/>
              <a:buChar char="•"/>
              <a:tabLst/>
              <a:defRPr/>
            </a:pPr>
            <a:r>
              <a:rPr kumimoji="0" lang="en-GB" sz="3733" b="0" i="0" u="none" strike="noStrike" kern="1200" cap="none" spc="0" normalizeH="0" baseline="0" noProof="0" dirty="0">
                <a:ln>
                  <a:noFill/>
                </a:ln>
                <a:solidFill>
                  <a:srgbClr val="3F2A56"/>
                </a:solidFill>
                <a:effectLst/>
                <a:uLnTx/>
                <a:uFillTx/>
                <a:latin typeface="Century Gothic"/>
                <a:ea typeface="+mn-ea"/>
              </a:rPr>
              <a:t>Risk scoring for clinical care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66CFB4F-03DF-D9E6-17E0-447CC6562292}"/>
              </a:ext>
            </a:extLst>
          </p:cNvPr>
          <p:cNvSpPr txBox="1">
            <a:spLocks/>
          </p:cNvSpPr>
          <p:nvPr/>
        </p:nvSpPr>
        <p:spPr>
          <a:xfrm>
            <a:off x="4381499" y="3596483"/>
            <a:ext cx="4791075" cy="61436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457189" indent="-457189" algn="l" defTabSz="609585" rtl="0" eaLnBrk="1" latinLnBrk="0" hangingPunct="1">
              <a:spcBef>
                <a:spcPct val="20000"/>
              </a:spcBef>
              <a:buClr>
                <a:srgbClr val="00A7B5"/>
              </a:buClr>
              <a:buFont typeface="Arial"/>
              <a:buChar char="•"/>
              <a:defRPr sz="3733" kern="1200">
                <a:solidFill>
                  <a:srgbClr val="3F2A56"/>
                </a:solidFill>
                <a:latin typeface="Century Gothic"/>
                <a:ea typeface="+mn-ea"/>
                <a:cs typeface="Century Gothic"/>
              </a:defRPr>
            </a:lvl1pPr>
            <a:lvl2pPr marL="990575" indent="-380990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3333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2pPr>
            <a:lvl3pPr marL="1523962" indent="-304792" algn="l" defTabSz="609585" rtl="0" eaLnBrk="1" latinLnBrk="0" hangingPunct="1">
              <a:spcBef>
                <a:spcPct val="20000"/>
              </a:spcBef>
              <a:buClr>
                <a:srgbClr val="00A7B5"/>
              </a:buClr>
              <a:buFont typeface="Arial"/>
              <a:buChar char="•"/>
              <a:defRPr sz="2933" kern="1200">
                <a:solidFill>
                  <a:srgbClr val="3F2A56"/>
                </a:solidFill>
                <a:latin typeface="Century Gothic"/>
                <a:ea typeface="+mn-ea"/>
                <a:cs typeface="Century Gothic"/>
              </a:defRPr>
            </a:lvl3pPr>
            <a:lvl4pPr marL="2133547" indent="-304792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2933" kern="1200">
                <a:solidFill>
                  <a:srgbClr val="3F2A56"/>
                </a:solidFill>
                <a:latin typeface="Century Gothic"/>
                <a:ea typeface="+mn-ea"/>
                <a:cs typeface="Century Gothic"/>
              </a:defRPr>
            </a:lvl4pPr>
            <a:lvl5pPr marL="2743131" indent="-304792" algn="l" defTabSz="609585" rtl="0" eaLnBrk="1" latinLnBrk="0" hangingPunct="1">
              <a:spcBef>
                <a:spcPct val="20000"/>
              </a:spcBef>
              <a:buFont typeface="Arial"/>
              <a:buChar char="»"/>
              <a:defRPr sz="2667" kern="1200">
                <a:solidFill>
                  <a:srgbClr val="3F2A56"/>
                </a:solidFill>
                <a:latin typeface="Century Gothic"/>
                <a:ea typeface="+mn-ea"/>
                <a:cs typeface="Century Gothic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189" marR="0" lvl="0" indent="-457189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A7B5"/>
              </a:buClr>
              <a:buSzTx/>
              <a:buFont typeface="Arial"/>
              <a:buChar char="•"/>
              <a:tabLst/>
              <a:defRPr/>
            </a:pPr>
            <a:endParaRPr kumimoji="0" lang="en-GB" sz="3733" b="0" i="0" u="none" strike="noStrike" kern="1200" cap="none" spc="0" normalizeH="0" baseline="0" noProof="0" dirty="0">
              <a:ln>
                <a:noFill/>
              </a:ln>
              <a:solidFill>
                <a:srgbClr val="3F2A56"/>
              </a:solidFill>
              <a:effectLst/>
              <a:uLnTx/>
              <a:uFillTx/>
              <a:latin typeface="Century Gothic"/>
              <a:ea typeface="+mn-ea"/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E901DBF7-BA11-DB34-FBAA-778CBB030F6F}"/>
              </a:ext>
            </a:extLst>
          </p:cNvPr>
          <p:cNvSpPr txBox="1">
            <a:spLocks/>
          </p:cNvSpPr>
          <p:nvPr/>
        </p:nvSpPr>
        <p:spPr>
          <a:xfrm>
            <a:off x="6777038" y="2271721"/>
            <a:ext cx="3952876" cy="614361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457189" indent="-457189" algn="l" defTabSz="609585" rtl="0" eaLnBrk="1" latinLnBrk="0" hangingPunct="1">
              <a:spcBef>
                <a:spcPct val="20000"/>
              </a:spcBef>
              <a:buClr>
                <a:srgbClr val="00A7B5"/>
              </a:buClr>
              <a:buFont typeface="Arial"/>
              <a:buChar char="•"/>
              <a:defRPr sz="3733" kern="1200">
                <a:solidFill>
                  <a:srgbClr val="3F2A56"/>
                </a:solidFill>
                <a:latin typeface="Century Gothic"/>
                <a:ea typeface="+mn-ea"/>
                <a:cs typeface="Century Gothic"/>
              </a:defRPr>
            </a:lvl1pPr>
            <a:lvl2pPr marL="990575" indent="-380990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3333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2pPr>
            <a:lvl3pPr marL="1523962" indent="-304792" algn="l" defTabSz="609585" rtl="0" eaLnBrk="1" latinLnBrk="0" hangingPunct="1">
              <a:spcBef>
                <a:spcPct val="20000"/>
              </a:spcBef>
              <a:buClr>
                <a:srgbClr val="00A7B5"/>
              </a:buClr>
              <a:buFont typeface="Arial"/>
              <a:buChar char="•"/>
              <a:defRPr sz="2933" kern="1200">
                <a:solidFill>
                  <a:srgbClr val="3F2A56"/>
                </a:solidFill>
                <a:latin typeface="Century Gothic"/>
                <a:ea typeface="+mn-ea"/>
                <a:cs typeface="Century Gothic"/>
              </a:defRPr>
            </a:lvl3pPr>
            <a:lvl4pPr marL="2133547" indent="-304792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2933" kern="1200">
                <a:solidFill>
                  <a:srgbClr val="3F2A56"/>
                </a:solidFill>
                <a:latin typeface="Century Gothic"/>
                <a:ea typeface="+mn-ea"/>
                <a:cs typeface="Century Gothic"/>
              </a:defRPr>
            </a:lvl4pPr>
            <a:lvl5pPr marL="2743131" indent="-304792" algn="l" defTabSz="609585" rtl="0" eaLnBrk="1" latinLnBrk="0" hangingPunct="1">
              <a:spcBef>
                <a:spcPct val="20000"/>
              </a:spcBef>
              <a:buFont typeface="Arial"/>
              <a:buChar char="»"/>
              <a:defRPr sz="2667" kern="1200">
                <a:solidFill>
                  <a:srgbClr val="3F2A56"/>
                </a:solidFill>
                <a:latin typeface="Century Gothic"/>
                <a:ea typeface="+mn-ea"/>
                <a:cs typeface="Century Gothic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189" marR="0" lvl="0" indent="-457189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A7B5"/>
              </a:buClr>
              <a:buSzTx/>
              <a:buFont typeface="Arial"/>
              <a:buChar char="•"/>
              <a:tabLst/>
              <a:defRPr/>
            </a:pPr>
            <a:r>
              <a:rPr kumimoji="0" lang="en-GB" sz="3733" b="0" i="0" u="none" strike="noStrike" kern="1200" cap="none" spc="0" normalizeH="0" baseline="0" noProof="0" dirty="0">
                <a:ln>
                  <a:noFill/>
                </a:ln>
                <a:solidFill>
                  <a:srgbClr val="3F2A56"/>
                </a:solidFill>
                <a:effectLst/>
                <a:uLnTx/>
                <a:uFillTx/>
                <a:latin typeface="Century Gothic"/>
                <a:ea typeface="+mn-ea"/>
              </a:rPr>
              <a:t>Monitoring gaps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1C094ED9-28E6-9CE4-C417-E773D49AC81A}"/>
              </a:ext>
            </a:extLst>
          </p:cNvPr>
          <p:cNvSpPr txBox="1">
            <a:spLocks/>
          </p:cNvSpPr>
          <p:nvPr/>
        </p:nvSpPr>
        <p:spPr>
          <a:xfrm>
            <a:off x="6076950" y="1493845"/>
            <a:ext cx="5505450" cy="614361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457189" indent="-457189" algn="l" defTabSz="609585" rtl="0" eaLnBrk="1" latinLnBrk="0" hangingPunct="1">
              <a:spcBef>
                <a:spcPct val="20000"/>
              </a:spcBef>
              <a:buClr>
                <a:srgbClr val="00A7B5"/>
              </a:buClr>
              <a:buFont typeface="Arial"/>
              <a:buChar char="•"/>
              <a:defRPr sz="3733" kern="1200">
                <a:solidFill>
                  <a:srgbClr val="3F2A56"/>
                </a:solidFill>
                <a:latin typeface="Century Gothic"/>
                <a:ea typeface="+mn-ea"/>
                <a:cs typeface="Century Gothic"/>
              </a:defRPr>
            </a:lvl1pPr>
            <a:lvl2pPr marL="990575" indent="-380990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3333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2pPr>
            <a:lvl3pPr marL="1523962" indent="-304792" algn="l" defTabSz="609585" rtl="0" eaLnBrk="1" latinLnBrk="0" hangingPunct="1">
              <a:spcBef>
                <a:spcPct val="20000"/>
              </a:spcBef>
              <a:buClr>
                <a:srgbClr val="00A7B5"/>
              </a:buClr>
              <a:buFont typeface="Arial"/>
              <a:buChar char="•"/>
              <a:defRPr sz="2933" kern="1200">
                <a:solidFill>
                  <a:srgbClr val="3F2A56"/>
                </a:solidFill>
                <a:latin typeface="Century Gothic"/>
                <a:ea typeface="+mn-ea"/>
                <a:cs typeface="Century Gothic"/>
              </a:defRPr>
            </a:lvl3pPr>
            <a:lvl4pPr marL="2133547" indent="-304792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2933" kern="1200">
                <a:solidFill>
                  <a:srgbClr val="3F2A56"/>
                </a:solidFill>
                <a:latin typeface="Century Gothic"/>
                <a:ea typeface="+mn-ea"/>
                <a:cs typeface="Century Gothic"/>
              </a:defRPr>
            </a:lvl4pPr>
            <a:lvl5pPr marL="2743131" indent="-304792" algn="l" defTabSz="609585" rtl="0" eaLnBrk="1" latinLnBrk="0" hangingPunct="1">
              <a:spcBef>
                <a:spcPct val="20000"/>
              </a:spcBef>
              <a:buFont typeface="Arial"/>
              <a:buChar char="»"/>
              <a:defRPr sz="2667" kern="1200">
                <a:solidFill>
                  <a:srgbClr val="3F2A56"/>
                </a:solidFill>
                <a:latin typeface="Century Gothic"/>
                <a:ea typeface="+mn-ea"/>
                <a:cs typeface="Century Gothic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189" marR="0" lvl="0" indent="-457189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A7B5"/>
              </a:buClr>
              <a:buSzTx/>
              <a:buFont typeface="Arial"/>
              <a:buChar char="•"/>
              <a:tabLst/>
              <a:defRPr/>
            </a:pPr>
            <a:r>
              <a:rPr kumimoji="0" lang="en-GB" sz="3733" b="0" i="0" u="none" strike="noStrike" kern="1200" cap="none" spc="0" normalizeH="0" baseline="0" noProof="0" dirty="0">
                <a:ln>
                  <a:noFill/>
                </a:ln>
                <a:solidFill>
                  <a:srgbClr val="3F2A56"/>
                </a:solidFill>
                <a:effectLst/>
                <a:uLnTx/>
                <a:uFillTx/>
                <a:latin typeface="Century Gothic"/>
                <a:ea typeface="+mn-ea"/>
              </a:rPr>
              <a:t>Departmental preparedness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1FD53F41-CBD2-E1BB-CC52-A1966FE728A8}"/>
              </a:ext>
            </a:extLst>
          </p:cNvPr>
          <p:cNvSpPr txBox="1">
            <a:spLocks/>
          </p:cNvSpPr>
          <p:nvPr/>
        </p:nvSpPr>
        <p:spPr>
          <a:xfrm>
            <a:off x="6096000" y="5162558"/>
            <a:ext cx="4791075" cy="614361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457189" indent="-457189" algn="l" defTabSz="609585" rtl="0" eaLnBrk="1" latinLnBrk="0" hangingPunct="1">
              <a:spcBef>
                <a:spcPct val="20000"/>
              </a:spcBef>
              <a:buClr>
                <a:srgbClr val="00A7B5"/>
              </a:buClr>
              <a:buFont typeface="Arial"/>
              <a:buChar char="•"/>
              <a:defRPr sz="3733" kern="1200">
                <a:solidFill>
                  <a:srgbClr val="3F2A56"/>
                </a:solidFill>
                <a:latin typeface="Century Gothic"/>
                <a:ea typeface="+mn-ea"/>
                <a:cs typeface="Century Gothic"/>
              </a:defRPr>
            </a:lvl1pPr>
            <a:lvl2pPr marL="990575" indent="-380990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3333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2pPr>
            <a:lvl3pPr marL="1523962" indent="-304792" algn="l" defTabSz="609585" rtl="0" eaLnBrk="1" latinLnBrk="0" hangingPunct="1">
              <a:spcBef>
                <a:spcPct val="20000"/>
              </a:spcBef>
              <a:buClr>
                <a:srgbClr val="00A7B5"/>
              </a:buClr>
              <a:buFont typeface="Arial"/>
              <a:buChar char="•"/>
              <a:defRPr sz="2933" kern="1200">
                <a:solidFill>
                  <a:srgbClr val="3F2A56"/>
                </a:solidFill>
                <a:latin typeface="Century Gothic"/>
                <a:ea typeface="+mn-ea"/>
                <a:cs typeface="Century Gothic"/>
              </a:defRPr>
            </a:lvl3pPr>
            <a:lvl4pPr marL="2133547" indent="-304792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2933" kern="1200">
                <a:solidFill>
                  <a:srgbClr val="3F2A56"/>
                </a:solidFill>
                <a:latin typeface="Century Gothic"/>
                <a:ea typeface="+mn-ea"/>
                <a:cs typeface="Century Gothic"/>
              </a:defRPr>
            </a:lvl4pPr>
            <a:lvl5pPr marL="2743131" indent="-304792" algn="l" defTabSz="609585" rtl="0" eaLnBrk="1" latinLnBrk="0" hangingPunct="1">
              <a:spcBef>
                <a:spcPct val="20000"/>
              </a:spcBef>
              <a:buFont typeface="Arial"/>
              <a:buChar char="»"/>
              <a:defRPr sz="2667" kern="1200">
                <a:solidFill>
                  <a:srgbClr val="3F2A56"/>
                </a:solidFill>
                <a:latin typeface="Century Gothic"/>
                <a:ea typeface="+mn-ea"/>
                <a:cs typeface="Century Gothic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189" marR="0" lvl="0" indent="-457189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A7B5"/>
              </a:buClr>
              <a:buSzTx/>
              <a:buFont typeface="Arial"/>
              <a:buChar char="•"/>
              <a:tabLst/>
              <a:defRPr/>
            </a:pPr>
            <a:r>
              <a:rPr kumimoji="0" lang="en-GB" sz="3733" b="0" i="0" u="none" strike="noStrike" kern="1200" cap="none" spc="0" normalizeH="0" baseline="0" noProof="0" dirty="0">
                <a:ln>
                  <a:noFill/>
                </a:ln>
                <a:solidFill>
                  <a:srgbClr val="3F2A56"/>
                </a:solidFill>
                <a:effectLst/>
                <a:uLnTx/>
                <a:uFillTx/>
                <a:latin typeface="Century Gothic"/>
                <a:ea typeface="+mn-ea"/>
              </a:rPr>
              <a:t>Dosing of adrenaline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3BF774A3-358A-8D46-7B60-66F9B9B7C4CC}"/>
              </a:ext>
            </a:extLst>
          </p:cNvPr>
          <p:cNvSpPr txBox="1">
            <a:spLocks/>
          </p:cNvSpPr>
          <p:nvPr/>
        </p:nvSpPr>
        <p:spPr>
          <a:xfrm>
            <a:off x="586978" y="5032378"/>
            <a:ext cx="5236368" cy="614361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457189" indent="-457189" algn="l" defTabSz="609585" rtl="0" eaLnBrk="1" latinLnBrk="0" hangingPunct="1">
              <a:spcBef>
                <a:spcPct val="20000"/>
              </a:spcBef>
              <a:buClr>
                <a:srgbClr val="00A7B5"/>
              </a:buClr>
              <a:buFont typeface="Arial"/>
              <a:buChar char="•"/>
              <a:defRPr sz="3733" kern="1200">
                <a:solidFill>
                  <a:srgbClr val="3F2A56"/>
                </a:solidFill>
                <a:latin typeface="Century Gothic"/>
                <a:ea typeface="+mn-ea"/>
                <a:cs typeface="Century Gothic"/>
              </a:defRPr>
            </a:lvl1pPr>
            <a:lvl2pPr marL="990575" indent="-380990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3333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2pPr>
            <a:lvl3pPr marL="1523962" indent="-304792" algn="l" defTabSz="609585" rtl="0" eaLnBrk="1" latinLnBrk="0" hangingPunct="1">
              <a:spcBef>
                <a:spcPct val="20000"/>
              </a:spcBef>
              <a:buClr>
                <a:srgbClr val="00A7B5"/>
              </a:buClr>
              <a:buFont typeface="Arial"/>
              <a:buChar char="•"/>
              <a:defRPr sz="2933" kern="1200">
                <a:solidFill>
                  <a:srgbClr val="3F2A56"/>
                </a:solidFill>
                <a:latin typeface="Century Gothic"/>
                <a:ea typeface="+mn-ea"/>
                <a:cs typeface="Century Gothic"/>
              </a:defRPr>
            </a:lvl3pPr>
            <a:lvl4pPr marL="2133547" indent="-304792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2933" kern="1200">
                <a:solidFill>
                  <a:srgbClr val="3F2A56"/>
                </a:solidFill>
                <a:latin typeface="Century Gothic"/>
                <a:ea typeface="+mn-ea"/>
                <a:cs typeface="Century Gothic"/>
              </a:defRPr>
            </a:lvl4pPr>
            <a:lvl5pPr marL="2743131" indent="-304792" algn="l" defTabSz="609585" rtl="0" eaLnBrk="1" latinLnBrk="0" hangingPunct="1">
              <a:spcBef>
                <a:spcPct val="20000"/>
              </a:spcBef>
              <a:buFont typeface="Arial"/>
              <a:buChar char="»"/>
              <a:defRPr sz="2667" kern="1200">
                <a:solidFill>
                  <a:srgbClr val="3F2A56"/>
                </a:solidFill>
                <a:latin typeface="Century Gothic"/>
                <a:ea typeface="+mn-ea"/>
                <a:cs typeface="Century Gothic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189" marR="0" lvl="0" indent="-457189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A7B5"/>
              </a:buClr>
              <a:buSzTx/>
              <a:buFont typeface="Arial"/>
              <a:buChar char="•"/>
              <a:tabLst/>
              <a:defRPr/>
            </a:pPr>
            <a:r>
              <a:rPr kumimoji="0" lang="en-GB" sz="3733" b="0" i="0" u="none" strike="noStrike" kern="1200" cap="none" spc="0" normalizeH="0" baseline="0" noProof="0" dirty="0">
                <a:ln>
                  <a:noFill/>
                </a:ln>
                <a:solidFill>
                  <a:srgbClr val="3F2A56"/>
                </a:solidFill>
                <a:effectLst/>
                <a:uLnTx/>
                <a:uFillTx/>
                <a:latin typeface="Century Gothic"/>
                <a:ea typeface="+mn-ea"/>
              </a:rPr>
              <a:t>SOPs and  training for </a:t>
            </a:r>
            <a:r>
              <a:rPr kumimoji="0" lang="en-GB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3F2A56"/>
                </a:solidFill>
                <a:effectLst/>
                <a:uLnTx/>
                <a:uFillTx/>
                <a:latin typeface="Century Gothic"/>
                <a:ea typeface="+mn-ea"/>
              </a:rPr>
              <a:t>predicatable</a:t>
            </a:r>
            <a:r>
              <a:rPr kumimoji="0" lang="en-GB" sz="3733" b="0" i="0" u="none" strike="noStrike" kern="1200" cap="none" spc="0" normalizeH="0" baseline="0" noProof="0" dirty="0">
                <a:ln>
                  <a:noFill/>
                </a:ln>
                <a:solidFill>
                  <a:srgbClr val="3F2A56"/>
                </a:solidFill>
                <a:effectLst/>
                <a:uLnTx/>
                <a:uFillTx/>
                <a:latin typeface="Century Gothic"/>
                <a:ea typeface="+mn-ea"/>
              </a:rPr>
              <a:t> causes</a:t>
            </a:r>
          </a:p>
        </p:txBody>
      </p:sp>
    </p:spTree>
    <p:extLst>
      <p:ext uri="{BB962C8B-B14F-4D97-AF65-F5344CB8AC3E}">
        <p14:creationId xmlns:p14="http://schemas.microsoft.com/office/powerpoint/2010/main" val="110275186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4633D77-DEBC-D7BD-9F64-079ED0B96B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  <a:p>
            <a:r>
              <a:rPr lang="en-GB" dirty="0"/>
              <a:t>National</a:t>
            </a:r>
          </a:p>
          <a:p>
            <a:r>
              <a:rPr lang="en-GB" dirty="0"/>
              <a:t>Organisational</a:t>
            </a:r>
          </a:p>
          <a:p>
            <a:r>
              <a:rPr lang="en-GB" dirty="0"/>
              <a:t>Individual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C36A823-AE03-67E2-2C72-E5C244275142}"/>
              </a:ext>
            </a:extLst>
          </p:cNvPr>
          <p:cNvSpPr txBox="1">
            <a:spLocks/>
          </p:cNvSpPr>
          <p:nvPr/>
        </p:nvSpPr>
        <p:spPr>
          <a:xfrm>
            <a:off x="703869" y="551469"/>
            <a:ext cx="935458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09585" rtl="0" eaLnBrk="1" latinLnBrk="0" hangingPunct="1">
              <a:spcBef>
                <a:spcPct val="0"/>
              </a:spcBef>
              <a:buNone/>
              <a:defRPr sz="5067" kern="1200">
                <a:solidFill>
                  <a:srgbClr val="50ABBF"/>
                </a:solidFill>
                <a:latin typeface="Century Gothic"/>
                <a:ea typeface="+mj-ea"/>
                <a:cs typeface="Century Gothic"/>
              </a:defRPr>
            </a:lvl1pPr>
          </a:lstStyle>
          <a:p>
            <a:r>
              <a:rPr lang="en-GB" dirty="0"/>
              <a:t>NAP7 key recommendations </a:t>
            </a:r>
          </a:p>
        </p:txBody>
      </p:sp>
    </p:spTree>
    <p:extLst>
      <p:ext uri="{BB962C8B-B14F-4D97-AF65-F5344CB8AC3E}">
        <p14:creationId xmlns:p14="http://schemas.microsoft.com/office/powerpoint/2010/main" val="3928067770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629AA4-2BF8-2FD6-037B-F14BBCA2D8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223" y="2857500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en-GB" dirty="0"/>
              <a:t>Examples of key chapters groups and key chapters</a:t>
            </a:r>
          </a:p>
        </p:txBody>
      </p:sp>
    </p:spTree>
    <p:extLst>
      <p:ext uri="{BB962C8B-B14F-4D97-AF65-F5344CB8AC3E}">
        <p14:creationId xmlns:p14="http://schemas.microsoft.com/office/powerpoint/2010/main" val="4023947322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376D4-1757-22AC-4CF3-960F8877B3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4ADC8D-27EE-D85D-C644-8098378E7F8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7664" y="222441"/>
            <a:ext cx="6178849" cy="2706709"/>
          </a:xfrm>
          <a:prstGeom prst="rect">
            <a:avLst/>
          </a:prstGeom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F3D8C18-38F9-5258-F409-E9F77D3C647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6262" y="3192863"/>
            <a:ext cx="5937799" cy="2755519"/>
          </a:xfrm>
          <a:prstGeom prst="rect">
            <a:avLst/>
          </a:prstGeom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52313E4-95A1-DAFF-9590-6BE6850E6DB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3115"/>
          <a:stretch/>
        </p:blipFill>
        <p:spPr>
          <a:xfrm>
            <a:off x="6047975" y="3192863"/>
            <a:ext cx="5660512" cy="2781294"/>
          </a:xfrm>
          <a:prstGeom prst="rect">
            <a:avLst/>
          </a:prstGeom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40DAB09-1A07-39FA-C311-D9D7FA112F7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0193"/>
          <a:stretch/>
        </p:blipFill>
        <p:spPr>
          <a:xfrm>
            <a:off x="5718609" y="222440"/>
            <a:ext cx="5935231" cy="2706709"/>
          </a:xfrm>
          <a:prstGeom prst="rect">
            <a:avLst/>
          </a:prstGeom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641A9C7-788D-3ADA-7782-765C59F2539A}"/>
              </a:ext>
            </a:extLst>
          </p:cNvPr>
          <p:cNvSpPr txBox="1"/>
          <p:nvPr/>
        </p:nvSpPr>
        <p:spPr>
          <a:xfrm>
            <a:off x="609600" y="5989228"/>
            <a:ext cx="631198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dirty="0">
                <a:highlight>
                  <a:srgbClr val="FFFF00"/>
                </a:highlight>
              </a:rPr>
              <a:t>Key frailty group chapters</a:t>
            </a:r>
          </a:p>
        </p:txBody>
      </p:sp>
    </p:spTree>
    <p:extLst>
      <p:ext uri="{BB962C8B-B14F-4D97-AF65-F5344CB8AC3E}">
        <p14:creationId xmlns:p14="http://schemas.microsoft.com/office/powerpoint/2010/main" val="3182479180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376D4-1757-22AC-4CF3-960F8877B3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2313E4-95A1-DAFF-9590-6BE6850E6DB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3115" b="6345"/>
          <a:stretch/>
        </p:blipFill>
        <p:spPr>
          <a:xfrm>
            <a:off x="6491580" y="3774356"/>
            <a:ext cx="5195595" cy="2390876"/>
          </a:xfrm>
          <a:prstGeom prst="rect">
            <a:avLst/>
          </a:prstGeom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6DDEEE-E18E-017E-A8CB-C13D879E68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9741" y="0"/>
            <a:ext cx="5847049" cy="36974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C9E1F26-C487-AB38-C6E3-A18E794AAA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992" y="0"/>
            <a:ext cx="5847049" cy="36974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8824E06-2E0E-504E-D3F0-C2480BD4F9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779898"/>
            <a:ext cx="6491580" cy="27403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38AAD68-9CEE-453C-A5DF-FAF68C56E721}"/>
              </a:ext>
            </a:extLst>
          </p:cNvPr>
          <p:cNvSpPr txBox="1"/>
          <p:nvPr/>
        </p:nvSpPr>
        <p:spPr>
          <a:xfrm>
            <a:off x="183992" y="6165232"/>
            <a:ext cx="80394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dirty="0">
                <a:highlight>
                  <a:srgbClr val="FFFF00"/>
                </a:highlight>
              </a:rPr>
              <a:t>Key paediatric group chapters</a:t>
            </a:r>
          </a:p>
        </p:txBody>
      </p:sp>
    </p:spTree>
    <p:extLst>
      <p:ext uri="{BB962C8B-B14F-4D97-AF65-F5344CB8AC3E}">
        <p14:creationId xmlns:p14="http://schemas.microsoft.com/office/powerpoint/2010/main" val="323151508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"/>
</p:tagLst>
</file>

<file path=ppt/theme/theme1.xml><?xml version="1.0" encoding="utf-8"?>
<a:theme xmlns:a="http://schemas.openxmlformats.org/drawingml/2006/main" name="PowerpointTheme2016">
  <a:themeElements>
    <a:clrScheme name="RCoA Branding 2016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291F51"/>
      </a:accent1>
      <a:accent2>
        <a:srgbClr val="50ABBF"/>
      </a:accent2>
      <a:accent3>
        <a:srgbClr val="8A5D9A"/>
      </a:accent3>
      <a:accent4>
        <a:srgbClr val="83B9E2"/>
      </a:accent4>
      <a:accent5>
        <a:srgbClr val="CD6084"/>
      </a:accent5>
      <a:accent6>
        <a:srgbClr val="888A88"/>
      </a:accent6>
      <a:hlink>
        <a:srgbClr val="50ABBF"/>
      </a:hlink>
      <a:folHlink>
        <a:srgbClr val="8A5D9A"/>
      </a:folHlink>
    </a:clrScheme>
    <a:fontScheme name="RCoA Branding Fonts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PowerpointTheme2016">
  <a:themeElements>
    <a:clrScheme name="RCoA Branding 2016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291F51"/>
      </a:accent1>
      <a:accent2>
        <a:srgbClr val="50ABBF"/>
      </a:accent2>
      <a:accent3>
        <a:srgbClr val="8A5D9A"/>
      </a:accent3>
      <a:accent4>
        <a:srgbClr val="83B9E2"/>
      </a:accent4>
      <a:accent5>
        <a:srgbClr val="CD6084"/>
      </a:accent5>
      <a:accent6>
        <a:srgbClr val="888A88"/>
      </a:accent6>
      <a:hlink>
        <a:srgbClr val="50ABBF"/>
      </a:hlink>
      <a:folHlink>
        <a:srgbClr val="8A5D9A"/>
      </a:folHlink>
    </a:clrScheme>
    <a:fontScheme name="RCoA Branding Fonts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7731</TotalTime>
  <Words>2871</Words>
  <Application>Microsoft Office PowerPoint</Application>
  <PresentationFormat>Widescreen</PresentationFormat>
  <Paragraphs>887</Paragraphs>
  <Slides>105</Slides>
  <Notes>35</Notes>
  <HiddenSlides>2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105</vt:i4>
      </vt:variant>
    </vt:vector>
  </HeadingPairs>
  <TitlesOfParts>
    <vt:vector size="119" baseType="lpstr">
      <vt:lpstr>Arial</vt:lpstr>
      <vt:lpstr>Avenir Book</vt:lpstr>
      <vt:lpstr>Avenir Next LT Pro</vt:lpstr>
      <vt:lpstr>Calibri</vt:lpstr>
      <vt:lpstr>Calibri Light</vt:lpstr>
      <vt:lpstr>Century Gothic</vt:lpstr>
      <vt:lpstr>Helvetica</vt:lpstr>
      <vt:lpstr>Tahoma</vt:lpstr>
      <vt:lpstr>Wingdings</vt:lpstr>
      <vt:lpstr>PowerpointTheme2016</vt:lpstr>
      <vt:lpstr>Office Theme</vt:lpstr>
      <vt:lpstr>1_Office Theme</vt:lpstr>
      <vt:lpstr>1_PowerpointTheme2016</vt:lpstr>
      <vt:lpstr>2_Office Theme</vt:lpstr>
      <vt:lpstr>Presentation title on two lines Name Title</vt:lpstr>
      <vt:lpstr>Preface</vt:lpstr>
      <vt:lpstr>  NAPs</vt:lpstr>
      <vt:lpstr>PowerPoint Presentation</vt:lpstr>
      <vt:lpstr>PowerPoint Presentation</vt:lpstr>
      <vt:lpstr>PowerPoint Presentation</vt:lpstr>
      <vt:lpstr>National Audit Projects</vt:lpstr>
      <vt:lpstr>National Audit Projects</vt:lpstr>
      <vt:lpstr>  NAP7  Perioperative Cardiac Arrest </vt:lpstr>
      <vt:lpstr>PowerPoint Presentation</vt:lpstr>
      <vt:lpstr>PowerPoint Presentation</vt:lpstr>
      <vt:lpstr>NAP7 – Stakeholders</vt:lpstr>
      <vt:lpstr>PowerPoint Presentation</vt:lpstr>
      <vt:lpstr>Methods</vt:lpstr>
      <vt:lpstr>Methods</vt:lpstr>
      <vt:lpstr>NAP7 – three parts</vt:lpstr>
      <vt:lpstr>PowerPoint Presentation</vt:lpstr>
      <vt:lpstr>PowerPoint Presentation</vt:lpstr>
      <vt:lpstr>PowerPoint Presentation</vt:lpstr>
      <vt:lpstr>NAP7 – three parts</vt:lpstr>
      <vt:lpstr>NAP7 – three parts</vt:lpstr>
      <vt:lpstr>NAP7 – three parts</vt:lpstr>
      <vt:lpstr>NAP – three parts</vt:lpstr>
      <vt:lpstr>NAP7:   4 countries of UK, 392 hospitals</vt:lpstr>
      <vt:lpstr>PowerPoint Presentation</vt:lpstr>
      <vt:lpstr>PowerPoint Presentation</vt:lpstr>
      <vt:lpstr>Baseline survey  385 hospitals (76%) -what we do -preparedness  10,746 individual anaesthetists/AAs (70%) -preparedness -beliefs -experiences </vt:lpstr>
      <vt:lpstr>Anaesthetists and other staff providing anaesthesia care</vt:lpstr>
      <vt:lpstr>Anaesthetists and other staff providing anaesthesia care</vt:lpstr>
      <vt:lpstr>What can/do UK hospitals do?</vt:lpstr>
      <vt:lpstr>What can/do UK hospitals do?</vt:lpstr>
      <vt:lpstr>86% of hospitals have no PICU Stabilisation of critically ill children prior to retrieval –  who is responsible? </vt:lpstr>
      <vt:lpstr>Default location for induction of anaesthesia</vt:lpstr>
      <vt:lpstr>90% hospitals do remote site anaesthesia  - top 10 locations</vt:lpstr>
      <vt:lpstr>Specialties</vt:lpstr>
      <vt:lpstr>Access to emergency equipment</vt:lpstr>
      <vt:lpstr>I am confident in managing perioperative cardiac arrest</vt:lpstr>
      <vt:lpstr>Confidence: after a cardiac arrest - MUCH lower</vt:lpstr>
      <vt:lpstr>Top 10 causes of (last) arrest</vt:lpstr>
      <vt:lpstr>What do anaesthetists think is commonest cause of cardiac arrest?</vt:lpstr>
      <vt:lpstr>  Baseline - 38% - 80% hot - 20% cold       </vt:lpstr>
      <vt:lpstr>Impact on patient care delivery</vt:lpstr>
      <vt:lpstr>Impact on patient care delivery</vt:lpstr>
      <vt:lpstr>Adverse impacts (n =1961)</vt:lpstr>
      <vt:lpstr>Attending perioperative cardiac arrest – career impact</vt:lpstr>
      <vt:lpstr>Attending perioperative cardiac arrest – career impact</vt:lpstr>
      <vt:lpstr>Positive (1817) / adverse (1348) personal impact </vt:lpstr>
      <vt:lpstr>PowerPoint Presentation</vt:lpstr>
      <vt:lpstr>Activity survey  26,000 cases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Activity Survey –complications 24,000 cases </vt:lpstr>
      <vt:lpstr>5.6%  1 in 18 cases cared for by a medically trained anaesthetist</vt:lpstr>
      <vt:lpstr>Activity Survey – complications </vt:lpstr>
      <vt:lpstr>PowerPoint Presentation</vt:lpstr>
      <vt:lpstr>PowerPoint Presentation</vt:lpstr>
      <vt:lpstr>A + B complications</vt:lpstr>
      <vt:lpstr>4.5%</vt:lpstr>
      <vt:lpstr>PowerPoint Presentation</vt:lpstr>
      <vt:lpstr>Year long registry  881 cases</vt:lpstr>
      <vt:lpstr>Overall incidence</vt:lpstr>
      <vt:lpstr>  NAPs</vt:lpstr>
      <vt:lpstr>Incidence* by (low risk) patient group</vt:lpstr>
      <vt:lpstr>Incidence* by (high risk) patient group</vt:lpstr>
      <vt:lpstr>PowerPoint Presentation</vt:lpstr>
      <vt:lpstr>PowerPoint Presentation</vt:lpstr>
      <vt:lpstr>PowerPoint Presentation</vt:lpstr>
      <vt:lpstr>Location</vt:lpstr>
      <vt:lpstr>Senior staff:  at induction of registry cases</vt:lpstr>
      <vt:lpstr>Cardiac arrest process</vt:lpstr>
      <vt:lpstr>At time of arrest</vt:lpstr>
      <vt:lpstr>Who came to help</vt:lpstr>
      <vt:lpstr>Anaesthetists ‘top 3 causes’ of perioperative cardiac arrest summed (baseline)</vt:lpstr>
      <vt:lpstr>Baseline: causes of (last attended) perioperative cardiac arrest (n= 4,639) [top 10]</vt:lpstr>
      <vt:lpstr>Specific causes - actual</vt:lpstr>
      <vt:lpstr>Cause by specialty</vt:lpstr>
      <vt:lpstr>PowerPoint Presentation</vt:lpstr>
      <vt:lpstr>PowerPoint Presentation</vt:lpstr>
      <vt:lpstr>Severity of harm</vt:lpstr>
      <vt:lpstr>Key cause(s) of cardiac arrest</vt:lpstr>
      <vt:lpstr>Key cause(s) of cardiac arrest</vt:lpstr>
      <vt:lpstr>Quality of care</vt:lpstr>
      <vt:lpstr>Quality of care</vt:lpstr>
      <vt:lpstr>Key cause differs from quality of care</vt:lpstr>
      <vt:lpstr>Themes</vt:lpstr>
      <vt:lpstr>Areas of interest?</vt:lpstr>
      <vt:lpstr>Frailty and monitoring</vt:lpstr>
      <vt:lpstr>Areas of concern?</vt:lpstr>
      <vt:lpstr>Must read chapters</vt:lpstr>
      <vt:lpstr>Recommendations</vt:lpstr>
      <vt:lpstr>PowerPoint Presentation</vt:lpstr>
      <vt:lpstr>Examples of key chapters groups and key chapters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 cook</dc:creator>
  <cp:lastModifiedBy>Laura Cortes</cp:lastModifiedBy>
  <cp:revision>79</cp:revision>
  <dcterms:created xsi:type="dcterms:W3CDTF">2023-10-05T08:24:46Z</dcterms:created>
  <dcterms:modified xsi:type="dcterms:W3CDTF">2024-04-03T20:55:37Z</dcterms:modified>
</cp:coreProperties>
</file>