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58" r:id="rId3"/>
    <p:sldId id="273" r:id="rId4"/>
    <p:sldId id="287" r:id="rId5"/>
    <p:sldId id="279" r:id="rId6"/>
    <p:sldId id="283" r:id="rId7"/>
    <p:sldId id="284" r:id="rId8"/>
    <p:sldId id="285" r:id="rId9"/>
    <p:sldId id="259" r:id="rId10"/>
    <p:sldId id="276" r:id="rId11"/>
    <p:sldId id="275" r:id="rId12"/>
    <p:sldId id="282" r:id="rId13"/>
    <p:sldId id="274" r:id="rId14"/>
    <p:sldId id="286" r:id="rId15"/>
    <p:sldId id="269" r:id="rId16"/>
    <p:sldId id="281" r:id="rId17"/>
    <p:sldId id="270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02" y="174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THIOPENTAL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2-4232-9467-45EDF0671C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PROPOFOL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2-4232-9467-45EDF0671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638968"/>
        <c:axId val="-2102549672"/>
      </c:barChart>
      <c:catAx>
        <c:axId val="-207563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2549672"/>
        <c:crosses val="autoZero"/>
        <c:auto val="1"/>
        <c:lblAlgn val="ctr"/>
        <c:lblOffset val="100"/>
        <c:noMultiLvlLbl val="0"/>
      </c:catAx>
      <c:valAx>
        <c:axId val="-21025496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5638968"/>
        <c:crosses val="autoZero"/>
        <c:crossBetween val="between"/>
        <c:majorUnit val="25"/>
        <c:min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862797098279403"/>
          <c:y val="0.234217689123978"/>
          <c:w val="0.192112769757947"/>
          <c:h val="0.3571190862045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Obstetrics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Nuala Lucas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OAA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92" y="1471824"/>
            <a:ext cx="1887057" cy="49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‘New’ hypotension</a:t>
            </a:r>
            <a:endParaRPr lang="en-US" dirty="0"/>
          </a:p>
        </p:txBody>
      </p:sp>
      <p:pic>
        <p:nvPicPr>
          <p:cNvPr id="4" name="Content Placeholder 3" descr="Screenshot 2018-05-05 11.59.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28120" r="42234" b="32662"/>
          <a:stretch/>
        </p:blipFill>
        <p:spPr>
          <a:xfrm>
            <a:off x="2652262" y="1689493"/>
            <a:ext cx="6331808" cy="3814169"/>
          </a:xfrm>
        </p:spPr>
      </p:pic>
    </p:spTree>
    <p:extLst>
      <p:ext uri="{BB962C8B-B14F-4D97-AF65-F5344CB8AC3E}">
        <p14:creationId xmlns:p14="http://schemas.microsoft.com/office/powerpoint/2010/main" val="23513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15253"/>
              </p:ext>
            </p:extLst>
          </p:nvPr>
        </p:nvGraphicFramePr>
        <p:xfrm>
          <a:off x="979413" y="2151080"/>
          <a:ext cx="3986058" cy="31235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Chlorphenamine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Hydrocortisone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6/8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Fluid mx appropriate 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9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Anaphylaxis pack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2/8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4" name="Content Placeholder 3" descr="Screenshot 2018-05-05 13.02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37928" r="49894" b="23406"/>
          <a:stretch/>
        </p:blipFill>
        <p:spPr>
          <a:xfrm>
            <a:off x="5568026" y="1773496"/>
            <a:ext cx="6014374" cy="3604205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284000"/>
              </p:ext>
            </p:extLst>
          </p:nvPr>
        </p:nvGraphicFramePr>
        <p:xfrm>
          <a:off x="979413" y="2151080"/>
          <a:ext cx="3986058" cy="31235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Chlorphenamine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Hydrocortisone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6/8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Fluid mx appropriate 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9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Anaphylaxis pack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2/8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F5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0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58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Post event</a:t>
            </a:r>
          </a:p>
          <a:p>
            <a:pPr lvl="1"/>
            <a:r>
              <a:rPr lang="en-US" sz="2400" dirty="0" smtClean="0"/>
              <a:t>No cardiac arrests</a:t>
            </a:r>
          </a:p>
          <a:p>
            <a:r>
              <a:rPr lang="en-US" b="1" dirty="0" smtClean="0"/>
              <a:t>Aftercare</a:t>
            </a:r>
          </a:p>
          <a:p>
            <a:pPr lvl="1"/>
            <a:r>
              <a:rPr lang="en-US" sz="2400" dirty="0" smtClean="0"/>
              <a:t>ITU/Recovery/Operating theatre/Observation bay on LW – 2/2/2/2</a:t>
            </a:r>
          </a:p>
          <a:p>
            <a:pPr lvl="1"/>
            <a:r>
              <a:rPr lang="en-US" sz="2400" dirty="0" smtClean="0"/>
              <a:t>3/5 delayed hospital discharge</a:t>
            </a:r>
          </a:p>
          <a:p>
            <a:pPr lvl="1"/>
            <a:r>
              <a:rPr lang="en-US" sz="2400" dirty="0" smtClean="0"/>
              <a:t>One woman reported anxiety re future anaesthetics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Baby</a:t>
            </a:r>
          </a:p>
          <a:p>
            <a:r>
              <a:rPr lang="en-US" dirty="0" smtClean="0"/>
              <a:t>5/6 caesarean section cases </a:t>
            </a:r>
          </a:p>
          <a:p>
            <a:pPr marL="457200" lvl="1" indent="0">
              <a:buNone/>
            </a:pPr>
            <a:r>
              <a:rPr lang="en-US" dirty="0" smtClean="0"/>
              <a:t>– onset after delivery of baby</a:t>
            </a:r>
          </a:p>
          <a:p>
            <a:pPr lvl="1"/>
            <a:r>
              <a:rPr lang="en-US" dirty="0" smtClean="0"/>
              <a:t>1/6 onset immediately before delivery of baby</a:t>
            </a:r>
            <a:endParaRPr lang="en-US" dirty="0"/>
          </a:p>
        </p:txBody>
      </p:sp>
      <p:pic>
        <p:nvPicPr>
          <p:cNvPr id="6" name="Picture 5" descr="Screenshot 2018-05-11 02.2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t="35789" r="52470" b="38571"/>
          <a:stretch/>
        </p:blipFill>
        <p:spPr>
          <a:xfrm>
            <a:off x="10526591" y="770964"/>
            <a:ext cx="1397742" cy="15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Culprits</a:t>
            </a:r>
            <a:endParaRPr lang="en-US" dirty="0"/>
          </a:p>
        </p:txBody>
      </p:sp>
      <p:pic>
        <p:nvPicPr>
          <p:cNvPr id="4" name="Content Placeholder 3" descr="Screenshot 2018-05-11 02.12.4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33225" r="21085" b="42911"/>
          <a:stretch/>
        </p:blipFill>
        <p:spPr>
          <a:xfrm>
            <a:off x="1196759" y="1831649"/>
            <a:ext cx="9781691" cy="3260336"/>
          </a:xfrm>
        </p:spPr>
      </p:pic>
    </p:spTree>
    <p:extLst>
      <p:ext uri="{BB962C8B-B14F-4D97-AF65-F5344CB8AC3E}">
        <p14:creationId xmlns:p14="http://schemas.microsoft.com/office/powerpoint/2010/main" val="42686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b="1" dirty="0" smtClean="0"/>
              <a:t>Institutional</a:t>
            </a:r>
            <a:endParaRPr lang="en-US" sz="3600" b="1" dirty="0"/>
          </a:p>
          <a:p>
            <a:pPr marL="0" indent="0">
              <a:buNone/>
            </a:pPr>
            <a:r>
              <a:rPr lang="en-US" sz="3300" dirty="0" smtClean="0"/>
              <a:t>Obstetric </a:t>
            </a:r>
            <a:r>
              <a:rPr lang="en-US" sz="3300" dirty="0"/>
              <a:t>units should ensure immediate availability of </a:t>
            </a:r>
            <a:r>
              <a:rPr lang="en-US" sz="3300" dirty="0" smtClean="0"/>
              <a:t>anaesthetic </a:t>
            </a:r>
            <a:r>
              <a:rPr lang="en-US" sz="3300" dirty="0"/>
              <a:t>anaphylaxis treatment and investigation packs wherever general or regional anaesthesia is </a:t>
            </a:r>
            <a:r>
              <a:rPr lang="en-US" sz="3300" dirty="0" smtClean="0"/>
              <a:t>administered</a:t>
            </a:r>
            <a:endParaRPr lang="en-US" sz="33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546494"/>
            <a:ext cx="5384800" cy="5579672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/>
              <a:t>Individual</a:t>
            </a:r>
          </a:p>
          <a:p>
            <a:pPr marL="0" indent="0">
              <a:buNone/>
            </a:pPr>
            <a:r>
              <a:rPr lang="en-US" sz="3300" dirty="0" smtClean="0"/>
              <a:t>An </a:t>
            </a:r>
            <a:r>
              <a:rPr lang="en-US" sz="3300" dirty="0"/>
              <a:t>allergy history should be taken even when there is extreme urgency to deliver the baby</a:t>
            </a:r>
          </a:p>
          <a:p>
            <a:endParaRPr lang="en-US" sz="3300" dirty="0"/>
          </a:p>
          <a:p>
            <a:pPr marL="0" indent="0">
              <a:buNone/>
            </a:pPr>
            <a:r>
              <a:rPr lang="en-US" sz="3300" dirty="0"/>
              <a:t>Anaesthetists should be vigilant to non-obstetric causes of hypotension in obstetric patients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Anaphylaxis </a:t>
            </a:r>
            <a:r>
              <a:rPr lang="en-US" sz="3300" dirty="0"/>
              <a:t>should be actively considered where the cause of maternal hypotension or collapse is unclear, and mast cell tryptase levels should be </a:t>
            </a:r>
            <a:r>
              <a:rPr lang="en-US" sz="3300" dirty="0" smtClean="0"/>
              <a:t>measured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Anaphylaxis in obstetric patients should be managed following the same principles as in non-obstetric patients.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Anaesthetists should be aware that hypotension due to anaphylaxis can be exacerbated by neuraxial blockade and or aortocaval </a:t>
            </a:r>
            <a:r>
              <a:rPr lang="en-US" sz="3300" dirty="0" smtClean="0"/>
              <a:t>compression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findings - choice of induction agent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49542"/>
              </p:ext>
            </p:extLst>
          </p:nvPr>
        </p:nvGraphicFramePr>
        <p:xfrm>
          <a:off x="609600" y="1871663"/>
          <a:ext cx="10972800" cy="414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-Title-Lilac.jpg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5" b="9293"/>
          <a:stretch/>
        </p:blipFill>
        <p:spPr>
          <a:xfrm>
            <a:off x="1874525" y="503444"/>
            <a:ext cx="8022090" cy="52289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5000" dirty="0" smtClean="0">
                <a:solidFill>
                  <a:schemeClr val="bg1"/>
                </a:solidFill>
              </a:rPr>
              <a:t>       Any </a:t>
            </a:r>
            <a:r>
              <a:rPr lang="en-US" sz="50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67" y="995574"/>
            <a:ext cx="1887057" cy="49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knew before NAP6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received very limited </a:t>
            </a:r>
            <a:r>
              <a:rPr lang="en-US" dirty="0"/>
              <a:t>prospective </a:t>
            </a:r>
            <a:r>
              <a:rPr lang="en-US" dirty="0" smtClean="0"/>
              <a:t>examination</a:t>
            </a:r>
          </a:p>
          <a:p>
            <a:pPr lvl="1"/>
            <a:r>
              <a:rPr lang="en-US" dirty="0" smtClean="0"/>
              <a:t>available </a:t>
            </a:r>
            <a:r>
              <a:rPr lang="en-US" dirty="0"/>
              <a:t>knowledge </a:t>
            </a:r>
            <a:r>
              <a:rPr lang="en-US" dirty="0" smtClean="0"/>
              <a:t>case reports/series &amp; reviews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86425"/>
              </p:ext>
            </p:extLst>
          </p:nvPr>
        </p:nvGraphicFramePr>
        <p:xfrm>
          <a:off x="1254000" y="3042376"/>
          <a:ext cx="9432056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Scottish Confidential Audit of Severe Maternal Morbidity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24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/100,000 births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GB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Retrospective </a:t>
                      </a:r>
                      <a:r>
                        <a:rPr lang="en-GB" sz="24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US review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2.7 / 100,000 deliveries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UK Obstetric Surveillance 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1.6 / 100,000 maternities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concerns for obstetrics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971" b="1971"/>
          <a:stretch>
            <a:fillRect/>
          </a:stretch>
        </p:blipFill>
        <p:spPr>
          <a:xfrm>
            <a:off x="3620839" y="2212713"/>
            <a:ext cx="4739167" cy="3983304"/>
          </a:xfrm>
        </p:spPr>
      </p:pic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26635" r="-26635"/>
          <a:stretch>
            <a:fillRect/>
          </a:stretch>
        </p:blipFill>
        <p:spPr>
          <a:xfrm>
            <a:off x="0" y="2456197"/>
            <a:ext cx="4508145" cy="3789128"/>
          </a:xfrm>
        </p:spPr>
      </p:pic>
      <p:sp>
        <p:nvSpPr>
          <p:cNvPr id="7" name="TextBox 6"/>
          <p:cNvSpPr txBox="1"/>
          <p:nvPr/>
        </p:nvSpPr>
        <p:spPr>
          <a:xfrm>
            <a:off x="224134" y="1689493"/>
            <a:ext cx="40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‘patients’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20839" y="1682667"/>
            <a:ext cx="4015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Broad differential </a:t>
            </a:r>
            <a:br>
              <a:rPr lang="en-US" sz="2800" dirty="0" smtClean="0"/>
            </a:br>
            <a:r>
              <a:rPr lang="en-US" sz="2800" dirty="0" smtClean="0"/>
              <a:t>diagnosis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652" y="2205887"/>
            <a:ext cx="2629411" cy="4400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0672" y="1689493"/>
            <a:ext cx="40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Latex allergy?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62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Obstetric cases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cases identified</a:t>
            </a:r>
          </a:p>
          <a:p>
            <a:r>
              <a:rPr lang="en-GB" dirty="0"/>
              <a:t>NAP6 Activity Survey estimated 233,886 obstetric anaesthetics are administered </a:t>
            </a:r>
            <a:r>
              <a:rPr lang="en-GB" dirty="0" smtClean="0"/>
              <a:t>PA in </a:t>
            </a:r>
            <a:r>
              <a:rPr lang="en-GB" dirty="0"/>
              <a:t>UK</a:t>
            </a:r>
          </a:p>
          <a:p>
            <a:r>
              <a:rPr lang="en-GB" dirty="0"/>
              <a:t> </a:t>
            </a:r>
            <a:r>
              <a:rPr lang="en-GB" dirty="0" smtClean="0"/>
              <a:t>Incidence </a:t>
            </a:r>
            <a:r>
              <a:rPr lang="en-GB" dirty="0"/>
              <a:t>of severe obstetric perioperative anaphylaxis of 3.4 per 100,000 (95% </a:t>
            </a:r>
            <a:r>
              <a:rPr lang="en-GB" dirty="0" smtClean="0"/>
              <a:t>CI 1.48</a:t>
            </a:r>
            <a:r>
              <a:rPr lang="en-GB" dirty="0"/>
              <a:t>-6.74 per 100,000</a:t>
            </a:r>
            <a:r>
              <a:rPr lang="en-GB" dirty="0" smtClean="0"/>
              <a:t>)</a:t>
            </a:r>
          </a:p>
          <a:p>
            <a:r>
              <a:rPr lang="en-GB" dirty="0" smtClean="0"/>
              <a:t>6 cases associated with </a:t>
            </a:r>
            <a:r>
              <a:rPr lang="en-GB" dirty="0" err="1" smtClean="0"/>
              <a:t>neuraxial</a:t>
            </a:r>
            <a:r>
              <a:rPr lang="en-GB" dirty="0" smtClean="0"/>
              <a:t> anaesthesia, 2 cases associated with general anaesthesia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4808"/>
              </p:ext>
            </p:extLst>
          </p:nvPr>
        </p:nvGraphicFramePr>
        <p:xfrm>
          <a:off x="392218" y="1381485"/>
          <a:ext cx="109728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Operative 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Category</a:t>
                      </a:r>
                      <a:r>
                        <a:rPr lang="en-US" b="1" baseline="0" dirty="0" smtClean="0"/>
                        <a:t> 1 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Category 3 CS </a:t>
                      </a:r>
                      <a:br>
                        <a:rPr lang="en-US" b="1" dirty="0" smtClean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EUA/PPH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Unknown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045251"/>
              </p:ext>
            </p:extLst>
          </p:nvPr>
        </p:nvGraphicFramePr>
        <p:xfrm>
          <a:off x="392218" y="634057"/>
          <a:ext cx="417281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Numerical analysis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6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252459"/>
              </p:ext>
            </p:extLst>
          </p:nvPr>
        </p:nvGraphicFramePr>
        <p:xfrm>
          <a:off x="392218" y="1381485"/>
          <a:ext cx="109728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Operative 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Category</a:t>
                      </a:r>
                      <a:r>
                        <a:rPr lang="en-US" b="1" baseline="0" dirty="0" smtClean="0"/>
                        <a:t> 1 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Category 3 CS </a:t>
                      </a:r>
                      <a:br>
                        <a:rPr lang="en-US" b="1" dirty="0" smtClean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EUA/PPH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Unknown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87369"/>
              </p:ext>
            </p:extLst>
          </p:nvPr>
        </p:nvGraphicFramePr>
        <p:xfrm>
          <a:off x="392218" y="3015856"/>
          <a:ext cx="109728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Mon-Fri ‘daytime hours’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Out of hours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891693"/>
              </p:ext>
            </p:extLst>
          </p:nvPr>
        </p:nvGraphicFramePr>
        <p:xfrm>
          <a:off x="392218" y="634057"/>
          <a:ext cx="417281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Numerical analysis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5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995010"/>
              </p:ext>
            </p:extLst>
          </p:nvPr>
        </p:nvGraphicFramePr>
        <p:xfrm>
          <a:off x="392218" y="1381485"/>
          <a:ext cx="109728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Operative 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Category</a:t>
                      </a:r>
                      <a:r>
                        <a:rPr lang="en-US" b="1" baseline="0" dirty="0" smtClean="0"/>
                        <a:t> 1 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Category 3 CS </a:t>
                      </a:r>
                      <a:br>
                        <a:rPr lang="en-US" b="1" dirty="0" smtClean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EUA/PPH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Unknown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92729"/>
              </p:ext>
            </p:extLst>
          </p:nvPr>
        </p:nvGraphicFramePr>
        <p:xfrm>
          <a:off x="392218" y="3015856"/>
          <a:ext cx="109728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Mon-Fri ‘daytime hours’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Out of hours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10782"/>
              </p:ext>
            </p:extLst>
          </p:nvPr>
        </p:nvGraphicFramePr>
        <p:xfrm>
          <a:off x="392218" y="4431851"/>
          <a:ext cx="109728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Anaesthetist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Consultant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NCCG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Trainee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381043"/>
              </p:ext>
            </p:extLst>
          </p:nvPr>
        </p:nvGraphicFramePr>
        <p:xfrm>
          <a:off x="392218" y="634057"/>
          <a:ext cx="417281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Numerical analysis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2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53866"/>
              </p:ext>
            </p:extLst>
          </p:nvPr>
        </p:nvGraphicFramePr>
        <p:xfrm>
          <a:off x="392218" y="1381485"/>
          <a:ext cx="109728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Operative 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Category</a:t>
                      </a:r>
                      <a:r>
                        <a:rPr lang="en-US" b="1" baseline="0" dirty="0" smtClean="0"/>
                        <a:t> 1 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Category 3 CS </a:t>
                      </a:r>
                      <a:br>
                        <a:rPr lang="en-US" b="1" dirty="0" smtClean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EUA/PPH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Unknown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2439"/>
              </p:ext>
            </p:extLst>
          </p:nvPr>
        </p:nvGraphicFramePr>
        <p:xfrm>
          <a:off x="392218" y="3015856"/>
          <a:ext cx="109728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Mon-Fri ‘daytime hours’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Out of hours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87561"/>
              </p:ext>
            </p:extLst>
          </p:nvPr>
        </p:nvGraphicFramePr>
        <p:xfrm>
          <a:off x="392218" y="4431851"/>
          <a:ext cx="109728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Anaesthetist for resus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Consultant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Unknown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957110"/>
              </p:ext>
            </p:extLst>
          </p:nvPr>
        </p:nvGraphicFramePr>
        <p:xfrm>
          <a:off x="392218" y="634057"/>
          <a:ext cx="417281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Numerical analysis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4/6 patients who developed anaphylaxis assoc with neuraxial anaesthesia complained of </a:t>
            </a:r>
            <a:r>
              <a:rPr lang="en-US" dirty="0"/>
              <a:t>feeling unwell prior to the onset of hypotension or other clinical </a:t>
            </a:r>
            <a:r>
              <a:rPr lang="en-US" dirty="0" smtClean="0"/>
              <a:t>signs</a:t>
            </a:r>
          </a:p>
          <a:p>
            <a:r>
              <a:rPr lang="en-US" dirty="0" smtClean="0"/>
              <a:t>‘New’hypotension</a:t>
            </a:r>
          </a:p>
          <a:p>
            <a:r>
              <a:rPr lang="en-US" dirty="0"/>
              <a:t>In </a:t>
            </a:r>
            <a:r>
              <a:rPr lang="en-US" dirty="0" smtClean="0"/>
              <a:t>4 cases </a:t>
            </a:r>
            <a:r>
              <a:rPr lang="en-US" dirty="0"/>
              <a:t>(both </a:t>
            </a:r>
            <a:r>
              <a:rPr lang="en-US" dirty="0" smtClean="0"/>
              <a:t>GA and 2/6 neuraxial </a:t>
            </a:r>
            <a:r>
              <a:rPr lang="en-US" dirty="0"/>
              <a:t>cases) there was prompt recognition of the clinical </a:t>
            </a:r>
            <a:r>
              <a:rPr lang="en-US" dirty="0" smtClean="0"/>
              <a:t>event</a:t>
            </a:r>
          </a:p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one case (neuraxial anaesthesia) was the event promptly recognised as </a:t>
            </a:r>
            <a:r>
              <a:rPr lang="en-US" dirty="0" smtClean="0"/>
              <a:t>anaphylaxis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9261ec8-70ef-4b4c-946d-a7c02189db0d"/>
</p:tagLst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</TotalTime>
  <Words>455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明朝</vt:lpstr>
      <vt:lpstr>Arial</vt:lpstr>
      <vt:lpstr>Century Gothic</vt:lpstr>
      <vt:lpstr>Times New Roman</vt:lpstr>
      <vt:lpstr>PowerpointTheme2016</vt:lpstr>
      <vt:lpstr>Obstetrics Nuala Lucas OAA</vt:lpstr>
      <vt:lpstr>What we knew before NAP6</vt:lpstr>
      <vt:lpstr>Specific concerns for obstetrics</vt:lpstr>
      <vt:lpstr>Obstetric cases </vt:lpstr>
      <vt:lpstr>PowerPoint Presentation</vt:lpstr>
      <vt:lpstr>PowerPoint Presentation</vt:lpstr>
      <vt:lpstr>PowerPoint Presentation</vt:lpstr>
      <vt:lpstr>PowerPoint Presentation</vt:lpstr>
      <vt:lpstr>Presentation</vt:lpstr>
      <vt:lpstr>‘New’ hypotension</vt:lpstr>
      <vt:lpstr>Management</vt:lpstr>
      <vt:lpstr>Management</vt:lpstr>
      <vt:lpstr>Outcomes</vt:lpstr>
      <vt:lpstr>Culprits</vt:lpstr>
      <vt:lpstr>Recommendations</vt:lpstr>
      <vt:lpstr>Other findings - choice of induction agent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Audio Visual</cp:lastModifiedBy>
  <cp:revision>45</cp:revision>
  <dcterms:created xsi:type="dcterms:W3CDTF">2018-04-06T08:51:48Z</dcterms:created>
  <dcterms:modified xsi:type="dcterms:W3CDTF">2018-05-14T15:20:22Z</dcterms:modified>
</cp:coreProperties>
</file>