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6"/>
  </p:notesMasterIdLst>
  <p:sldIdLst>
    <p:sldId id="271" r:id="rId2"/>
    <p:sldId id="258" r:id="rId3"/>
    <p:sldId id="275" r:id="rId4"/>
    <p:sldId id="260" r:id="rId5"/>
    <p:sldId id="261" r:id="rId6"/>
    <p:sldId id="262" r:id="rId7"/>
    <p:sldId id="263" r:id="rId8"/>
    <p:sldId id="264" r:id="rId9"/>
    <p:sldId id="272" r:id="rId10"/>
    <p:sldId id="266" r:id="rId11"/>
    <p:sldId id="267" r:id="rId12"/>
    <p:sldId id="268" r:id="rId13"/>
    <p:sldId id="273" r:id="rId14"/>
    <p:sldId id="274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2" userDrawn="1">
          <p15:clr>
            <a:srgbClr val="A4A3A4"/>
          </p15:clr>
        </p15:guide>
        <p15:guide id="2" pos="75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98B6"/>
    <a:srgbClr val="997DA3"/>
    <a:srgbClr val="9C82A7"/>
    <a:srgbClr val="8E6F99"/>
    <a:srgbClr val="815D8D"/>
    <a:srgbClr val="B083B7"/>
    <a:srgbClr val="D6BFDF"/>
    <a:srgbClr val="DBC7E3"/>
    <a:srgbClr val="C2A0C8"/>
    <a:srgbClr val="985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2039" autoAdjust="0"/>
  </p:normalViewPr>
  <p:slideViewPr>
    <p:cSldViewPr snapToGrid="0" snapToObjects="1">
      <p:cViewPr varScale="1">
        <p:scale>
          <a:sx n="91" d="100"/>
          <a:sy n="91" d="100"/>
        </p:scale>
        <p:origin x="984" y="84"/>
      </p:cViewPr>
      <p:guideLst>
        <p:guide orient="horz" pos="4192"/>
        <p:guide pos="7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aib nasser" userId="c62ec9279dfce504" providerId="LiveId" clId="{60ADC8D9-EA12-4B22-AFC7-5F394428BFD9}"/>
    <pc:docChg chg="custSel modSld">
      <pc:chgData name="shuaib nasser" userId="c62ec9279dfce504" providerId="LiveId" clId="{60ADC8D9-EA12-4B22-AFC7-5F394428BFD9}" dt="2018-05-07T22:04:05.609" v="336" actId="20577"/>
      <pc:docMkLst>
        <pc:docMk/>
      </pc:docMkLst>
      <pc:sldChg chg="modSp">
        <pc:chgData name="shuaib nasser" userId="c62ec9279dfce504" providerId="LiveId" clId="{60ADC8D9-EA12-4B22-AFC7-5F394428BFD9}" dt="2018-05-07T21:58:40.674" v="271" actId="14"/>
        <pc:sldMkLst>
          <pc:docMk/>
          <pc:sldMk cId="664418461" sldId="258"/>
        </pc:sldMkLst>
        <pc:spChg chg="mod">
          <ac:chgData name="shuaib nasser" userId="c62ec9279dfce504" providerId="LiveId" clId="{60ADC8D9-EA12-4B22-AFC7-5F394428BFD9}" dt="2018-05-07T21:58:40.674" v="271" actId="14"/>
          <ac:spMkLst>
            <pc:docMk/>
            <pc:sldMk cId="664418461" sldId="258"/>
            <ac:spMk id="3" creationId="{00000000-0000-0000-0000-000000000000}"/>
          </ac:spMkLst>
        </pc:spChg>
      </pc:sldChg>
      <pc:sldChg chg="modSp">
        <pc:chgData name="shuaib nasser" userId="c62ec9279dfce504" providerId="LiveId" clId="{60ADC8D9-EA12-4B22-AFC7-5F394428BFD9}" dt="2018-05-07T21:59:24.792" v="272" actId="20577"/>
        <pc:sldMkLst>
          <pc:docMk/>
          <pc:sldMk cId="297604764" sldId="259"/>
        </pc:sldMkLst>
        <pc:spChg chg="mod">
          <ac:chgData name="shuaib nasser" userId="c62ec9279dfce504" providerId="LiveId" clId="{60ADC8D9-EA12-4B22-AFC7-5F394428BFD9}" dt="2018-05-07T21:59:24.792" v="272" actId="20577"/>
          <ac:spMkLst>
            <pc:docMk/>
            <pc:sldMk cId="297604764" sldId="259"/>
            <ac:spMk id="2" creationId="{00000000-0000-0000-0000-000000000000}"/>
          </ac:spMkLst>
        </pc:spChg>
      </pc:sldChg>
      <pc:sldChg chg="delSp modSp modNotesTx">
        <pc:chgData name="shuaib nasser" userId="c62ec9279dfce504" providerId="LiveId" clId="{60ADC8D9-EA12-4B22-AFC7-5F394428BFD9}" dt="2018-05-07T22:04:05.609" v="336" actId="20577"/>
        <pc:sldMkLst>
          <pc:docMk/>
          <pc:sldMk cId="1831479876" sldId="260"/>
        </pc:sldMkLst>
        <pc:spChg chg="del mod">
          <ac:chgData name="shuaib nasser" userId="c62ec9279dfce504" providerId="LiveId" clId="{60ADC8D9-EA12-4B22-AFC7-5F394428BFD9}" dt="2018-05-07T22:02:29.428" v="314" actId="478"/>
          <ac:spMkLst>
            <pc:docMk/>
            <pc:sldMk cId="1831479876" sldId="260"/>
            <ac:spMk id="3" creationId="{00000000-0000-0000-0000-000000000000}"/>
          </ac:spMkLst>
        </pc:spChg>
        <pc:graphicFrameChg chg="mod">
          <ac:chgData name="shuaib nasser" userId="c62ec9279dfce504" providerId="LiveId" clId="{60ADC8D9-EA12-4B22-AFC7-5F394428BFD9}" dt="2018-05-07T22:01:55.267" v="307" actId="1076"/>
          <ac:graphicFrameMkLst>
            <pc:docMk/>
            <pc:sldMk cId="1831479876" sldId="260"/>
            <ac:graphicFrameMk id="5" creationId="{00000000-0008-0000-0000-000004000000}"/>
          </ac:graphicFrameMkLst>
        </pc:graphicFrameChg>
        <pc:graphicFrameChg chg="mod">
          <ac:chgData name="shuaib nasser" userId="c62ec9279dfce504" providerId="LiveId" clId="{60ADC8D9-EA12-4B22-AFC7-5F394428BFD9}" dt="2018-05-07T22:02:16.244" v="312" actId="14100"/>
          <ac:graphicFrameMkLst>
            <pc:docMk/>
            <pc:sldMk cId="1831479876" sldId="260"/>
            <ac:graphicFrameMk id="6" creationId="{00000000-0008-0000-0000-000006000000}"/>
          </ac:graphicFrameMkLst>
        </pc:graphicFrameChg>
        <pc:picChg chg="mod">
          <ac:chgData name="shuaib nasser" userId="c62ec9279dfce504" providerId="LiveId" clId="{60ADC8D9-EA12-4B22-AFC7-5F394428BFD9}" dt="2018-05-07T22:02:08.318" v="311" actId="14100"/>
          <ac:picMkLst>
            <pc:docMk/>
            <pc:sldMk cId="1831479876" sldId="260"/>
            <ac:picMk id="4" creationId="{00000000-0000-0000-0000-000000000000}"/>
          </ac:picMkLst>
        </pc:picChg>
      </pc:sldChg>
      <pc:sldChg chg="modSp">
        <pc:chgData name="shuaib nasser" userId="c62ec9279dfce504" providerId="LiveId" clId="{60ADC8D9-EA12-4B22-AFC7-5F394428BFD9}" dt="2018-05-07T22:00:56.724" v="305" actId="20577"/>
        <pc:sldMkLst>
          <pc:docMk/>
          <pc:sldMk cId="676771399" sldId="271"/>
        </pc:sldMkLst>
        <pc:spChg chg="mod">
          <ac:chgData name="shuaib nasser" userId="c62ec9279dfce504" providerId="LiveId" clId="{60ADC8D9-EA12-4B22-AFC7-5F394428BFD9}" dt="2018-05-07T22:00:56.724" v="305" actId="20577"/>
          <ac:spMkLst>
            <pc:docMk/>
            <pc:sldMk cId="676771399" sldId="271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Age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F6-4DBC-A7C0-13890BED28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F6-4DBC-A7C0-13890BED28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F6-4DBC-A7C0-13890BED28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F6-4DBC-A7C0-13890BED280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F6-4DBC-A7C0-13890BED28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F6-4DBC-A7C0-13890BED280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0F6-4DBC-A7C0-13890BED280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0F6-4DBC-A7C0-13890BED280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0F6-4DBC-A7C0-13890BED280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0F6-4DBC-A7C0-13890BED28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E0F6-4DBC-A7C0-13890BED280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E0F6-4DBC-A7C0-13890BED280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E0F6-4DBC-A7C0-13890BED280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0F6-4DBC-A7C0-13890BED280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E0F6-4DBC-A7C0-13890BED280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E0F6-4DBC-A7C0-13890BED280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'Antibiotics - Def+Prob cases'!$A$26:$A$33</c:f>
              <c:strCache>
                <c:ptCount val="8"/>
                <c:pt idx="0">
                  <c:v>6 - 15</c:v>
                </c:pt>
                <c:pt idx="1">
                  <c:v>16 - 25</c:v>
                </c:pt>
                <c:pt idx="2">
                  <c:v>26 - 35</c:v>
                </c:pt>
                <c:pt idx="3">
                  <c:v>36 - 45</c:v>
                </c:pt>
                <c:pt idx="4">
                  <c:v>46 - 55</c:v>
                </c:pt>
                <c:pt idx="5">
                  <c:v>56 - 65</c:v>
                </c:pt>
                <c:pt idx="6">
                  <c:v>66 - 75</c:v>
                </c:pt>
                <c:pt idx="7">
                  <c:v>76 - 85</c:v>
                </c:pt>
              </c:strCache>
            </c:strRef>
          </c:cat>
          <c:val>
            <c:numRef>
              <c:f>'Antibiotics - Def+Prob cases'!$B$26:$B$33</c:f>
              <c:numCache>
                <c:formatCode>General</c:formatCode>
                <c:ptCount val="8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16</c:v>
                </c:pt>
                <c:pt idx="5">
                  <c:v>23</c:v>
                </c:pt>
                <c:pt idx="6">
                  <c:v>27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0F6-4DBC-A7C0-13890BED280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62623942840478E-2"/>
          <c:y val="1.6403978576893651E-2"/>
          <c:w val="0.84865330635753866"/>
          <c:h val="0.922744519215128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'Antibiotics - Def+Prob cases'!$B$133</c:f>
              <c:strCache>
                <c:ptCount val="1"/>
                <c:pt idx="0">
                  <c:v>Co-amoxiclav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cases'!$B$134:$B$138</c:f>
              <c:numCache>
                <c:formatCode>General</c:formatCode>
                <c:ptCount val="4"/>
                <c:pt idx="0">
                  <c:v>34</c:v>
                </c:pt>
                <c:pt idx="1">
                  <c:v>8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1-4C99-A134-E5942853E304}"/>
            </c:ext>
          </c:extLst>
        </c:ser>
        <c:ser>
          <c:idx val="1"/>
          <c:order val="1"/>
          <c:tx>
            <c:strRef>
              <c:f>'Antibiotics - Def+Prob cases'!$C$133</c:f>
              <c:strCache>
                <c:ptCount val="1"/>
                <c:pt idx="0">
                  <c:v>Flucloxacillin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cases'!$C$134:$C$138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F1-4C99-A134-E5942853E304}"/>
            </c:ext>
          </c:extLst>
        </c:ser>
        <c:ser>
          <c:idx val="2"/>
          <c:order val="2"/>
          <c:tx>
            <c:strRef>
              <c:f>'Antibiotics - Def+Prob cases'!$D$133</c:f>
              <c:strCache>
                <c:ptCount val="1"/>
                <c:pt idx="0">
                  <c:v>Piperacillin-tazobactam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cases'!$D$134:$D$138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1-4C99-A134-E5942853E304}"/>
            </c:ext>
          </c:extLst>
        </c:ser>
        <c:ser>
          <c:idx val="3"/>
          <c:order val="3"/>
          <c:tx>
            <c:strRef>
              <c:f>'Antibiotics - Def+Prob cases'!$E$133</c:f>
              <c:strCache>
                <c:ptCount val="1"/>
                <c:pt idx="0">
                  <c:v>Cefuroxime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cases'!$E$134:$E$138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F1-4C99-A134-E5942853E304}"/>
            </c:ext>
          </c:extLst>
        </c:ser>
        <c:ser>
          <c:idx val="4"/>
          <c:order val="4"/>
          <c:tx>
            <c:strRef>
              <c:f>'Antibiotics - Def+Prob cases'!$F$133</c:f>
              <c:strCache>
                <c:ptCount val="1"/>
                <c:pt idx="0">
                  <c:v>Teicoplanin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cases'!$F$134:$F$138</c:f>
              <c:numCache>
                <c:formatCode>General</c:formatCode>
                <c:ptCount val="4"/>
                <c:pt idx="0">
                  <c:v>27</c:v>
                </c:pt>
                <c:pt idx="1">
                  <c:v>7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F1-4C99-A134-E5942853E304}"/>
            </c:ext>
          </c:extLst>
        </c:ser>
        <c:ser>
          <c:idx val="5"/>
          <c:order val="5"/>
          <c:tx>
            <c:strRef>
              <c:f>'Antibiotics - Def+Prob cases'!$G$133</c:f>
              <c:strCache>
                <c:ptCount val="1"/>
                <c:pt idx="0">
                  <c:v>Vancomycin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cases'!$G$134:$G$138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F1-4C99-A134-E5942853E304}"/>
            </c:ext>
          </c:extLst>
        </c:ser>
        <c:ser>
          <c:idx val="6"/>
          <c:order val="6"/>
          <c:tx>
            <c:strRef>
              <c:f>'Antibiotics - Def+Prob cases'!$H$133</c:f>
              <c:strCache>
                <c:ptCount val="1"/>
                <c:pt idx="0">
                  <c:v>Gentamicin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cases'!$H$134:$H$138</c:f>
              <c:numCache>
                <c:formatCode>General</c:formatCode>
                <c:ptCount val="4"/>
                <c:pt idx="0">
                  <c:v>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F1-4C99-A134-E5942853E304}"/>
            </c:ext>
          </c:extLst>
        </c:ser>
        <c:ser>
          <c:idx val="7"/>
          <c:order val="7"/>
          <c:tx>
            <c:strRef>
              <c:f>'Antibiotics - Def+Prob cases'!$I$133</c:f>
              <c:strCache>
                <c:ptCount val="1"/>
                <c:pt idx="0">
                  <c:v>Metronidazole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'Antibiotics - Def+Prob cases'!$A$134:$A$138</c:f>
              <c:strCache>
                <c:ptCount val="4"/>
                <c:pt idx="0">
                  <c:v>0-5 min</c:v>
                </c:pt>
                <c:pt idx="1">
                  <c:v>6-10 min</c:v>
                </c:pt>
                <c:pt idx="2">
                  <c:v>11-15 min</c:v>
                </c:pt>
                <c:pt idx="3">
                  <c:v>16-30 min</c:v>
                </c:pt>
              </c:strCache>
            </c:strRef>
          </c:cat>
          <c:val>
            <c:numRef>
              <c:f>'Antibiotics - Def+Prob cases'!$I$134:$I$138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F1-4C99-A134-E5942853E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329856"/>
        <c:axId val="52343936"/>
        <c:axId val="52323200"/>
      </c:bar3DChart>
      <c:catAx>
        <c:axId val="523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3936"/>
        <c:crosses val="autoZero"/>
        <c:auto val="1"/>
        <c:lblAlgn val="ctr"/>
        <c:lblOffset val="100"/>
        <c:noMultiLvlLbl val="0"/>
      </c:catAx>
      <c:valAx>
        <c:axId val="5234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29856"/>
        <c:crosses val="autoZero"/>
        <c:crossBetween val="between"/>
      </c:valAx>
      <c:serAx>
        <c:axId val="523232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34393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31299212598426E-2"/>
          <c:y val="0.14981354186120771"/>
          <c:w val="0.27894894648585594"/>
          <c:h val="0.737603335160763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371-4A4F-A138-3266CA0D697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371-4A4F-A138-3266CA0D697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371-4A4F-A138-3266CA0D697D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371-4A4F-A138-3266CA0D697D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371-4A4F-A138-3266CA0D697D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371-4A4F-A138-3266CA0D697D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371-4A4F-A138-3266CA0D697D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371-4A4F-A138-3266CA0D697D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371-4A4F-A138-3266CA0D697D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371-4A4F-A138-3266CA0D697D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371-4A4F-A138-3266CA0D697D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371-4A4F-A138-3266CA0D697D}"/>
              </c:ext>
            </c:extLst>
          </c:dPt>
          <c:dLbls>
            <c:dLbl>
              <c:idx val="0"/>
              <c:layout>
                <c:manualLayout>
                  <c:x val="1.3778407436182119E-3"/>
                  <c:y val="6.6839520628965386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71-4A4F-A138-3266CA0D697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371-4A4F-A138-3266CA0D697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371-4A4F-A138-3266CA0D697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371-4A4F-A138-3266CA0D697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371-4A4F-A138-3266CA0D697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371-4A4F-A138-3266CA0D697D}"/>
                </c:ext>
              </c:extLst>
            </c:dLbl>
            <c:dLbl>
              <c:idx val="7"/>
              <c:layout>
                <c:manualLayout>
                  <c:x val="-2.8237849579147434E-3"/>
                  <c:y val="1.548815313108588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7371-4A4F-A138-3266CA0D697D}"/>
                </c:ext>
              </c:extLst>
            </c:dLbl>
            <c:dLbl>
              <c:idx val="11"/>
              <c:layout>
                <c:manualLayout>
                  <c:x val="2.6193670140839769E-2"/>
                  <c:y val="-3.07140382110809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7371-4A4F-A138-3266CA0D697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371-4A4F-A138-3266CA0D69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'Antibiotics - Def+Prob cases'!$A$144:$A$156</c:f>
              <c:strCache>
                <c:ptCount val="13"/>
                <c:pt idx="0">
                  <c:v>Bradycardia</c:v>
                </c:pt>
                <c:pt idx="1">
                  <c:v>Tachycardia</c:v>
                </c:pt>
                <c:pt idx="2">
                  <c:v>Hypotension</c:v>
                </c:pt>
                <c:pt idx="3">
                  <c:v>Cardiac arrest</c:v>
                </c:pt>
                <c:pt idx="4">
                  <c:v>Bronchospasm/High airway pressure</c:v>
                </c:pt>
                <c:pt idx="5">
                  <c:v>Cyanosis/Oxygen desaturation</c:v>
                </c:pt>
                <c:pt idx="6">
                  <c:v>Reduced/absent CO2 trace</c:v>
                </c:pt>
                <c:pt idx="7">
                  <c:v>Other Respiratory Distress</c:v>
                </c:pt>
                <c:pt idx="8">
                  <c:v>Flushing/Non-urticarial rash</c:v>
                </c:pt>
                <c:pt idx="9">
                  <c:v>Itching</c:v>
                </c:pt>
                <c:pt idx="10">
                  <c:v>Laryngeal oedema/Stridor</c:v>
                </c:pt>
                <c:pt idx="11">
                  <c:v>Nausea/Vomiting</c:v>
                </c:pt>
                <c:pt idx="12">
                  <c:v>Patient Feeling Unwell</c:v>
                </c:pt>
              </c:strCache>
            </c:strRef>
          </c:cat>
          <c:val>
            <c:numRef>
              <c:f>'Antibiotics - Def+Prob cases'!$J$144:$J$156</c:f>
              <c:numCache>
                <c:formatCode>General</c:formatCode>
                <c:ptCount val="13"/>
                <c:pt idx="0">
                  <c:v>2</c:v>
                </c:pt>
                <c:pt idx="1">
                  <c:v>12</c:v>
                </c:pt>
                <c:pt idx="2">
                  <c:v>39</c:v>
                </c:pt>
                <c:pt idx="3">
                  <c:v>1</c:v>
                </c:pt>
                <c:pt idx="4">
                  <c:v>14</c:v>
                </c:pt>
                <c:pt idx="5">
                  <c:v>6</c:v>
                </c:pt>
                <c:pt idx="6">
                  <c:v>4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71-4A4F-A138-3266CA0D697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172134733158358"/>
          <c:y val="0"/>
          <c:w val="0.39881352070574511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0F7E-EA02-47D7-B583-D17791954A73}" type="datetimeFigureOut">
              <a:rPr lang="en-GB" smtClean="0"/>
              <a:t>14/05/2018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435D-2040-42EB-B6E5-842B0D2DC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2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NMBAs, second leading cause, ≈25% of cases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onset of anaphylaxis was within 5 minutes in 74% of cases, within 10 minutes in 92% and in all cases within 30 minutes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history of penicillin allergy appears to be a risk factor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anaphyalxis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therefore: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evidences the need for robust programmes to investigate and de-label, where appropriate, patients with reported history of penicillin allergy.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52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 test dose of antibiotic should not be used, as it will not prevent or reduce the severity of anaphylaxis.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Administration of antibiotics several minutes before induction of anaesthesia will likely improve detection, may simplify treatment and will help investigation when reactions occur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administered frequently because of a history of penicillin allergy. With the knowledge that penicillin allergy is unfounded in &gt;90% of cases, effective de-labelling of penicillin allergy would decrease overall risk of anaphylaxis.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030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NMBAs, second leading cause, ≈25% of cases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onset of anaphylaxis was within 5 minutes in 74% of cases, within 10 minutes in 92% and in all cases within 30 minutes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history of penicillin allergy appears to be a risk factor for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anaphyalxis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therefore: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This evidences the need for robust programmes to investigate and de-label, where appropriate, patients with reported history of penicillin allergy.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52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73 patients had pre-operative label of antibiotic allergy: 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penicillins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(49 penicillin, 2 amoxicillin, 1 piperacillin-tazobactam), 3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also had a label of cephalosporin allergy. 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had a label of cephalosporin allergy 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16 - allergy to a variety of antibiotics including trimethoprim, co-trimoxazole, erythromycin, metronidazole, doxycycline or tetracycline. 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Four of these also had a label of penicillin allergy. 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patient had a label of multiple antibiotic allergy</a:t>
            </a:r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1435D-2040-42EB-B6E5-842B0D2DC9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40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Only 12%&lt;35yrs of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434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onset of anaphylaxis was within 5 minutes in 74% of cases, within 10 minutes in 92% and in all cases within 30 minutes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54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12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Clinical features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are discussed in Chapter 10 Clinical features. The most common first clinical feature (42%) was hypotension followed by bronchospasm/high airway pressure (15%) and tachycardia (13%). During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anaphylaxis hypotension was a dominant presenting feature with bronchospasm uncommon (Figure 5).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Considering clinical features present at any time during the episode, hypotension was universal and blood pressure was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unrecordably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 in a quarter of cases. Flushing/non-urticarial rash, bronchospasm/high airway pressure and tachycardia were the next most common features (67%, 53% and 50%, respectively).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Bradycardia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present in 11% of cases. Table 6.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1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*Two cases where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gentamicin were joint probable causes therefore 92 patients but 94 antibiotics </a:t>
            </a:r>
          </a:p>
          <a:p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Severity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were 46 (50%) grade 3 and 43 (47%) grade 4 reactions. Three (3%) cases were fatal of which two were due to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one co-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amoxiclav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3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In two cases both </a:t>
            </a:r>
            <a:r>
              <a:rPr lang="en-GB" dirty="0" err="1" smtClean="0"/>
              <a:t>tecicoplanin</a:t>
            </a:r>
            <a:r>
              <a:rPr lang="en-GB" dirty="0" smtClean="0"/>
              <a:t> and gentamicin were judged equally probable as culprits so there were 94 definite or probable antibiotic culprits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691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incidence of perioperative anaphylaxis to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teicoplanin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considerably high at 16.39 per 100,000 administrations per year, which 16-fold that of cefuroxime. Co-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amoxiclav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the antibiotic with the second highest risk of perioperative anaphylaxis at 8.64 per 100,000 persons per year, 9-fold that of cefuroxime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435D-2040-42EB-B6E5-842B0D2DC9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9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4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898D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2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500">
                <a:solidFill>
                  <a:schemeClr val="tx1"/>
                </a:solidFill>
              </a:defRPr>
            </a:lvl2pPr>
            <a:lvl3pPr>
              <a:defRPr sz="2200"/>
            </a:lvl3pPr>
            <a:lvl4pPr>
              <a:defRPr sz="22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3"/>
            <a:ext cx="10363200" cy="1362076"/>
          </a:xfrm>
        </p:spPr>
        <p:txBody>
          <a:bodyPr anchor="t">
            <a:normAutofit/>
          </a:bodyPr>
          <a:lstStyle>
            <a:lvl1pPr algn="l">
              <a:defRPr sz="3800" b="0" cap="none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5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3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3" y="543698"/>
            <a:ext cx="4011084" cy="89140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543697"/>
            <a:ext cx="6815667" cy="5582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9600" y="6278536"/>
            <a:ext cx="2844800" cy="365125"/>
          </a:xfrm>
          <a:prstGeom prst="rect">
            <a:avLst/>
          </a:prstGeom>
        </p:spPr>
        <p:txBody>
          <a:bodyPr/>
          <a:lstStyle/>
          <a:p>
            <a:fld id="{32A66108-5AEF-D14E-BA70-38762366C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72056"/>
            <a:ext cx="10972800" cy="414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24327" y="5743555"/>
            <a:ext cx="10990731" cy="1092557"/>
            <a:chOff x="457200" y="5605131"/>
            <a:chExt cx="8243048" cy="1092557"/>
          </a:xfrm>
        </p:grpSpPr>
        <p:pic>
          <p:nvPicPr>
            <p:cNvPr id="7" name="Picture 6" descr="RCoA-Initials-RGB.jpg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939328"/>
              <a:ext cx="1302664" cy="7327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442" y="5605131"/>
              <a:ext cx="2144806" cy="10179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2452" y="5821507"/>
              <a:ext cx="2384448" cy="87618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 userDrawn="1"/>
        </p:nvGrpSpPr>
        <p:grpSpPr>
          <a:xfrm>
            <a:off x="0" y="-1812"/>
            <a:ext cx="12192000" cy="546494"/>
            <a:chOff x="0" y="-1812"/>
            <a:chExt cx="9144000" cy="54649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-1812"/>
              <a:ext cx="9144000" cy="546494"/>
            </a:xfrm>
            <a:prstGeom prst="rect">
              <a:avLst/>
            </a:prstGeom>
            <a:gradFill flip="none" rotWithShape="1">
              <a:gsLst>
                <a:gs pos="55000">
                  <a:srgbClr val="997DA3"/>
                </a:gs>
                <a:gs pos="0">
                  <a:srgbClr val="815D8D"/>
                </a:gs>
                <a:gs pos="100000">
                  <a:srgbClr val="AD98B6"/>
                </a:gs>
              </a:gsLst>
              <a:lin ang="16200000" scaled="1"/>
              <a:tileRect/>
            </a:gradFill>
          </p:spPr>
          <p:txBody>
            <a:bodyPr wrap="square" rtlCol="0" anchor="ctr" anchorCtr="0">
              <a:noAutofit/>
            </a:bodyPr>
            <a:lstStyle/>
            <a:p>
              <a:pPr algn="r"/>
              <a:endParaRPr lang="en-GB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5728447" y="162450"/>
              <a:ext cx="3050242" cy="255425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r"/>
              <a:r>
                <a:rPr lang="en-GB" sz="1200" b="1" dirty="0">
                  <a:solidFill>
                    <a:schemeClr val="bg2"/>
                  </a:solidFill>
                </a:rPr>
                <a:t>NAP6: Perioperative Anaphylaxis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605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50ABBF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3200" kern="1200">
          <a:solidFill>
            <a:srgbClr val="3F2A56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F2A56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7B5"/>
        </a:buClr>
        <a:buFont typeface="Arial"/>
        <a:buChar char="•"/>
        <a:defRPr sz="2400" kern="1200">
          <a:solidFill>
            <a:srgbClr val="3F2A56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F2A56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516" y="2702710"/>
            <a:ext cx="7772400" cy="2578289"/>
          </a:xfrm>
        </p:spPr>
        <p:txBody>
          <a:bodyPr anchor="t"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Antibiotics </a:t>
            </a:r>
            <a:r>
              <a:rPr lang="en-GB" sz="4000" dirty="0">
                <a:solidFill>
                  <a:srgbClr val="0000CC"/>
                </a:solidFill>
              </a:rPr>
              <a:t/>
            </a:r>
            <a:br>
              <a:rPr lang="en-GB" sz="4000" dirty="0">
                <a:solidFill>
                  <a:srgbClr val="0000CC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Shuaib </a:t>
            </a:r>
            <a:r>
              <a:rPr lang="en-GB" sz="2400" dirty="0" smtClean="0">
                <a:solidFill>
                  <a:schemeClr val="bg1"/>
                </a:solidFill>
              </a:rPr>
              <a:t>Nasser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Cambridge University Hospitals NHS Foundation Trust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NAP6 Steering Committee member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68" y="490415"/>
            <a:ext cx="2301424" cy="10922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5" y="563171"/>
            <a:ext cx="3392552" cy="90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/>
              <a:t>A</a:t>
            </a:r>
            <a:r>
              <a:rPr lang="en-GB" sz="2600" dirty="0" smtClean="0"/>
              <a:t>llergy </a:t>
            </a:r>
            <a:r>
              <a:rPr lang="en-GB" sz="2600" dirty="0"/>
              <a:t>clinic diagnosis </a:t>
            </a:r>
            <a:r>
              <a:rPr lang="en-GB" sz="2600" dirty="0" smtClean="0"/>
              <a:t>of </a:t>
            </a:r>
            <a:r>
              <a:rPr lang="en-GB" sz="2600" dirty="0"/>
              <a:t>92 cases </a:t>
            </a:r>
            <a:r>
              <a:rPr lang="en-GB" sz="2600" dirty="0" smtClean="0"/>
              <a:t>of antibiotic anaphylaxis</a:t>
            </a:r>
            <a:endParaRPr lang="en-GB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7450414"/>
              </p:ext>
            </p:extLst>
          </p:nvPr>
        </p:nvGraphicFramePr>
        <p:xfrm>
          <a:off x="156518" y="1600200"/>
          <a:ext cx="6008129" cy="4363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6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1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75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10310">
                <a:tc>
                  <a:txBody>
                    <a:bodyPr/>
                    <a:lstStyle/>
                    <a:p>
                      <a:endParaRPr lang="en-GB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Culprit established by the review panel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Allergy clinic diagnosis of antibiotic allergy with high certainty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Allergy clinic diagnosis of antibiotic allergy with intermediate certainty or certainty not stated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Not investigated by Allergy clinic or culprit not identified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2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Antibiotic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number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% of cases established by the review panel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number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% of cases established by the review panel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number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% of cases established by the review panel</a:t>
                      </a:r>
                      <a:endParaRPr lang="en-GB" sz="9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Co-</a:t>
                      </a:r>
                      <a:r>
                        <a:rPr lang="en-GB" sz="1200" dirty="0" err="1">
                          <a:effectLst/>
                        </a:rPr>
                        <a:t>amoxiclav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46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24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52.2%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17.4%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14</a:t>
                      </a:r>
                      <a:r>
                        <a:rPr lang="en-GB" sz="1200" baseline="30000">
                          <a:effectLst/>
                        </a:rPr>
                        <a:t>a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30.4%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Flucloxacillin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Piperacillin-tazobactam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Cefuroxime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50.0%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50.0%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Teicoplanin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52.8%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22.2%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25.0%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Vancomycin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Gentamicin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33.3%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66.7%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Metronidazole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100%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0%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6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Total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94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50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53.2%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20.2%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24</a:t>
                      </a:r>
                      <a:endParaRPr lang="en-GB" sz="12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25.5%</a:t>
                      </a:r>
                      <a:endParaRPr lang="en-GB" sz="12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49812" marR="4981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1443680"/>
            <a:ext cx="5681362" cy="4525963"/>
          </a:xfrm>
        </p:spPr>
        <p:txBody>
          <a:bodyPr>
            <a:normAutofit fontScale="55000" lnSpcReduction="20000"/>
          </a:bodyPr>
          <a:lstStyle/>
          <a:p>
            <a:r>
              <a:rPr lang="en-GB" sz="2900" dirty="0" smtClean="0"/>
              <a:t>92 </a:t>
            </a:r>
            <a:r>
              <a:rPr lang="en-GB" sz="2900" dirty="0"/>
              <a:t>cases of antibiotic-induced anaphylaxis were </a:t>
            </a:r>
            <a:r>
              <a:rPr lang="en-GB" sz="2900" dirty="0" smtClean="0"/>
              <a:t>identified by the review panel</a:t>
            </a:r>
          </a:p>
          <a:p>
            <a:r>
              <a:rPr lang="en-GB" sz="2900" dirty="0" smtClean="0"/>
              <a:t>Allergy </a:t>
            </a:r>
            <a:r>
              <a:rPr lang="en-GB" sz="2900" dirty="0"/>
              <a:t>clinics considered </a:t>
            </a:r>
            <a:r>
              <a:rPr lang="en-GB" sz="2900" dirty="0" smtClean="0"/>
              <a:t>69 cases (50 definite) to </a:t>
            </a:r>
            <a:r>
              <a:rPr lang="en-GB" sz="2900" dirty="0"/>
              <a:t>have been caused by </a:t>
            </a:r>
            <a:r>
              <a:rPr lang="en-GB" sz="2900" dirty="0" smtClean="0"/>
              <a:t>an antibiotic.  But in </a:t>
            </a:r>
            <a:r>
              <a:rPr lang="en-GB" sz="2900" dirty="0"/>
              <a:t>some cases a single culprit was not confirmed and </a:t>
            </a:r>
            <a:r>
              <a:rPr lang="en-GB" sz="2900" u="sng" dirty="0" smtClean="0"/>
              <a:t>&gt;</a:t>
            </a:r>
            <a:r>
              <a:rPr lang="en-GB" sz="2900" dirty="0" smtClean="0"/>
              <a:t>2agents </a:t>
            </a:r>
            <a:r>
              <a:rPr lang="en-GB" sz="2900" dirty="0"/>
              <a:t>were recommended for </a:t>
            </a:r>
            <a:r>
              <a:rPr lang="en-GB" sz="2900" dirty="0" smtClean="0"/>
              <a:t>avoidance</a:t>
            </a:r>
          </a:p>
          <a:p>
            <a:r>
              <a:rPr lang="en-GB" sz="2900" dirty="0" smtClean="0"/>
              <a:t>In </a:t>
            </a:r>
            <a:r>
              <a:rPr lang="en-GB" sz="2900" dirty="0"/>
              <a:t>12 cases the review panel considered that an oral challenge had been omitted by the allergy clinic </a:t>
            </a:r>
            <a:endParaRPr lang="en-GB" sz="2900" dirty="0" smtClean="0"/>
          </a:p>
          <a:p>
            <a:r>
              <a:rPr lang="en-GB" sz="2900" dirty="0" smtClean="0"/>
              <a:t>In </a:t>
            </a:r>
            <a:r>
              <a:rPr lang="en-GB" sz="2900" dirty="0"/>
              <a:t>another 11 cases the review panel suggested </a:t>
            </a:r>
            <a:r>
              <a:rPr lang="en-GB" sz="2900" dirty="0" smtClean="0"/>
              <a:t>IV drug </a:t>
            </a:r>
            <a:r>
              <a:rPr lang="en-GB" sz="2900" dirty="0"/>
              <a:t>provocation should have been </a:t>
            </a:r>
            <a:r>
              <a:rPr lang="en-GB" sz="2900" dirty="0" smtClean="0"/>
              <a:t>considered</a:t>
            </a:r>
            <a:endParaRPr lang="en-GB" sz="2900" dirty="0"/>
          </a:p>
          <a:p>
            <a:r>
              <a:rPr lang="en-GB" sz="2900" dirty="0"/>
              <a:t>In 61 </a:t>
            </a:r>
            <a:r>
              <a:rPr lang="en-GB" sz="2900" dirty="0" smtClean="0"/>
              <a:t>/92 </a:t>
            </a:r>
            <a:r>
              <a:rPr lang="en-GB" sz="2900" dirty="0"/>
              <a:t>cases(66</a:t>
            </a:r>
            <a:r>
              <a:rPr lang="en-GB" sz="2900" dirty="0" smtClean="0"/>
              <a:t>%) of </a:t>
            </a:r>
            <a:r>
              <a:rPr lang="en-GB" sz="2900" dirty="0"/>
              <a:t>antibiotic allergy identified by the review panel </a:t>
            </a:r>
            <a:r>
              <a:rPr lang="en-GB" sz="2900" dirty="0" smtClean="0"/>
              <a:t>appropriate </a:t>
            </a:r>
            <a:r>
              <a:rPr lang="en-GB" sz="2900" dirty="0"/>
              <a:t>advice on future avoidance was not provided by the allergy </a:t>
            </a:r>
            <a:r>
              <a:rPr lang="en-GB" sz="2900" dirty="0" smtClean="0"/>
              <a:t>clinic either not </a:t>
            </a:r>
            <a:r>
              <a:rPr lang="en-GB" sz="2900" dirty="0"/>
              <a:t>given, inappropriate </a:t>
            </a:r>
            <a:r>
              <a:rPr lang="en-GB" sz="2900" dirty="0" smtClean="0"/>
              <a:t>due to incomplete investigation of </a:t>
            </a:r>
            <a:r>
              <a:rPr lang="en-GB" sz="2900" dirty="0"/>
              <a:t>all culprits </a:t>
            </a:r>
            <a:r>
              <a:rPr lang="en-GB" sz="2900" dirty="0" smtClean="0"/>
              <a:t>and/or </a:t>
            </a:r>
            <a:r>
              <a:rPr lang="en-GB" sz="2900" dirty="0"/>
              <a:t>no culprit </a:t>
            </a:r>
            <a:r>
              <a:rPr lang="en-GB" sz="2900" dirty="0" smtClean="0"/>
              <a:t>identified</a:t>
            </a:r>
            <a:r>
              <a:rPr lang="en-GB" sz="2900" dirty="0"/>
              <a:t>, no safe alternatives </a:t>
            </a:r>
            <a:r>
              <a:rPr lang="en-GB" sz="2900" dirty="0" smtClean="0"/>
              <a:t>clearly </a:t>
            </a:r>
            <a:r>
              <a:rPr lang="en-GB" sz="2900" dirty="0"/>
              <a:t>stated, excessive avoidance advice (e.g. multiple antibiotics) based on </a:t>
            </a:r>
            <a:r>
              <a:rPr lang="en-GB" sz="2900" dirty="0" smtClean="0"/>
              <a:t>incomplete investigations </a:t>
            </a:r>
          </a:p>
          <a:p>
            <a:r>
              <a:rPr lang="en-GB" sz="2900" dirty="0" err="1" smtClean="0"/>
              <a:t>Ie</a:t>
            </a:r>
            <a:r>
              <a:rPr lang="en-GB" sz="2900" dirty="0" smtClean="0"/>
              <a:t>. allergy </a:t>
            </a:r>
            <a:r>
              <a:rPr lang="en-GB" sz="2900" dirty="0"/>
              <a:t>clinics may be underdiagnosing </a:t>
            </a:r>
            <a:r>
              <a:rPr lang="en-GB" sz="2900" dirty="0" smtClean="0"/>
              <a:t>antibiotic allergy potentially </a:t>
            </a:r>
            <a:r>
              <a:rPr lang="en-GB" sz="2900" dirty="0"/>
              <a:t>placing patients at </a:t>
            </a:r>
            <a:r>
              <a:rPr lang="en-GB" sz="2900" dirty="0" smtClean="0"/>
              <a:t>risk</a:t>
            </a:r>
            <a:endParaRPr lang="en-GB" sz="29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6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46493"/>
            <a:ext cx="10972800" cy="952793"/>
          </a:xfrm>
        </p:spPr>
        <p:txBody>
          <a:bodyPr>
            <a:normAutofit fontScale="90000"/>
          </a:bodyPr>
          <a:lstStyle/>
          <a:p>
            <a:r>
              <a:rPr lang="en-GB" dirty="0"/>
              <a:t>Antibiotic use </a:t>
            </a:r>
            <a:r>
              <a:rPr lang="en-GB" dirty="0" smtClean="0"/>
              <a:t>&amp; </a:t>
            </a:r>
            <a:r>
              <a:rPr lang="en-GB" dirty="0"/>
              <a:t>relative incidence of anaphylaxis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446782"/>
              </p:ext>
            </p:extLst>
          </p:nvPr>
        </p:nvGraphicFramePr>
        <p:xfrm>
          <a:off x="164757" y="1309818"/>
          <a:ext cx="11771871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8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8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3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50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5148">
                <a:tc rowSpan="2"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Antibiotic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Exposure from activity survey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Use in NAP6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Cases suspected by anaesthetist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Allergic reactions in NAP6*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Incidence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Relative incidence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1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Estimated annual caseload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Total no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% of all cases 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no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Total no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% of all cases 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cases per 100,000 administrations per year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Cefuroxime = 1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Co-amoxiclav</a:t>
                      </a:r>
                      <a:endParaRPr lang="en-GB" sz="11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532,580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71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26.7%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17.3%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8.64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9.16 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Flucloxacillin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211,973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4.5%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1.0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Piperacillin-tazobactam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28,237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1.5%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3.54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3.76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Cefuroxime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424,143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6.0%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0.94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Teicoplanin</a:t>
                      </a:r>
                      <a:endParaRPr lang="en-GB" sz="11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219,621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23.3%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13.5%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16.39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0000"/>
                          </a:solidFill>
                          <a:effectLst/>
                        </a:rPr>
                        <a:t>17.38</a:t>
                      </a:r>
                      <a:endParaRPr lang="en-GB" sz="1000" b="1" dirty="0">
                        <a:solidFill>
                          <a:srgbClr val="FF0000"/>
                        </a:solidFill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Vancomycin</a:t>
                      </a:r>
                      <a:endParaRPr lang="en-GB" sz="11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17,648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5.67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6.01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Gentamicin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616,899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56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21.1%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1.1%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0.49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0.52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Metronidazole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272,173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6.4%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0.37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0.39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Amoxicillin 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1.5%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Ceftriaxone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1.1%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Ciprofloxacin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Clindamycin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0%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Meropenem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0.8%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43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Amikacin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Data not collected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0.4%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0%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-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343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Total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2,323,274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256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92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(94)</a:t>
                      </a:r>
                      <a:r>
                        <a:rPr lang="en-GB" sz="1000" baseline="30000">
                          <a:effectLst/>
                        </a:rPr>
                        <a:t>#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34.6%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(35.3%)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3.96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(4.05)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4.20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(4.29)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086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Patients receiving at least one antibiotic</a:t>
                      </a:r>
                      <a:endParaRPr lang="en-GB" sz="11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1,787,360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5.15 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5.46</a:t>
                      </a:r>
                      <a:endParaRPr lang="en-GB" sz="100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120837" marR="120837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5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RECOMMENDATIONS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2465" y="1600202"/>
            <a:ext cx="5631935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Institutional</a:t>
            </a:r>
          </a:p>
          <a:p>
            <a:r>
              <a:rPr lang="en-GB" dirty="0"/>
              <a:t>Patients with reported allergy to a beta-lactam antibiotic and at least one other class of antibiotics should be referred for </a:t>
            </a:r>
            <a:r>
              <a:rPr lang="en-GB" dirty="0" smtClean="0"/>
              <a:t>allergy </a:t>
            </a:r>
            <a:r>
              <a:rPr lang="en-GB" dirty="0"/>
              <a:t>investigation, before elective surgery, in line with </a:t>
            </a:r>
            <a:r>
              <a:rPr lang="en-GB" i="1" dirty="0"/>
              <a:t>NICE CG183: Drug allergy: diagnosis and management</a:t>
            </a:r>
            <a:r>
              <a:rPr lang="en-GB" dirty="0"/>
              <a:t>.</a:t>
            </a:r>
          </a:p>
          <a:p>
            <a:r>
              <a:rPr lang="en-GB" dirty="0"/>
              <a:t>If antibiotic allergy is suspected despite negative skin tests, challenge testing should be </a:t>
            </a:r>
            <a:r>
              <a:rPr lang="en-GB" dirty="0" smtClean="0"/>
              <a:t>considered</a:t>
            </a:r>
          </a:p>
          <a:p>
            <a:r>
              <a:rPr lang="en-GB" dirty="0" smtClean="0"/>
              <a:t>Broad </a:t>
            </a:r>
            <a:r>
              <a:rPr lang="en-GB" dirty="0"/>
              <a:t>beta lactam avoidance advice should be </a:t>
            </a:r>
            <a:r>
              <a:rPr lang="en-GB" dirty="0" smtClean="0"/>
              <a:t>discouraged and </a:t>
            </a:r>
            <a:r>
              <a:rPr lang="en-GB" dirty="0"/>
              <a:t>patients should be further investigated to clarify the drug(s) to avoid and to identify safe alternatives.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Individual </a:t>
            </a:r>
          </a:p>
          <a:p>
            <a:r>
              <a:rPr lang="en-GB" dirty="0" smtClean="0"/>
              <a:t>Ninety </a:t>
            </a:r>
            <a:r>
              <a:rPr lang="en-GB" dirty="0"/>
              <a:t>per cent of anaphylaxis due to antibiotics presents within ten minutes of administration. </a:t>
            </a:r>
            <a:r>
              <a:rPr lang="en-GB" b="1" dirty="0"/>
              <a:t>When perioperative antibiotics are indicated they should be administered as early as possible, where practical at least 5-10 minutes before induction of anaesthesia, providing this does not interfere with their efficacy.</a:t>
            </a:r>
          </a:p>
          <a:p>
            <a:r>
              <a:rPr lang="en-GB" dirty="0"/>
              <a:t>The anaesthetist should consider co- </a:t>
            </a:r>
            <a:r>
              <a:rPr lang="en-GB" dirty="0" err="1"/>
              <a:t>amoxiclav</a:t>
            </a:r>
            <a:r>
              <a:rPr lang="en-GB" dirty="0"/>
              <a:t> or </a:t>
            </a:r>
            <a:r>
              <a:rPr lang="en-GB" dirty="0" err="1"/>
              <a:t>teicoplanin</a:t>
            </a:r>
            <a:r>
              <a:rPr lang="en-GB" dirty="0"/>
              <a:t> amongst the likely culprits when anaphylaxis occurs after their administration. </a:t>
            </a:r>
            <a:endParaRPr lang="en-GB" dirty="0" smtClean="0"/>
          </a:p>
          <a:p>
            <a:r>
              <a:rPr lang="en-GB" dirty="0" smtClean="0"/>
              <a:t>Avoid </a:t>
            </a:r>
            <a:r>
              <a:rPr lang="en-GB" dirty="0"/>
              <a:t>test </a:t>
            </a:r>
            <a:r>
              <a:rPr lang="en-GB" dirty="0" smtClean="0"/>
              <a:t>doses </a:t>
            </a:r>
            <a:r>
              <a:rPr lang="en-GB" dirty="0"/>
              <a:t>of </a:t>
            </a:r>
            <a:r>
              <a:rPr lang="en-GB" dirty="0" smtClean="0"/>
              <a:t>antibiotic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1779"/>
            <a:ext cx="10972800" cy="1143000"/>
          </a:xfrm>
        </p:spPr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9240"/>
            <a:ext cx="10972800" cy="4496972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600" dirty="0"/>
              <a:t>Antibiotics most common cause of perioperative anaphylaxis in </a:t>
            </a:r>
            <a:r>
              <a:rPr lang="en-GB" sz="1600" dirty="0" smtClean="0"/>
              <a:t>UK</a:t>
            </a:r>
            <a:endParaRPr lang="en-GB" sz="1600" dirty="0"/>
          </a:p>
          <a:p>
            <a:pPr lvl="1"/>
            <a:r>
              <a:rPr lang="en-GB" sz="1600" dirty="0"/>
              <a:t>35% of all cases (</a:t>
            </a:r>
            <a:r>
              <a:rPr lang="en-GB" sz="1600" dirty="0" smtClean="0"/>
              <a:t>NMBAs </a:t>
            </a:r>
            <a:r>
              <a:rPr lang="en-GB" sz="1600" dirty="0"/>
              <a:t>≈25% of cases)</a:t>
            </a:r>
          </a:p>
          <a:p>
            <a:pPr lvl="0"/>
            <a:r>
              <a:rPr lang="en-GB" sz="1600" dirty="0"/>
              <a:t>Antibiotic anaphylaxis in 5.15 per 100,000 patients /</a:t>
            </a:r>
            <a:r>
              <a:rPr lang="en-GB" sz="1600" dirty="0" err="1"/>
              <a:t>yr</a:t>
            </a:r>
            <a:r>
              <a:rPr lang="en-GB" sz="1600" dirty="0"/>
              <a:t> receiving at least one antibiotic perioperatively </a:t>
            </a:r>
          </a:p>
          <a:p>
            <a:pPr lvl="1"/>
            <a:r>
              <a:rPr lang="en-GB" sz="1600" dirty="0"/>
              <a:t>3.96 per 100,000 antibiotic administrations /</a:t>
            </a:r>
            <a:r>
              <a:rPr lang="en-GB" sz="1600" dirty="0" err="1"/>
              <a:t>yr</a:t>
            </a:r>
            <a:r>
              <a:rPr lang="en-GB" sz="1600" dirty="0"/>
              <a:t> develop antibiotic anaphylaxis</a:t>
            </a:r>
          </a:p>
          <a:p>
            <a:pPr lvl="0"/>
            <a:r>
              <a:rPr lang="en-GB" sz="1600" dirty="0" smtClean="0"/>
              <a:t>Co-</a:t>
            </a:r>
            <a:r>
              <a:rPr lang="en-GB" sz="1600" dirty="0" err="1" smtClean="0"/>
              <a:t>amoxiclav</a:t>
            </a:r>
            <a:r>
              <a:rPr lang="en-GB" sz="1600" dirty="0" smtClean="0"/>
              <a:t> caused17.3% and </a:t>
            </a:r>
            <a:r>
              <a:rPr lang="en-GB" sz="1600" dirty="0" err="1" smtClean="0"/>
              <a:t>teicoplanin</a:t>
            </a:r>
            <a:r>
              <a:rPr lang="en-GB" sz="1600" dirty="0" smtClean="0"/>
              <a:t> 13.5% of </a:t>
            </a:r>
            <a:r>
              <a:rPr lang="en-GB" sz="1600" dirty="0"/>
              <a:t>the 35% total </a:t>
            </a:r>
            <a:r>
              <a:rPr lang="en-GB" sz="1600" dirty="0" err="1" smtClean="0"/>
              <a:t>ie</a:t>
            </a:r>
            <a:r>
              <a:rPr lang="en-GB" sz="1600" dirty="0" smtClean="0"/>
              <a:t> </a:t>
            </a:r>
            <a:r>
              <a:rPr lang="en-GB" sz="1600" dirty="0"/>
              <a:t>89% of all cases</a:t>
            </a:r>
          </a:p>
          <a:p>
            <a:pPr lvl="0"/>
            <a:r>
              <a:rPr lang="en-GB" sz="1600" dirty="0" smtClean="0"/>
              <a:t>Perioperative </a:t>
            </a:r>
            <a:r>
              <a:rPr lang="en-GB" sz="1600" dirty="0"/>
              <a:t>anaphylaxis </a:t>
            </a:r>
            <a:r>
              <a:rPr lang="en-GB" sz="1600" dirty="0" smtClean="0"/>
              <a:t>incidence:</a:t>
            </a:r>
            <a:endParaRPr lang="en-GB" sz="1600" dirty="0"/>
          </a:p>
          <a:p>
            <a:pPr lvl="1"/>
            <a:r>
              <a:rPr lang="en-GB" sz="1600" dirty="0"/>
              <a:t>Teicoplanin -16.39 per 100,000 administrations /</a:t>
            </a:r>
            <a:r>
              <a:rPr lang="en-GB" sz="1600" dirty="0" err="1"/>
              <a:t>yr</a:t>
            </a:r>
            <a:r>
              <a:rPr lang="en-GB" sz="1600" dirty="0"/>
              <a:t>, ie16-fold that of </a:t>
            </a:r>
            <a:r>
              <a:rPr lang="en-GB" sz="1600" dirty="0" smtClean="0"/>
              <a:t>cefuroxime</a:t>
            </a:r>
            <a:endParaRPr lang="en-GB" sz="1600" dirty="0"/>
          </a:p>
          <a:p>
            <a:pPr lvl="1"/>
            <a:r>
              <a:rPr lang="en-GB" sz="1600" dirty="0"/>
              <a:t>Co-amoxiclav -8.64 per 100,000 administrations /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ie</a:t>
            </a:r>
            <a:r>
              <a:rPr lang="en-GB" sz="1600" dirty="0"/>
              <a:t> 9-fold that of </a:t>
            </a:r>
            <a:r>
              <a:rPr lang="en-GB" sz="1600" dirty="0" smtClean="0"/>
              <a:t>cefuroxime</a:t>
            </a:r>
          </a:p>
          <a:p>
            <a:pPr lvl="1"/>
            <a:r>
              <a:rPr lang="en-GB" sz="1600" dirty="0" err="1" smtClean="0"/>
              <a:t>vancomycin</a:t>
            </a:r>
            <a:r>
              <a:rPr lang="en-GB" sz="1600" dirty="0" smtClean="0"/>
              <a:t> </a:t>
            </a:r>
            <a:r>
              <a:rPr lang="en-GB" sz="1600" dirty="0"/>
              <a:t>was 3</a:t>
            </a:r>
            <a:r>
              <a:rPr lang="en-GB" sz="1600" baseline="30000" dirty="0"/>
              <a:t>rd </a:t>
            </a:r>
            <a:r>
              <a:rPr lang="en-GB" sz="1600" dirty="0"/>
              <a:t>and </a:t>
            </a:r>
            <a:r>
              <a:rPr lang="en-GB" sz="1600" dirty="0" err="1"/>
              <a:t>piperacillin-tazobactam</a:t>
            </a:r>
            <a:r>
              <a:rPr lang="en-GB" sz="1600" dirty="0"/>
              <a:t> 4</a:t>
            </a:r>
            <a:r>
              <a:rPr lang="en-GB" sz="1600" baseline="30000" dirty="0"/>
              <a:t>th</a:t>
            </a:r>
            <a:r>
              <a:rPr lang="en-GB" sz="1600" dirty="0"/>
              <a:t> place </a:t>
            </a:r>
            <a:r>
              <a:rPr lang="en-GB" sz="1600" dirty="0" smtClean="0"/>
              <a:t>- distant</a:t>
            </a:r>
            <a:endParaRPr lang="en-GB" sz="1600" dirty="0"/>
          </a:p>
          <a:p>
            <a:pPr lvl="0"/>
            <a:r>
              <a:rPr lang="en-GB" sz="1600" dirty="0"/>
              <a:t>Most common first clinical feature was </a:t>
            </a:r>
            <a:r>
              <a:rPr lang="en-GB" sz="1600" dirty="0" smtClean="0"/>
              <a:t>hypotension - 42</a:t>
            </a:r>
            <a:r>
              <a:rPr lang="en-GB" sz="1600" dirty="0"/>
              <a:t>% of all </a:t>
            </a:r>
            <a:r>
              <a:rPr lang="en-GB" sz="1600" dirty="0" smtClean="0"/>
              <a:t>antibiotic cases</a:t>
            </a:r>
            <a:endParaRPr lang="en-GB" sz="1600" dirty="0"/>
          </a:p>
          <a:p>
            <a:pPr lvl="1"/>
            <a:r>
              <a:rPr lang="en-GB" sz="1600" dirty="0"/>
              <a:t>presented within 5 min of exposure in 76% of cases</a:t>
            </a:r>
          </a:p>
          <a:p>
            <a:pPr lvl="0"/>
            <a:r>
              <a:rPr lang="en-GB" sz="1600" dirty="0"/>
              <a:t>Two fifths of the patients with a </a:t>
            </a:r>
            <a:r>
              <a:rPr lang="en-GB" sz="1600" dirty="0" smtClean="0"/>
              <a:t>pre-operative history </a:t>
            </a:r>
            <a:r>
              <a:rPr lang="en-GB" sz="1600" dirty="0"/>
              <a:t>of </a:t>
            </a:r>
            <a:r>
              <a:rPr lang="en-GB" sz="1600" dirty="0" smtClean="0"/>
              <a:t>penicillin allergy reacted </a:t>
            </a:r>
            <a:r>
              <a:rPr lang="en-GB" sz="1600" dirty="0"/>
              <a:t>to </a:t>
            </a:r>
            <a:r>
              <a:rPr lang="en-GB" sz="1600" dirty="0" err="1" smtClean="0"/>
              <a:t>teicoplanin</a:t>
            </a:r>
            <a:endParaRPr lang="en-GB" sz="1600" dirty="0" smtClean="0"/>
          </a:p>
          <a:p>
            <a:pPr lvl="0"/>
            <a:r>
              <a:rPr lang="en-GB" sz="1600" dirty="0" smtClean="0"/>
              <a:t>Allergy </a:t>
            </a:r>
            <a:r>
              <a:rPr lang="en-GB" sz="1600" dirty="0"/>
              <a:t>clinics did not identify the antibiotic culprits in 25% cases due to incomplete </a:t>
            </a:r>
            <a:r>
              <a:rPr lang="en-GB" sz="1600" dirty="0" smtClean="0"/>
              <a:t>investigations </a:t>
            </a:r>
            <a:r>
              <a:rPr lang="en-GB" sz="1600" dirty="0" err="1" smtClean="0"/>
              <a:t>ie</a:t>
            </a:r>
            <a:endParaRPr lang="en-GB" sz="1600" dirty="0" smtClean="0"/>
          </a:p>
          <a:p>
            <a:pPr lvl="1"/>
            <a:r>
              <a:rPr lang="en-GB" sz="1600" dirty="0" smtClean="0"/>
              <a:t>skin </a:t>
            </a:r>
            <a:r>
              <a:rPr lang="en-GB" sz="1600" dirty="0"/>
              <a:t>tests and drug provocation </a:t>
            </a:r>
            <a:r>
              <a:rPr lang="en-GB" sz="1600" dirty="0" smtClean="0"/>
              <a:t>challenges</a:t>
            </a:r>
          </a:p>
          <a:p>
            <a:pPr lvl="1"/>
            <a:r>
              <a:rPr lang="en-GB" sz="1600" dirty="0"/>
              <a:t>In two thirds of cases inappropriate advice on future avoidance was given by allergy </a:t>
            </a:r>
            <a:r>
              <a:rPr lang="en-GB" sz="1600" dirty="0" smtClean="0"/>
              <a:t>clinics</a:t>
            </a:r>
            <a:endParaRPr lang="en-GB" sz="1600" dirty="0"/>
          </a:p>
          <a:p>
            <a:r>
              <a:rPr lang="en-GB" sz="1600" dirty="0"/>
              <a:t>Allergy clinics may be underdiagnosing antibiotic allergy, </a:t>
            </a:r>
            <a:r>
              <a:rPr lang="en-GB" sz="1600" dirty="0" smtClean="0"/>
              <a:t>potentially placing </a:t>
            </a:r>
            <a:r>
              <a:rPr lang="en-GB" sz="1600" dirty="0"/>
              <a:t>patients at </a:t>
            </a:r>
            <a:r>
              <a:rPr lang="en-GB" sz="1600" dirty="0" smtClean="0"/>
              <a:t>risk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059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3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4525" y="3029499"/>
            <a:ext cx="8669197" cy="857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00A7B5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5000" dirty="0" smtClean="0">
                <a:solidFill>
                  <a:schemeClr val="bg1"/>
                </a:solidFill>
              </a:rPr>
              <a:t>Thank you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1779"/>
            <a:ext cx="10972800" cy="1143000"/>
          </a:xfrm>
        </p:spPr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59240"/>
            <a:ext cx="10972800" cy="4496972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1600" dirty="0"/>
              <a:t>Antibiotics most common cause of perioperative anaphylaxis in </a:t>
            </a:r>
            <a:r>
              <a:rPr lang="en-GB" sz="1600" dirty="0" smtClean="0"/>
              <a:t>UK</a:t>
            </a:r>
            <a:endParaRPr lang="en-GB" sz="1600" dirty="0"/>
          </a:p>
          <a:p>
            <a:pPr lvl="1"/>
            <a:r>
              <a:rPr lang="en-GB" sz="1600" dirty="0"/>
              <a:t>35% of all cases (</a:t>
            </a:r>
            <a:r>
              <a:rPr lang="en-GB" sz="1600" dirty="0" smtClean="0"/>
              <a:t>NMBAs </a:t>
            </a:r>
            <a:r>
              <a:rPr lang="en-GB" sz="1600" dirty="0"/>
              <a:t>≈25% of cases)</a:t>
            </a:r>
          </a:p>
          <a:p>
            <a:pPr lvl="0"/>
            <a:r>
              <a:rPr lang="en-GB" sz="1600" dirty="0"/>
              <a:t>Antibiotic anaphylaxis in 5.15 per 100,000 patients /</a:t>
            </a:r>
            <a:r>
              <a:rPr lang="en-GB" sz="1600" dirty="0" err="1"/>
              <a:t>yr</a:t>
            </a:r>
            <a:r>
              <a:rPr lang="en-GB" sz="1600" dirty="0"/>
              <a:t> receiving at least one antibiotic perioperatively </a:t>
            </a:r>
          </a:p>
          <a:p>
            <a:pPr lvl="1"/>
            <a:r>
              <a:rPr lang="en-GB" sz="1600" dirty="0"/>
              <a:t>3.96 per 100,000 antibiotic administrations /</a:t>
            </a:r>
            <a:r>
              <a:rPr lang="en-GB" sz="1600" dirty="0" err="1"/>
              <a:t>yr</a:t>
            </a:r>
            <a:r>
              <a:rPr lang="en-GB" sz="1600" dirty="0"/>
              <a:t> develop antibiotic anaphylaxis</a:t>
            </a:r>
          </a:p>
          <a:p>
            <a:pPr lvl="0"/>
            <a:r>
              <a:rPr lang="en-GB" sz="1600" dirty="0" smtClean="0"/>
              <a:t>Co-</a:t>
            </a:r>
            <a:r>
              <a:rPr lang="en-GB" sz="1600" dirty="0" err="1" smtClean="0"/>
              <a:t>amoxiclav</a:t>
            </a:r>
            <a:r>
              <a:rPr lang="en-GB" sz="1600" dirty="0" smtClean="0"/>
              <a:t> caused17.3% and </a:t>
            </a:r>
            <a:r>
              <a:rPr lang="en-GB" sz="1600" dirty="0" err="1" smtClean="0"/>
              <a:t>teicoplanin</a:t>
            </a:r>
            <a:r>
              <a:rPr lang="en-GB" sz="1600" dirty="0" smtClean="0"/>
              <a:t> 13.5% of </a:t>
            </a:r>
            <a:r>
              <a:rPr lang="en-GB" sz="1600" dirty="0"/>
              <a:t>the 35% total </a:t>
            </a:r>
            <a:r>
              <a:rPr lang="en-GB" sz="1600" dirty="0" err="1" smtClean="0"/>
              <a:t>ie</a:t>
            </a:r>
            <a:r>
              <a:rPr lang="en-GB" sz="1600" dirty="0" smtClean="0"/>
              <a:t> </a:t>
            </a:r>
            <a:r>
              <a:rPr lang="en-GB" sz="1600" dirty="0"/>
              <a:t>89% of all cases</a:t>
            </a:r>
          </a:p>
          <a:p>
            <a:pPr lvl="0"/>
            <a:r>
              <a:rPr lang="en-GB" sz="1600" dirty="0" smtClean="0"/>
              <a:t>Perioperative </a:t>
            </a:r>
            <a:r>
              <a:rPr lang="en-GB" sz="1600" dirty="0"/>
              <a:t>anaphylaxis </a:t>
            </a:r>
            <a:r>
              <a:rPr lang="en-GB" sz="1600" dirty="0" smtClean="0"/>
              <a:t>incidence:</a:t>
            </a:r>
            <a:endParaRPr lang="en-GB" sz="1600" dirty="0"/>
          </a:p>
          <a:p>
            <a:pPr lvl="1"/>
            <a:r>
              <a:rPr lang="en-GB" sz="1600" dirty="0"/>
              <a:t>Teicoplanin -16.39 per 100,000 administrations /</a:t>
            </a:r>
            <a:r>
              <a:rPr lang="en-GB" sz="1600" dirty="0" err="1"/>
              <a:t>yr</a:t>
            </a:r>
            <a:r>
              <a:rPr lang="en-GB" sz="1600" dirty="0"/>
              <a:t>, ie16-fold that of </a:t>
            </a:r>
            <a:r>
              <a:rPr lang="en-GB" sz="1600" dirty="0" smtClean="0"/>
              <a:t>cefuroxime</a:t>
            </a:r>
            <a:endParaRPr lang="en-GB" sz="1600" dirty="0"/>
          </a:p>
          <a:p>
            <a:pPr lvl="1"/>
            <a:r>
              <a:rPr lang="en-GB" sz="1600" dirty="0"/>
              <a:t>Co-amoxiclav -8.64 per 100,000 administrations /</a:t>
            </a:r>
            <a:r>
              <a:rPr lang="en-GB" sz="1600" dirty="0" err="1"/>
              <a:t>yr</a:t>
            </a:r>
            <a:r>
              <a:rPr lang="en-GB" sz="1600" dirty="0"/>
              <a:t> </a:t>
            </a:r>
            <a:r>
              <a:rPr lang="en-GB" sz="1600" dirty="0" err="1"/>
              <a:t>ie</a:t>
            </a:r>
            <a:r>
              <a:rPr lang="en-GB" sz="1600" dirty="0"/>
              <a:t> 9-fold that of </a:t>
            </a:r>
            <a:r>
              <a:rPr lang="en-GB" sz="1600" dirty="0" smtClean="0"/>
              <a:t>cefuroxime</a:t>
            </a:r>
          </a:p>
          <a:p>
            <a:pPr lvl="1"/>
            <a:r>
              <a:rPr lang="en-GB" sz="1600" dirty="0" err="1" smtClean="0"/>
              <a:t>vancomycin</a:t>
            </a:r>
            <a:r>
              <a:rPr lang="en-GB" sz="1600" dirty="0" smtClean="0"/>
              <a:t> </a:t>
            </a:r>
            <a:r>
              <a:rPr lang="en-GB" sz="1600" dirty="0"/>
              <a:t>was 3</a:t>
            </a:r>
            <a:r>
              <a:rPr lang="en-GB" sz="1600" baseline="30000" dirty="0"/>
              <a:t>rd </a:t>
            </a:r>
            <a:r>
              <a:rPr lang="en-GB" sz="1600" dirty="0"/>
              <a:t>and </a:t>
            </a:r>
            <a:r>
              <a:rPr lang="en-GB" sz="1600" dirty="0" err="1"/>
              <a:t>piperacillin-tazobactam</a:t>
            </a:r>
            <a:r>
              <a:rPr lang="en-GB" sz="1600" dirty="0"/>
              <a:t> 4</a:t>
            </a:r>
            <a:r>
              <a:rPr lang="en-GB" sz="1600" baseline="30000" dirty="0"/>
              <a:t>th</a:t>
            </a:r>
            <a:r>
              <a:rPr lang="en-GB" sz="1600" dirty="0"/>
              <a:t> place </a:t>
            </a:r>
            <a:r>
              <a:rPr lang="en-GB" sz="1600" dirty="0" smtClean="0"/>
              <a:t>- distant</a:t>
            </a:r>
            <a:endParaRPr lang="en-GB" sz="1600" dirty="0"/>
          </a:p>
          <a:p>
            <a:pPr lvl="0"/>
            <a:r>
              <a:rPr lang="en-GB" sz="1600" dirty="0"/>
              <a:t>Most common first clinical feature was </a:t>
            </a:r>
            <a:r>
              <a:rPr lang="en-GB" sz="1600" dirty="0" smtClean="0"/>
              <a:t>hypotension - 42</a:t>
            </a:r>
            <a:r>
              <a:rPr lang="en-GB" sz="1600" dirty="0"/>
              <a:t>% of all </a:t>
            </a:r>
            <a:r>
              <a:rPr lang="en-GB" sz="1600" dirty="0" smtClean="0"/>
              <a:t>antibiotic cases</a:t>
            </a:r>
            <a:endParaRPr lang="en-GB" sz="1600" dirty="0"/>
          </a:p>
          <a:p>
            <a:pPr lvl="1"/>
            <a:r>
              <a:rPr lang="en-GB" sz="1600" dirty="0"/>
              <a:t>presented within 5 min of exposure in 76% of cases</a:t>
            </a:r>
          </a:p>
          <a:p>
            <a:pPr lvl="0"/>
            <a:r>
              <a:rPr lang="en-GB" sz="1600" dirty="0"/>
              <a:t>Two fifths of the patients with a </a:t>
            </a:r>
            <a:r>
              <a:rPr lang="en-GB" sz="1600" dirty="0" smtClean="0"/>
              <a:t>pre-operative history </a:t>
            </a:r>
            <a:r>
              <a:rPr lang="en-GB" sz="1600" dirty="0"/>
              <a:t>of </a:t>
            </a:r>
            <a:r>
              <a:rPr lang="en-GB" sz="1600" dirty="0" smtClean="0"/>
              <a:t>penicillin allergy reacted </a:t>
            </a:r>
            <a:r>
              <a:rPr lang="en-GB" sz="1600" dirty="0"/>
              <a:t>to </a:t>
            </a:r>
            <a:r>
              <a:rPr lang="en-GB" sz="1600" dirty="0" err="1" smtClean="0"/>
              <a:t>teicoplanin</a:t>
            </a:r>
            <a:endParaRPr lang="en-GB" sz="1600" dirty="0" smtClean="0"/>
          </a:p>
          <a:p>
            <a:pPr lvl="0"/>
            <a:r>
              <a:rPr lang="en-GB" sz="1600" dirty="0" smtClean="0"/>
              <a:t>Allergy </a:t>
            </a:r>
            <a:r>
              <a:rPr lang="en-GB" sz="1600" dirty="0"/>
              <a:t>clinics did not identify the antibiotic culprits in 25% cases due to incomplete </a:t>
            </a:r>
            <a:r>
              <a:rPr lang="en-GB" sz="1600" dirty="0" smtClean="0"/>
              <a:t>investigations </a:t>
            </a:r>
            <a:r>
              <a:rPr lang="en-GB" sz="1600" dirty="0" err="1" smtClean="0"/>
              <a:t>ie</a:t>
            </a:r>
            <a:endParaRPr lang="en-GB" sz="1600" dirty="0" smtClean="0"/>
          </a:p>
          <a:p>
            <a:pPr lvl="1"/>
            <a:r>
              <a:rPr lang="en-GB" sz="1600" dirty="0" smtClean="0"/>
              <a:t>skin </a:t>
            </a:r>
            <a:r>
              <a:rPr lang="en-GB" sz="1600" dirty="0"/>
              <a:t>tests and drug provocation </a:t>
            </a:r>
            <a:r>
              <a:rPr lang="en-GB" sz="1600" dirty="0" smtClean="0"/>
              <a:t>challenges</a:t>
            </a:r>
          </a:p>
          <a:p>
            <a:pPr lvl="1"/>
            <a:r>
              <a:rPr lang="en-GB" sz="1600" dirty="0"/>
              <a:t>In two thirds of cases inappropriate advice on future avoidance was given by allergy </a:t>
            </a:r>
            <a:r>
              <a:rPr lang="en-GB" sz="1600" dirty="0" smtClean="0"/>
              <a:t>clinics</a:t>
            </a:r>
            <a:endParaRPr lang="en-GB" sz="1600" dirty="0"/>
          </a:p>
          <a:p>
            <a:r>
              <a:rPr lang="en-GB" sz="1600" dirty="0"/>
              <a:t>Allergy clinics may be underdiagnosing antibiotic allergy, </a:t>
            </a:r>
            <a:r>
              <a:rPr lang="en-GB" sz="1600" dirty="0" smtClean="0"/>
              <a:t>potentially placing </a:t>
            </a:r>
            <a:r>
              <a:rPr lang="en-GB" sz="1600" dirty="0"/>
              <a:t>patients at </a:t>
            </a:r>
            <a:r>
              <a:rPr lang="en-GB" sz="1600" dirty="0" smtClean="0"/>
              <a:t>risk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44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Antibiotic allergy reported pre-operatively 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9CDDA7-345F-40D0-94DC-53B6A9BB4CA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779931" y="2377440"/>
          <a:ext cx="9864760" cy="2323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190">
                  <a:extLst>
                    <a:ext uri="{9D8B030D-6E8A-4147-A177-3AD203B41FA5}">
                      <a16:colId xmlns:a16="http://schemas.microsoft.com/office/drawing/2014/main" val="3666428939"/>
                    </a:ext>
                  </a:extLst>
                </a:gridCol>
                <a:gridCol w="2466190">
                  <a:extLst>
                    <a:ext uri="{9D8B030D-6E8A-4147-A177-3AD203B41FA5}">
                      <a16:colId xmlns:a16="http://schemas.microsoft.com/office/drawing/2014/main" val="2630163591"/>
                    </a:ext>
                  </a:extLst>
                </a:gridCol>
                <a:gridCol w="2466190">
                  <a:extLst>
                    <a:ext uri="{9D8B030D-6E8A-4147-A177-3AD203B41FA5}">
                      <a16:colId xmlns:a16="http://schemas.microsoft.com/office/drawing/2014/main" val="916356839"/>
                    </a:ext>
                  </a:extLst>
                </a:gridCol>
                <a:gridCol w="2466190">
                  <a:extLst>
                    <a:ext uri="{9D8B030D-6E8A-4147-A177-3AD203B41FA5}">
                      <a16:colId xmlns:a16="http://schemas.microsoft.com/office/drawing/2014/main" val="4203353593"/>
                    </a:ext>
                  </a:extLst>
                </a:gridCol>
              </a:tblGrid>
              <a:tr h="464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Allergy to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Penicillin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Cephalosporin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Other antibiotic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1457100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Penicillin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887837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Cephalosporin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4414066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Other antibiotic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519702"/>
                  </a:ext>
                </a:extLst>
              </a:tr>
              <a:tr h="46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318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1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Demographics –antibiotic allergy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71" y="1782311"/>
            <a:ext cx="4759122" cy="38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2285"/>
              </p:ext>
            </p:extLst>
          </p:nvPr>
        </p:nvGraphicFramePr>
        <p:xfrm>
          <a:off x="6606746" y="1782310"/>
          <a:ext cx="3859281" cy="3847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14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Antibiotic culprits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1" y="2050505"/>
            <a:ext cx="5590517" cy="379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Time interval </a:t>
            </a:r>
            <a:r>
              <a:rPr lang="en-GB" dirty="0" smtClean="0"/>
              <a:t>from IV injection to first </a:t>
            </a:r>
            <a:r>
              <a:rPr lang="en-GB" dirty="0"/>
              <a:t>clinical feature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537272"/>
              </p:ext>
            </p:extLst>
          </p:nvPr>
        </p:nvGraphicFramePr>
        <p:xfrm>
          <a:off x="115329" y="1491049"/>
          <a:ext cx="11722443" cy="425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8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Clinical Feature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799002"/>
              </p:ext>
            </p:extLst>
          </p:nvPr>
        </p:nvGraphicFramePr>
        <p:xfrm>
          <a:off x="486032" y="1689493"/>
          <a:ext cx="10972800" cy="414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5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634312"/>
            <a:ext cx="11870723" cy="50765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9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Grade of anaphylaxis for all </a:t>
            </a:r>
            <a:r>
              <a:rPr lang="en-GB" dirty="0" smtClean="0"/>
              <a:t>antibiotics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689872"/>
              </p:ext>
            </p:extLst>
          </p:nvPr>
        </p:nvGraphicFramePr>
        <p:xfrm>
          <a:off x="1655794" y="1458096"/>
          <a:ext cx="6654824" cy="4445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0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896">
                <a:tc gridSpan="5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Grade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71">
                <a:tc rowSpan="2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Antibiotic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Grade 3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Grade 4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Grade 5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all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Total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Total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Total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Total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66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Co-</a:t>
                      </a:r>
                      <a:r>
                        <a:rPr lang="en-GB" sz="1400" baseline="0" dirty="0" err="1">
                          <a:effectLst/>
                        </a:rPr>
                        <a:t>amoxiclav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24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21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46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5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 err="1">
                          <a:effectLst/>
                        </a:rPr>
                        <a:t>Teicoplanin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18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16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2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36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07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Cefuroxime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 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4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4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77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Gentamicin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3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0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3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Flucloxacillin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1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0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2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41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Piperacillin-tazobactam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0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Metronidazole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0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1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Vancomycin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1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0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1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271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Total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48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43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>
                          <a:effectLst/>
                        </a:rPr>
                        <a:t>3</a:t>
                      </a:r>
                      <a:endParaRPr lang="en-GB" sz="1400" baseline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n-GB" sz="1400" baseline="0" dirty="0">
                          <a:effectLst/>
                        </a:rPr>
                        <a:t>94</a:t>
                      </a:r>
                      <a:endParaRPr lang="en-GB" sz="140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28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6d0d71da-5d9c-44bf-9b84-5842ac5fa2ae"/>
</p:tagLst>
</file>

<file path=ppt/theme/theme1.xml><?xml version="1.0" encoding="utf-8"?>
<a:theme xmlns:a="http://schemas.openxmlformats.org/drawingml/2006/main" name="PowerpointTheme2016">
  <a:themeElements>
    <a:clrScheme name="RCoA Branding 201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91F51"/>
      </a:accent1>
      <a:accent2>
        <a:srgbClr val="50ABBF"/>
      </a:accent2>
      <a:accent3>
        <a:srgbClr val="8A5D9A"/>
      </a:accent3>
      <a:accent4>
        <a:srgbClr val="83B9E2"/>
      </a:accent4>
      <a:accent5>
        <a:srgbClr val="CD6084"/>
      </a:accent5>
      <a:accent6>
        <a:srgbClr val="888A88"/>
      </a:accent6>
      <a:hlink>
        <a:srgbClr val="50ABBF"/>
      </a:hlink>
      <a:folHlink>
        <a:srgbClr val="8A5D9A"/>
      </a:folHlink>
    </a:clrScheme>
    <a:fontScheme name="RCoA Branding Fonts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P6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291F51"/>
    </a:accent1>
    <a:accent2>
      <a:srgbClr val="50ABBF"/>
    </a:accent2>
    <a:accent3>
      <a:srgbClr val="8A5D9A"/>
    </a:accent3>
    <a:accent4>
      <a:srgbClr val="83B9E2"/>
    </a:accent4>
    <a:accent5>
      <a:srgbClr val="CD6084"/>
    </a:accent5>
    <a:accent6>
      <a:srgbClr val="888A88"/>
    </a:accent6>
    <a:hlink>
      <a:srgbClr val="50ABB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Mincho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1790</Words>
  <Application>Microsoft Office PowerPoint</Application>
  <PresentationFormat>Widescreen</PresentationFormat>
  <Paragraphs>442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PowerpointTheme2016</vt:lpstr>
      <vt:lpstr>Antibiotics  Shuaib Nasser Cambridge University Hospitals NHS Foundation Trust NAP6 Steering Committee member</vt:lpstr>
      <vt:lpstr>Key Findings</vt:lpstr>
      <vt:lpstr>Antibiotic allergy reported pre-operatively </vt:lpstr>
      <vt:lpstr>Demographics –antibiotic allergy</vt:lpstr>
      <vt:lpstr>Antibiotic culprits</vt:lpstr>
      <vt:lpstr>Time interval from IV injection to first clinical feature</vt:lpstr>
      <vt:lpstr>First Clinical Feature</vt:lpstr>
      <vt:lpstr>PowerPoint Presentation</vt:lpstr>
      <vt:lpstr>Grade of anaphylaxis for all antibiotics</vt:lpstr>
      <vt:lpstr>Allergy clinic diagnosis of 92 cases of antibiotic anaphylaxis</vt:lpstr>
      <vt:lpstr>Antibiotic use &amp; relative incidence of anaphylaxis </vt:lpstr>
      <vt:lpstr>RECOMMENDATIONS </vt:lpstr>
      <vt:lpstr>Key Findings</vt:lpstr>
      <vt:lpstr>PowerPoint Presentation</vt:lpstr>
    </vt:vector>
  </TitlesOfParts>
  <Company>RCoA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on two lines Name Title</dc:title>
  <dc:creator>Laura Farmer</dc:creator>
  <cp:lastModifiedBy>Audio Visual</cp:lastModifiedBy>
  <cp:revision>40</cp:revision>
  <dcterms:created xsi:type="dcterms:W3CDTF">2018-04-06T08:51:48Z</dcterms:created>
  <dcterms:modified xsi:type="dcterms:W3CDTF">2018-05-14T08:51:51Z</dcterms:modified>
</cp:coreProperties>
</file>