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81" r:id="rId3"/>
    <p:sldId id="259" r:id="rId4"/>
    <p:sldId id="273" r:id="rId5"/>
    <p:sldId id="274" r:id="rId6"/>
    <p:sldId id="278" r:id="rId7"/>
    <p:sldId id="279" r:id="rId8"/>
    <p:sldId id="272" r:id="rId9"/>
    <p:sldId id="260" r:id="rId10"/>
    <p:sldId id="280" r:id="rId11"/>
    <p:sldId id="2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1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08" y="750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2"/>
                  </a:solidFill>
                </a:rPr>
                <a:t>NAP6: Perioperative Anaphylaxis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(null)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(null)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(null)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(null)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NAP 6 Tools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200" dirty="0" err="1">
                <a:solidFill>
                  <a:schemeClr val="bg1"/>
                </a:solidFill>
              </a:rPr>
              <a:t>Tomaz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Garcez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Consultant Immunologist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3F6A-1E34-E24D-AA38-D2071941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letter from allergy clinic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C0D19-5A53-0C43-9400-D9D763D7E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994" y="1689493"/>
            <a:ext cx="2932406" cy="414972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CFB50-5B56-D144-828F-30D50994AF19}"/>
              </a:ext>
            </a:extLst>
          </p:cNvPr>
          <p:cNvSpPr txBox="1">
            <a:spLocks/>
          </p:cNvSpPr>
          <p:nvPr/>
        </p:nvSpPr>
        <p:spPr>
          <a:xfrm>
            <a:off x="609600" y="1872056"/>
            <a:ext cx="7665156" cy="396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Immediate draft letter for patients on leaving allergy clinic</a:t>
            </a:r>
          </a:p>
          <a:p>
            <a:r>
              <a:rPr lang="en-US" dirty="0"/>
              <a:t>Provides clear instant advice the patient can carry away</a:t>
            </a:r>
          </a:p>
        </p:txBody>
      </p:sp>
    </p:spTree>
    <p:extLst>
      <p:ext uri="{BB962C8B-B14F-4D97-AF65-F5344CB8AC3E}">
        <p14:creationId xmlns:p14="http://schemas.microsoft.com/office/powerpoint/2010/main" val="26260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EA74-923C-8A40-965A-A86731DE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D2DE-20CE-9348-BC87-D4FE0FEAD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Downloadable guidance and forms to assist in management, referral and advice</a:t>
            </a:r>
          </a:p>
          <a:p>
            <a:r>
              <a:rPr lang="en-GB" dirty="0"/>
              <a:t>Included in main report in detail</a:t>
            </a:r>
          </a:p>
          <a:p>
            <a:r>
              <a:rPr lang="en-GB" dirty="0"/>
              <a:t>Accessible from: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http://</a:t>
            </a:r>
            <a:r>
              <a:rPr lang="en-GB" b="1" dirty="0" err="1"/>
              <a:t>www.nationalauditprojects.org.uk</a:t>
            </a:r>
            <a:r>
              <a:rPr lang="en-GB" b="1" dirty="0"/>
              <a:t>/NAP6Report#pt</a:t>
            </a:r>
          </a:p>
        </p:txBody>
      </p:sp>
    </p:spTree>
    <p:extLst>
      <p:ext uri="{BB962C8B-B14F-4D97-AF65-F5344CB8AC3E}">
        <p14:creationId xmlns:p14="http://schemas.microsoft.com/office/powerpoint/2010/main" val="20441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Chapter 11: Immediate management and departmental organisation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Anaesthetic</a:t>
            </a:r>
            <a:r>
              <a:rPr lang="en-US" dirty="0"/>
              <a:t> anaphylaxis treatment packs</a:t>
            </a:r>
          </a:p>
          <a:p>
            <a:r>
              <a:rPr lang="en-US" dirty="0" err="1"/>
              <a:t>Anaesthetic</a:t>
            </a:r>
            <a:r>
              <a:rPr lang="en-US" dirty="0"/>
              <a:t> anaphylaxis investigation packs</a:t>
            </a:r>
          </a:p>
          <a:p>
            <a:r>
              <a:rPr lang="en-US" dirty="0"/>
              <a:t>Management plan for urgent anaesthesia and surgery following perioperative </a:t>
            </a:r>
            <a:r>
              <a:rPr lang="en-US" dirty="0" smtClean="0"/>
              <a:t>anaphylaxis</a:t>
            </a:r>
            <a:endParaRPr lang="en-US" dirty="0"/>
          </a:p>
          <a:p>
            <a:r>
              <a:rPr lang="en-US" dirty="0"/>
              <a:t>Departmental Lead for Perioperative Anaphylaxis; roles and responsibilities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A9F9-0C26-1746-A1DD-CE959AB3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pack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58A3D-A270-7F49-93CE-1AAF1E2B9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994" y="1689493"/>
            <a:ext cx="2932406" cy="4149725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D3280C-DDB8-8247-9C68-74EEAEB965AB}"/>
              </a:ext>
            </a:extLst>
          </p:cNvPr>
          <p:cNvSpPr txBox="1">
            <a:spLocks/>
          </p:cNvSpPr>
          <p:nvPr/>
        </p:nvSpPr>
        <p:spPr>
          <a:xfrm>
            <a:off x="609600" y="1872056"/>
            <a:ext cx="7665156" cy="396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Should be located in areas where </a:t>
            </a:r>
            <a:r>
              <a:rPr lang="en-US" dirty="0" err="1"/>
              <a:t>anaesthesia</a:t>
            </a:r>
            <a:r>
              <a:rPr lang="en-US" dirty="0"/>
              <a:t> is administered</a:t>
            </a:r>
          </a:p>
          <a:p>
            <a:r>
              <a:rPr lang="en-US" dirty="0"/>
              <a:t>Suggested contents</a:t>
            </a:r>
          </a:p>
          <a:p>
            <a:pPr lvl="1"/>
            <a:r>
              <a:rPr lang="en-US" dirty="0"/>
              <a:t>Drugs</a:t>
            </a:r>
          </a:p>
          <a:p>
            <a:pPr lvl="1"/>
            <a:r>
              <a:rPr lang="en-US" dirty="0"/>
              <a:t>Algorithms</a:t>
            </a:r>
          </a:p>
          <a:p>
            <a:pPr lvl="1"/>
            <a:r>
              <a:rPr lang="en-US" dirty="0"/>
              <a:t>Information on where to find investigation packs </a:t>
            </a:r>
          </a:p>
        </p:txBody>
      </p:sp>
    </p:spTree>
    <p:extLst>
      <p:ext uri="{BB962C8B-B14F-4D97-AF65-F5344CB8AC3E}">
        <p14:creationId xmlns:p14="http://schemas.microsoft.com/office/powerpoint/2010/main" val="25264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F21E-8CA4-324B-A823-C54CE72F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 pack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E7E649-A4E5-C54B-9BBC-15D67EAAC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994" y="1689493"/>
            <a:ext cx="2932406" cy="414972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2E1565-90A5-8348-8F67-BFEEBEB77893}"/>
              </a:ext>
            </a:extLst>
          </p:cNvPr>
          <p:cNvSpPr txBox="1">
            <a:spLocks/>
          </p:cNvSpPr>
          <p:nvPr/>
        </p:nvSpPr>
        <p:spPr>
          <a:xfrm>
            <a:off x="609600" y="1872056"/>
            <a:ext cx="7665156" cy="396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Should be available in all theatre areas</a:t>
            </a:r>
          </a:p>
          <a:p>
            <a:r>
              <a:rPr lang="en-US" dirty="0"/>
              <a:t>Suggested contents:</a:t>
            </a:r>
          </a:p>
          <a:p>
            <a:pPr lvl="1"/>
            <a:r>
              <a:rPr lang="en-US" dirty="0"/>
              <a:t>Instructions for mast cell </a:t>
            </a:r>
            <a:r>
              <a:rPr lang="en-US" dirty="0" err="1"/>
              <a:t>tryptase</a:t>
            </a:r>
            <a:r>
              <a:rPr lang="en-US" dirty="0"/>
              <a:t> sampling</a:t>
            </a:r>
          </a:p>
          <a:p>
            <a:pPr lvl="1"/>
            <a:r>
              <a:rPr lang="en-US" dirty="0"/>
              <a:t>Instructions on how to refer (including form)</a:t>
            </a:r>
          </a:p>
          <a:p>
            <a:pPr lvl="1"/>
            <a:r>
              <a:rPr lang="en-US" dirty="0"/>
              <a:t>Details of local allergy clinic to refer to</a:t>
            </a:r>
          </a:p>
          <a:p>
            <a:pPr lvl="1"/>
            <a:r>
              <a:rPr lang="en-US" dirty="0"/>
              <a:t>Documentation for the patient and GP</a:t>
            </a:r>
          </a:p>
          <a:p>
            <a:pPr lvl="1"/>
            <a:r>
              <a:rPr lang="en-US" dirty="0"/>
              <a:t>Details on reporting</a:t>
            </a:r>
          </a:p>
          <a:p>
            <a:r>
              <a:rPr lang="en-US" dirty="0"/>
              <a:t>Downloadable drafts including letters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5281-EA40-F143-9038-8B885B2A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Urgent advice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97345-843F-0C4E-B7E7-8B9C887C8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994" y="1689493"/>
            <a:ext cx="2932406" cy="414972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B19AAC-C54E-DA43-8C66-7A52D06128C6}"/>
              </a:ext>
            </a:extLst>
          </p:cNvPr>
          <p:cNvSpPr txBox="1">
            <a:spLocks/>
          </p:cNvSpPr>
          <p:nvPr/>
        </p:nvSpPr>
        <p:spPr>
          <a:xfrm>
            <a:off x="609600" y="1872056"/>
            <a:ext cx="7665156" cy="396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on how to proceed if urgent surgery is required before a full allergy assessment</a:t>
            </a:r>
          </a:p>
          <a:p>
            <a:r>
              <a:rPr lang="en-US" dirty="0"/>
              <a:t>Surgery need not be postponed</a:t>
            </a:r>
          </a:p>
          <a:p>
            <a:r>
              <a:rPr lang="en-US" dirty="0"/>
              <a:t>Structured advice provided</a:t>
            </a:r>
          </a:p>
          <a:p>
            <a:pPr lvl="1"/>
            <a:r>
              <a:rPr lang="en-US" dirty="0"/>
              <a:t>What to avoid</a:t>
            </a:r>
          </a:p>
          <a:p>
            <a:pPr lvl="1"/>
            <a:r>
              <a:rPr lang="en-US" dirty="0"/>
              <a:t>Potential alternatives to use</a:t>
            </a:r>
          </a:p>
        </p:txBody>
      </p:sp>
    </p:spTree>
    <p:extLst>
      <p:ext uri="{BB962C8B-B14F-4D97-AF65-F5344CB8AC3E}">
        <p14:creationId xmlns:p14="http://schemas.microsoft.com/office/powerpoint/2010/main" val="21112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D196-A610-C549-BB5C-B5D0FCC7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Anaphylaxis lead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FF7A5-CE33-B946-BD69-442D6973C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994" y="1689493"/>
            <a:ext cx="2932406" cy="414972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F72154-3D8C-5C43-B5F3-1FB9F8DEDBD6}"/>
              </a:ext>
            </a:extLst>
          </p:cNvPr>
          <p:cNvSpPr txBox="1">
            <a:spLocks/>
          </p:cNvSpPr>
          <p:nvPr/>
        </p:nvSpPr>
        <p:spPr>
          <a:xfrm>
            <a:off x="609600" y="1872056"/>
            <a:ext cx="7665156" cy="3967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Recommended roles and responsibilities of an </a:t>
            </a:r>
            <a:r>
              <a:rPr lang="en-US" dirty="0" err="1"/>
              <a:t>anaesthetic</a:t>
            </a:r>
            <a:r>
              <a:rPr lang="en-US" dirty="0"/>
              <a:t> anaphylaxis lead</a:t>
            </a:r>
          </a:p>
          <a:p>
            <a:pPr lvl="1"/>
            <a:r>
              <a:rPr lang="en-US" dirty="0"/>
              <a:t>Education and training</a:t>
            </a:r>
          </a:p>
          <a:p>
            <a:pPr lvl="1"/>
            <a:r>
              <a:rPr lang="en-US" dirty="0"/>
              <a:t>Provides a link for all </a:t>
            </a:r>
            <a:r>
              <a:rPr lang="en-US" dirty="0" err="1"/>
              <a:t>anaethetists</a:t>
            </a:r>
            <a:r>
              <a:rPr lang="en-US" dirty="0"/>
              <a:t> with local allergy services</a:t>
            </a:r>
          </a:p>
          <a:p>
            <a:pPr lvl="1"/>
            <a:r>
              <a:rPr lang="en-US" dirty="0"/>
              <a:t>Ensure recommendations and guidelines are followed</a:t>
            </a:r>
          </a:p>
          <a:p>
            <a:pPr lvl="1"/>
            <a:r>
              <a:rPr lang="en-US" dirty="0"/>
              <a:t>Ensure management and investigation packs are introduced</a:t>
            </a:r>
          </a:p>
          <a:p>
            <a:pPr lvl="1"/>
            <a:r>
              <a:rPr lang="en-US" dirty="0"/>
              <a:t>Coordinate follow up for sequelae</a:t>
            </a:r>
          </a:p>
        </p:txBody>
      </p:sp>
    </p:spTree>
    <p:extLst>
      <p:ext uri="{BB962C8B-B14F-4D97-AF65-F5344CB8AC3E}">
        <p14:creationId xmlns:p14="http://schemas.microsoft.com/office/powerpoint/2010/main" val="34290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Chapter 14: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 content of standard Allergy Clinic letter to the referring clinician following assessment of perioperative anaphylaxis</a:t>
            </a:r>
          </a:p>
          <a:p>
            <a:r>
              <a:rPr lang="en-US" dirty="0"/>
              <a:t>Letter to the patient following allergy clinic visit for investigation of perioperative anaphylaxis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Allergy clinic letters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899F58-06EE-9148-A4D4-64745C897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994" y="1689493"/>
            <a:ext cx="2932406" cy="414972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7C1309-4911-2A41-8756-255DB6228C71}"/>
              </a:ext>
            </a:extLst>
          </p:cNvPr>
          <p:cNvSpPr txBox="1">
            <a:spLocks/>
          </p:cNvSpPr>
          <p:nvPr/>
        </p:nvSpPr>
        <p:spPr>
          <a:xfrm>
            <a:off x="609600" y="1872056"/>
            <a:ext cx="7665156" cy="396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Recommended information to be included in allergy clinic letters</a:t>
            </a:r>
          </a:p>
          <a:p>
            <a:pPr lvl="1"/>
            <a:r>
              <a:rPr lang="en-US" dirty="0"/>
              <a:t>In line with NICE guidance</a:t>
            </a:r>
          </a:p>
          <a:p>
            <a:pPr lvl="1"/>
            <a:r>
              <a:rPr lang="en-US" dirty="0"/>
              <a:t>Provides sufficient detail to ensure safe future </a:t>
            </a:r>
            <a:r>
              <a:rPr lang="en-US" dirty="0" err="1"/>
              <a:t>anaesthesia</a:t>
            </a:r>
            <a:r>
              <a:rPr lang="en-US" dirty="0"/>
              <a:t> can be planned</a:t>
            </a:r>
          </a:p>
          <a:p>
            <a:pPr lvl="1"/>
            <a:r>
              <a:rPr lang="en-US" dirty="0"/>
              <a:t>Details on reporting to improve reporting </a:t>
            </a:r>
          </a:p>
        </p:txBody>
      </p:sp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299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PowerpointTheme2016</vt:lpstr>
      <vt:lpstr>NAP 6 Tools Tomaz Garcez Consultant Immunologist</vt:lpstr>
      <vt:lpstr>Tools</vt:lpstr>
      <vt:lpstr>Chapter 11: Immediate management and departmental organisation</vt:lpstr>
      <vt:lpstr>Treatment pack</vt:lpstr>
      <vt:lpstr>Investigation pack</vt:lpstr>
      <vt:lpstr>Urgent advice</vt:lpstr>
      <vt:lpstr>Anaphylaxis lead</vt:lpstr>
      <vt:lpstr>Chapter 14: Investigation</vt:lpstr>
      <vt:lpstr>Allergy clinic letters</vt:lpstr>
      <vt:lpstr>Patient letter from allergy clinic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31</cp:revision>
  <dcterms:created xsi:type="dcterms:W3CDTF">2018-04-06T08:51:48Z</dcterms:created>
  <dcterms:modified xsi:type="dcterms:W3CDTF">2018-05-09T08:37:00Z</dcterms:modified>
</cp:coreProperties>
</file>