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72" r:id="rId10"/>
    <p:sldId id="265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6" y="792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solidFill>
                    <a:schemeClr val="bg2"/>
                  </a:solidFill>
                </a:rPr>
                <a:t>NAP6: Perioperative Anaphylaxis   </a:t>
              </a:r>
              <a:endParaRPr lang="en-GB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7772400" cy="257828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Immediate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Management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Prof Nigel Harper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Clinical Lead, NAP6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Intravenous Fluids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950" y="1715286"/>
            <a:ext cx="8674100" cy="366951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GB" sz="2100" dirty="0" smtClean="0"/>
              <a:t>Vital for restoring circulating blood volume and cardiac filling</a:t>
            </a:r>
          </a:p>
          <a:p>
            <a:pPr>
              <a:spcAft>
                <a:spcPts val="600"/>
              </a:spcAft>
            </a:pPr>
            <a:r>
              <a:rPr lang="en-GB" sz="2100" dirty="0" smtClean="0"/>
              <a:t>98% received IV crystalloid in the 1</a:t>
            </a:r>
            <a:r>
              <a:rPr lang="en-GB" sz="2100" baseline="30000" dirty="0" smtClean="0"/>
              <a:t>st</a:t>
            </a:r>
            <a:r>
              <a:rPr lang="en-GB" sz="2100" dirty="0" smtClean="0"/>
              <a:t> hour</a:t>
            </a:r>
          </a:p>
          <a:p>
            <a:pPr>
              <a:spcAft>
                <a:spcPts val="600"/>
              </a:spcAft>
            </a:pPr>
            <a:r>
              <a:rPr lang="en-GB" sz="2100" dirty="0" smtClean="0"/>
              <a:t>9% received IV colloid</a:t>
            </a:r>
          </a:p>
          <a:p>
            <a:r>
              <a:rPr lang="en-GB" sz="2100" dirty="0" smtClean="0">
                <a:solidFill>
                  <a:srgbClr val="FF0000"/>
                </a:solidFill>
              </a:rPr>
              <a:t>IV Fluid management inappropriate in 19% (usually not enough given)</a:t>
            </a:r>
          </a:p>
          <a:p>
            <a:pPr lvl="1"/>
            <a:r>
              <a:rPr lang="en-GB" sz="2100" dirty="0">
                <a:solidFill>
                  <a:schemeClr val="accent1"/>
                </a:solidFill>
              </a:rPr>
              <a:t>f</a:t>
            </a:r>
            <a:r>
              <a:rPr lang="en-GB" sz="2100" dirty="0" smtClean="0">
                <a:solidFill>
                  <a:schemeClr val="accent1"/>
                </a:solidFill>
              </a:rPr>
              <a:t>irst hour: median 1L</a:t>
            </a:r>
          </a:p>
          <a:p>
            <a:pPr lvl="1"/>
            <a:r>
              <a:rPr lang="en-GB" sz="2100" dirty="0">
                <a:solidFill>
                  <a:schemeClr val="accent1"/>
                </a:solidFill>
              </a:rPr>
              <a:t>s</a:t>
            </a:r>
            <a:r>
              <a:rPr lang="en-GB" sz="2100" dirty="0" smtClean="0">
                <a:solidFill>
                  <a:schemeClr val="accent1"/>
                </a:solidFill>
              </a:rPr>
              <a:t>ubsequent 2 hours: median 1L</a:t>
            </a:r>
          </a:p>
          <a:p>
            <a:pPr lvl="1">
              <a:spcAft>
                <a:spcPts val="600"/>
              </a:spcAft>
            </a:pPr>
            <a:r>
              <a:rPr lang="en-GB" sz="2100" dirty="0">
                <a:solidFill>
                  <a:schemeClr val="accent1"/>
                </a:solidFill>
              </a:rPr>
              <a:t>h</a:t>
            </a:r>
            <a:r>
              <a:rPr lang="en-GB" sz="2100" dirty="0" smtClean="0">
                <a:solidFill>
                  <a:schemeClr val="accent1"/>
                </a:solidFill>
              </a:rPr>
              <a:t>ours 3 to 5:  median 0.5L</a:t>
            </a:r>
          </a:p>
          <a:p>
            <a:pPr>
              <a:spcAft>
                <a:spcPts val="600"/>
              </a:spcAft>
            </a:pPr>
            <a:r>
              <a:rPr lang="en-GB" sz="2100" dirty="0" smtClean="0"/>
              <a:t>AAGBI guidelines: </a:t>
            </a:r>
            <a:r>
              <a:rPr lang="en-GB" sz="2100" i="1" dirty="0" smtClean="0"/>
              <a:t>‘Administer </a:t>
            </a:r>
            <a:r>
              <a:rPr lang="en-GB" sz="2100" i="1" dirty="0"/>
              <a:t>saline 0.9% </a:t>
            </a:r>
            <a:r>
              <a:rPr lang="mr-IN" sz="2100" i="1" dirty="0" smtClean="0"/>
              <a:t>…</a:t>
            </a:r>
            <a:r>
              <a:rPr lang="en-GB" sz="2100" i="1" dirty="0" smtClean="0"/>
              <a:t> at </a:t>
            </a:r>
            <a:r>
              <a:rPr lang="en-GB" sz="2100" i="1" dirty="0"/>
              <a:t>a high </a:t>
            </a:r>
            <a:r>
              <a:rPr lang="en-GB" sz="2100" i="1" dirty="0" smtClean="0"/>
              <a:t>rate</a:t>
            </a:r>
            <a:r>
              <a:rPr lang="mr-IN" sz="2100" i="1" dirty="0" smtClean="0"/>
              <a:t>…</a:t>
            </a:r>
            <a:r>
              <a:rPr lang="en-GB" sz="2100" i="1" dirty="0" smtClean="0"/>
              <a:t> (large </a:t>
            </a:r>
            <a:r>
              <a:rPr lang="en-GB" sz="2100" i="1" dirty="0"/>
              <a:t>volumes may be required</a:t>
            </a:r>
            <a:r>
              <a:rPr lang="en-GB" sz="2100" i="1" dirty="0" smtClean="0"/>
              <a:t>).’</a:t>
            </a:r>
          </a:p>
          <a:p>
            <a:r>
              <a:rPr lang="en-GB" sz="2100" dirty="0" smtClean="0"/>
              <a:t>ANZAAG guidelines </a:t>
            </a:r>
            <a:r>
              <a:rPr lang="en-GB" sz="2100" i="1" dirty="0" smtClean="0"/>
              <a:t>‘</a:t>
            </a:r>
            <a:r>
              <a:rPr lang="mr-IN" sz="2100" i="1" dirty="0" smtClean="0"/>
              <a:t>…</a:t>
            </a:r>
            <a:r>
              <a:rPr lang="en-GB" sz="2100" i="1" dirty="0" smtClean="0"/>
              <a:t> repeated </a:t>
            </a:r>
            <a:r>
              <a:rPr lang="en-GB" sz="2100" i="1" dirty="0"/>
              <a:t>fluid boluses of 20mls/kg may be required</a:t>
            </a:r>
            <a:r>
              <a:rPr lang="en-GB" sz="2100" i="1" dirty="0" smtClean="0"/>
              <a:t>.’</a:t>
            </a:r>
            <a:endParaRPr lang="en-GB" sz="2100" i="1" dirty="0"/>
          </a:p>
          <a:p>
            <a:endParaRPr lang="en-GB" sz="2000" i="1" dirty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4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of intervention/surgery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9493"/>
            <a:ext cx="5486400" cy="427950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1800" dirty="0" smtClean="0"/>
              <a:t>Procedure unchanged in 35%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rgbClr val="FF0000"/>
                </a:solidFill>
              </a:rPr>
              <a:t>Procedure not abandoned in 11 cases where it would have been appropriate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accent1"/>
                </a:solidFill>
              </a:rPr>
              <a:t>Patients were more likely to require critical care if surgery had been started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accent1"/>
                </a:solidFill>
              </a:rPr>
              <a:t>In 14% of abandoned cases, it was decided not to re-schedule surgery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accent1"/>
                </a:solidFill>
              </a:rPr>
              <a:t>Median unplanned hospital stay 1 day (range 0 to 150 days)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54% transferred to critical care</a:t>
            </a:r>
          </a:p>
          <a:p>
            <a:pPr lvl="1"/>
            <a:r>
              <a:rPr lang="en-GB" sz="1500" dirty="0" smtClean="0">
                <a:solidFill>
                  <a:schemeClr val="accent1"/>
                </a:solidFill>
              </a:rPr>
              <a:t>Level 3: median1 day (1 to 9 days)</a:t>
            </a:r>
          </a:p>
          <a:p>
            <a:pPr lvl="1"/>
            <a:r>
              <a:rPr lang="en-GB" sz="1500" dirty="0" smtClean="0">
                <a:solidFill>
                  <a:schemeClr val="accent1"/>
                </a:solidFill>
              </a:rPr>
              <a:t>Level 2: median 1 day (1 to 25 days)</a:t>
            </a:r>
          </a:p>
          <a:p>
            <a:pPr lvl="1"/>
            <a:r>
              <a:rPr lang="en-GB" sz="1600" dirty="0">
                <a:solidFill>
                  <a:schemeClr val="accent1"/>
                </a:solidFill>
              </a:rPr>
              <a:t>estimated cost for the entire cohort </a:t>
            </a:r>
            <a:r>
              <a:rPr lang="en-GB" sz="1600" dirty="0" smtClean="0">
                <a:solidFill>
                  <a:schemeClr val="accent1"/>
                </a:solidFill>
              </a:rPr>
              <a:t>£438,102 </a:t>
            </a:r>
            <a:endParaRPr lang="en-GB" sz="1600" dirty="0">
              <a:solidFill>
                <a:schemeClr val="accent1"/>
              </a:solidFill>
            </a:endParaRPr>
          </a:p>
          <a:p>
            <a:pPr lvl="1"/>
            <a:endParaRPr lang="en-GB" sz="1500" dirty="0" smtClean="0">
              <a:solidFill>
                <a:schemeClr val="tx1"/>
              </a:solidFill>
            </a:endParaRPr>
          </a:p>
          <a:p>
            <a:pPr lvl="1"/>
            <a:endParaRPr lang="en-GB" sz="1500" dirty="0" smtClean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1" y="1784742"/>
            <a:ext cx="5406296" cy="38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Recommendations </a:t>
            </a:r>
            <a:r>
              <a:rPr lang="mr-IN" dirty="0" smtClean="0"/>
              <a:t>–</a:t>
            </a:r>
            <a:r>
              <a:rPr lang="en-GB" dirty="0" smtClean="0"/>
              <a:t> immediate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556"/>
            <a:ext cx="10972800" cy="4148916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GB" sz="2000" dirty="0"/>
              <a:t>Adrenaline is the primary treatment </a:t>
            </a:r>
            <a:r>
              <a:rPr lang="en-GB" sz="2000" dirty="0" smtClean="0"/>
              <a:t>and </a:t>
            </a:r>
            <a:r>
              <a:rPr lang="en-GB" sz="2000" dirty="0"/>
              <a:t>should be administered immediately anaphylaxis is suspected. In the perioperative setting this will usually be IV </a:t>
            </a:r>
            <a:endParaRPr lang="en-GB" sz="2000" dirty="0" smtClean="0"/>
          </a:p>
          <a:p>
            <a:pPr lvl="0">
              <a:spcAft>
                <a:spcPts val="600"/>
              </a:spcAft>
            </a:pPr>
            <a:r>
              <a:rPr lang="en-GB" sz="2000" dirty="0" smtClean="0"/>
              <a:t>A </a:t>
            </a:r>
            <a:r>
              <a:rPr lang="en-GB" sz="2000" dirty="0"/>
              <a:t>rapid IV crystalloid (not colloid) fluid challenge of 20 ml/kg should be given immediately. This should be repeated several times if necessary </a:t>
            </a:r>
            <a:endParaRPr lang="en-GB" sz="2000" dirty="0" smtClean="0"/>
          </a:p>
          <a:p>
            <a:pPr lvl="0">
              <a:spcAft>
                <a:spcPts val="600"/>
              </a:spcAft>
            </a:pPr>
            <a:r>
              <a:rPr lang="en-GB" sz="2000" dirty="0" smtClean="0"/>
              <a:t>Administration </a:t>
            </a:r>
            <a:r>
              <a:rPr lang="en-GB" sz="2000" dirty="0"/>
              <a:t>of IV vasopressin 2 Units, repeated as necessary, should be considered when </a:t>
            </a:r>
            <a:r>
              <a:rPr lang="en-GB" sz="2000" dirty="0" smtClean="0"/>
              <a:t>hypotension is refractory </a:t>
            </a:r>
            <a:r>
              <a:rPr lang="en-GB" sz="2000" dirty="0">
                <a:latin typeface="Zapf Dingbats" charset="0"/>
              </a:rPr>
              <a:t> 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 smtClean="0"/>
              <a:t>In patients </a:t>
            </a:r>
            <a:r>
              <a:rPr lang="en-GB" sz="2000" dirty="0"/>
              <a:t>taking beta- blockers, early administration of IV glucagon 1 mg should be considered, repeated as necessary 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Perioperative </a:t>
            </a:r>
            <a:r>
              <a:rPr lang="en-GB" sz="2000" dirty="0"/>
              <a:t>anaphylaxis guidelines and/or a management algorithm should be immediately available </a:t>
            </a:r>
            <a:endParaRPr lang="en-GB" sz="2000" dirty="0" smtClean="0"/>
          </a:p>
          <a:p>
            <a:r>
              <a:rPr lang="en-GB" sz="2000" dirty="0" smtClean="0"/>
              <a:t>Anaesthesia </a:t>
            </a:r>
            <a:r>
              <a:rPr lang="en-GB" sz="2000" dirty="0"/>
              <a:t>anaphylaxis treatment </a:t>
            </a:r>
            <a:r>
              <a:rPr lang="en-GB" sz="2000" dirty="0" smtClean="0"/>
              <a:t>packs should </a:t>
            </a:r>
            <a:r>
              <a:rPr lang="en-GB" sz="2000" dirty="0"/>
              <a:t>be immediately available 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476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850" y="1689493"/>
            <a:ext cx="8242300" cy="4148916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Adrenaline is the mainstay of treatment</a:t>
            </a:r>
          </a:p>
          <a:p>
            <a:r>
              <a:rPr lang="en-US" sz="2200" dirty="0" smtClean="0"/>
              <a:t>Patients taking beta-blockers may be adrenaline-resistant (glucagon is more effective)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Other vasoactive drugs may be effective</a:t>
            </a:r>
          </a:p>
          <a:p>
            <a:pPr lvl="1"/>
            <a:r>
              <a:rPr lang="en-US" sz="2200" dirty="0" err="1" smtClean="0">
                <a:solidFill>
                  <a:schemeClr val="accent1"/>
                </a:solidFill>
              </a:rPr>
              <a:t>Metaraminol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Noradrenaline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Vasopressin</a:t>
            </a:r>
          </a:p>
          <a:p>
            <a:r>
              <a:rPr lang="en-US" sz="2200" dirty="0" smtClean="0"/>
              <a:t>Large volumes of </a:t>
            </a:r>
            <a:r>
              <a:rPr lang="en-US" sz="2200" dirty="0"/>
              <a:t>IV fluids should be administered</a:t>
            </a:r>
          </a:p>
          <a:p>
            <a:r>
              <a:rPr lang="en-US" sz="2200" dirty="0" smtClean="0"/>
              <a:t>ALS protocol should be followed in cardiac arrest</a:t>
            </a:r>
          </a:p>
          <a:p>
            <a:r>
              <a:rPr lang="en-US" sz="2200" dirty="0"/>
              <a:t>Steroids </a:t>
            </a:r>
            <a:r>
              <a:rPr lang="en-US" sz="2200" dirty="0" smtClean="0"/>
              <a:t>generally accepted </a:t>
            </a:r>
            <a:r>
              <a:rPr lang="en-US" sz="2200" dirty="0"/>
              <a:t>to be beneficial</a:t>
            </a:r>
          </a:p>
          <a:p>
            <a:r>
              <a:rPr lang="en-US" sz="2200" dirty="0"/>
              <a:t>Antihistamines </a:t>
            </a:r>
            <a:r>
              <a:rPr lang="en-US" sz="2200" dirty="0" smtClean="0"/>
              <a:t>may improve </a:t>
            </a:r>
            <a:r>
              <a:rPr lang="en-US" sz="2200" dirty="0" err="1"/>
              <a:t>urticaria</a:t>
            </a:r>
            <a:r>
              <a:rPr lang="en-US" sz="2200" dirty="0"/>
              <a:t>/swelling</a:t>
            </a:r>
          </a:p>
          <a:p>
            <a:endParaRPr lang="en-US" sz="22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already </a:t>
            </a:r>
            <a:r>
              <a:rPr lang="en-US" dirty="0" smtClean="0"/>
              <a:t>know - adrenaline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0" y="1816493"/>
            <a:ext cx="8191500" cy="414891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Not the usual first drug for ‘usual’ </a:t>
            </a:r>
            <a:r>
              <a:rPr lang="en-US" sz="2400" dirty="0" err="1" smtClean="0"/>
              <a:t>anaesthesia</a:t>
            </a:r>
            <a:r>
              <a:rPr lang="en-US" sz="2400" dirty="0" smtClean="0"/>
              <a:t>-induced hypotension</a:t>
            </a:r>
          </a:p>
          <a:p>
            <a:r>
              <a:rPr lang="en-US" sz="2400" dirty="0" smtClean="0"/>
              <a:t>Beneficial alpha and beta agonist properties</a:t>
            </a:r>
          </a:p>
          <a:p>
            <a:r>
              <a:rPr lang="en-US" sz="2400" dirty="0" smtClean="0"/>
              <a:t>Early administration important</a:t>
            </a:r>
          </a:p>
          <a:p>
            <a:r>
              <a:rPr lang="en-US" sz="2400" dirty="0" smtClean="0"/>
              <a:t>Guidelines recommend IV and IM routes </a:t>
            </a:r>
          </a:p>
          <a:p>
            <a:r>
              <a:rPr lang="en-US" sz="2400" dirty="0" smtClean="0"/>
              <a:t>AAGBI: 50 mcg repeated as necessary</a:t>
            </a:r>
          </a:p>
          <a:p>
            <a:r>
              <a:rPr lang="en-US" sz="2400" dirty="0" smtClean="0"/>
              <a:t>ANZAAG: 100 mcg → 100-200 mcg every 2 mins </a:t>
            </a:r>
            <a:r>
              <a:rPr lang="en-US" sz="2400" dirty="0"/>
              <a:t>→</a:t>
            </a:r>
            <a:r>
              <a:rPr lang="en-US" sz="2400" dirty="0" smtClean="0"/>
              <a:t> infusion after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bolus</a:t>
            </a:r>
          </a:p>
          <a:p>
            <a:r>
              <a:rPr lang="en-US" sz="2400" dirty="0" smtClean="0"/>
              <a:t>Reluctance to give adrenaline noted in a Danish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584593"/>
            <a:ext cx="94361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</a:t>
            </a:r>
            <a:r>
              <a:rPr lang="en-GB" dirty="0" smtClean="0"/>
              <a:t>ecognition </a:t>
            </a:r>
            <a:r>
              <a:rPr lang="en-GB" smtClean="0"/>
              <a:t>and starting specific </a:t>
            </a:r>
            <a:r>
              <a:rPr lang="en-GB" dirty="0" smtClean="0"/>
              <a:t>treatment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27593"/>
            <a:ext cx="4709565" cy="3731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630" y="1727593"/>
            <a:ext cx="4642705" cy="34988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264400" y="5230500"/>
            <a:ext cx="2730500" cy="228600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Administration of adrenaline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752993"/>
            <a:ext cx="5740400" cy="3606407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Adrenaline not administered in 17.7% of cases</a:t>
            </a:r>
          </a:p>
          <a:p>
            <a:r>
              <a:rPr lang="en-GB" sz="2000" dirty="0">
                <a:solidFill>
                  <a:srgbClr val="FF0000"/>
                </a:solidFill>
              </a:rPr>
              <a:t>Not given when indicated (omitted or late) in 19.4% of </a:t>
            </a:r>
            <a:r>
              <a:rPr lang="en-GB" sz="2000" dirty="0" smtClean="0">
                <a:solidFill>
                  <a:srgbClr val="FF0000"/>
                </a:solidFill>
              </a:rPr>
              <a:t>cases</a:t>
            </a:r>
          </a:p>
          <a:p>
            <a:r>
              <a:rPr lang="en-GB" sz="2000" dirty="0" smtClean="0"/>
              <a:t>IV infusion in 31% of cases</a:t>
            </a:r>
          </a:p>
          <a:p>
            <a:r>
              <a:rPr lang="en-GB" sz="2000" dirty="0" smtClean="0"/>
              <a:t>IM route in 14%, and both in 6% </a:t>
            </a:r>
            <a:r>
              <a:rPr lang="en-GB" sz="2000" dirty="0"/>
              <a:t>of cases</a:t>
            </a:r>
            <a:endParaRPr lang="en-GB" sz="2000" dirty="0" smtClean="0"/>
          </a:p>
          <a:p>
            <a:r>
              <a:rPr lang="en-GB" sz="2000" dirty="0" smtClean="0"/>
              <a:t>Median dose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Grade 3: 200 mcg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Grade 4: 500 mcg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Grade 5: 4 mg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49" y="1854199"/>
            <a:ext cx="5459007" cy="31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vasoactive drugs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034774"/>
            <a:ext cx="4673600" cy="3347644"/>
          </a:xfrm>
        </p:spPr>
        <p:txBody>
          <a:bodyPr>
            <a:normAutofit/>
          </a:bodyPr>
          <a:lstStyle/>
          <a:p>
            <a:r>
              <a:rPr lang="en-GB" sz="1800" dirty="0" err="1" smtClean="0">
                <a:solidFill>
                  <a:srgbClr val="FF0000"/>
                </a:solidFill>
              </a:rPr>
              <a:t>Metaraminol</a:t>
            </a:r>
            <a:r>
              <a:rPr lang="en-GB" sz="1800" dirty="0" smtClean="0">
                <a:solidFill>
                  <a:srgbClr val="FF0000"/>
                </a:solidFill>
              </a:rPr>
              <a:t> given (usually first) in 69% of cases</a:t>
            </a:r>
          </a:p>
          <a:p>
            <a:r>
              <a:rPr lang="en-GB" sz="1800" dirty="0" smtClean="0"/>
              <a:t>Noradrenaline infusion administered in 19%</a:t>
            </a:r>
          </a:p>
          <a:p>
            <a:r>
              <a:rPr lang="en-GB" sz="1800" dirty="0" smtClean="0"/>
              <a:t>Phenylephrine administered mainly in obstetric cases</a:t>
            </a:r>
          </a:p>
          <a:p>
            <a:r>
              <a:rPr lang="en-GB" sz="1800" dirty="0" smtClean="0"/>
              <a:t>Two patients received vasopressin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18% of patients were taking a beta-blocker but only one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received glucagon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50" y="1320800"/>
            <a:ext cx="4485998" cy="44069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8332649" y="2184400"/>
            <a:ext cx="697051" cy="1651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Steroids and antihistamines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975" y="1587893"/>
            <a:ext cx="8782050" cy="378420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FF0000"/>
                </a:solidFill>
              </a:rPr>
              <a:t>H</a:t>
            </a:r>
            <a:r>
              <a:rPr lang="en-GB" sz="2000" dirty="0" smtClean="0">
                <a:solidFill>
                  <a:srgbClr val="FF0000"/>
                </a:solidFill>
              </a:rPr>
              <a:t>ydrocortisone given in only 83% of cases 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accent1"/>
                </a:solidFill>
              </a:rPr>
              <a:t>Dexamethasone given </a:t>
            </a:r>
            <a:r>
              <a:rPr lang="en-GB" sz="2000" i="1" dirty="0" smtClean="0">
                <a:solidFill>
                  <a:schemeClr val="accent1"/>
                </a:solidFill>
              </a:rPr>
              <a:t>after the event </a:t>
            </a:r>
            <a:r>
              <a:rPr lang="en-GB" sz="2000" dirty="0" smtClean="0">
                <a:solidFill>
                  <a:schemeClr val="accent1"/>
                </a:solidFill>
              </a:rPr>
              <a:t>in 16%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Dexamethasone given as an antiemetic in 60% of all GAs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>
                <a:solidFill>
                  <a:schemeClr val="accent1"/>
                </a:solidFill>
              </a:rPr>
              <a:t>7.5mg equivalent to hydrocortisone 200mg</a:t>
            </a:r>
          </a:p>
          <a:p>
            <a:pPr>
              <a:spcAft>
                <a:spcPts val="600"/>
              </a:spcAft>
            </a:pPr>
            <a:r>
              <a:rPr lang="en-GB" sz="2000" dirty="0" err="1" smtClean="0">
                <a:solidFill>
                  <a:schemeClr val="accent1"/>
                </a:solidFill>
              </a:rPr>
              <a:t>Chlorphenamine</a:t>
            </a:r>
            <a:r>
              <a:rPr lang="en-GB" sz="2000" dirty="0" smtClean="0">
                <a:solidFill>
                  <a:schemeClr val="accent1"/>
                </a:solidFill>
              </a:rPr>
              <a:t> given in 74% of cases and ranitidine in 5.3%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>
                <a:solidFill>
                  <a:schemeClr val="accent1"/>
                </a:solidFill>
              </a:rPr>
              <a:t>Associated with </a:t>
            </a:r>
            <a:r>
              <a:rPr lang="en-GB" sz="2000" dirty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ncreased probability of </a:t>
            </a:r>
            <a:r>
              <a:rPr lang="en-GB" sz="2000" dirty="0">
                <a:solidFill>
                  <a:schemeClr val="accent1"/>
                </a:solidFill>
              </a:rPr>
              <a:t>n</a:t>
            </a:r>
            <a:r>
              <a:rPr lang="en-GB" sz="2000" dirty="0" smtClean="0">
                <a:solidFill>
                  <a:schemeClr val="accent1"/>
                </a:solidFill>
              </a:rPr>
              <a:t>o harm (OR = 2.2) &amp; decreased probability of moderate/severe </a:t>
            </a:r>
            <a:r>
              <a:rPr lang="en-GB" sz="2000" dirty="0">
                <a:solidFill>
                  <a:schemeClr val="accent1"/>
                </a:solidFill>
              </a:rPr>
              <a:t>h</a:t>
            </a:r>
            <a:r>
              <a:rPr lang="en-GB" sz="2000" dirty="0" smtClean="0">
                <a:solidFill>
                  <a:schemeClr val="accent1"/>
                </a:solidFill>
              </a:rPr>
              <a:t>arm (OR =  0.41) </a:t>
            </a:r>
            <a:r>
              <a:rPr lang="en-GB" sz="2000" dirty="0">
                <a:solidFill>
                  <a:schemeClr val="accent1"/>
                </a:solidFill>
              </a:rPr>
              <a:t>(</a:t>
            </a:r>
            <a:r>
              <a:rPr lang="en-GB" sz="2000" dirty="0" smtClean="0">
                <a:solidFill>
                  <a:schemeClr val="accent1"/>
                </a:solidFill>
              </a:rPr>
              <a:t>univariate logistic regression - patient factors and resuscitation drugs) 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BUT </a:t>
            </a:r>
            <a:r>
              <a:rPr lang="en-GB" sz="2000" dirty="0" err="1" smtClean="0">
                <a:solidFill>
                  <a:schemeClr val="accent1"/>
                </a:solidFill>
              </a:rPr>
              <a:t>chlorphenamine</a:t>
            </a:r>
            <a:r>
              <a:rPr lang="en-GB" sz="2000" dirty="0" smtClean="0">
                <a:solidFill>
                  <a:schemeClr val="accent1"/>
                </a:solidFill>
              </a:rPr>
              <a:t> was strongly associated with good clinical management (P&lt;0.005)</a:t>
            </a:r>
          </a:p>
          <a:p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906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Bronchodilator Drugs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7956"/>
            <a:ext cx="5118100" cy="2953944"/>
          </a:xfrm>
        </p:spPr>
        <p:txBody>
          <a:bodyPr>
            <a:normAutofit/>
          </a:bodyPr>
          <a:lstStyle/>
          <a:p>
            <a:r>
              <a:rPr lang="en-GB" sz="1800" dirty="0" smtClean="0"/>
              <a:t>Bronchospasm present in almost half 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Specific bronchodilator used in only ¼ </a:t>
            </a:r>
          </a:p>
          <a:p>
            <a:r>
              <a:rPr lang="en-GB" sz="1800" dirty="0" smtClean="0"/>
              <a:t>Inhaled salbutamol administered in 10.2%</a:t>
            </a:r>
          </a:p>
          <a:p>
            <a:r>
              <a:rPr lang="en-GB" sz="1800" dirty="0" smtClean="0"/>
              <a:t>Magnesium sulphate given in 7.4% - may exacerbate hypotension</a:t>
            </a:r>
          </a:p>
          <a:p>
            <a:r>
              <a:rPr lang="en-GB" sz="1800" dirty="0" smtClean="0"/>
              <a:t>IV salbutamol boluses administered in 4.2%</a:t>
            </a:r>
          </a:p>
          <a:p>
            <a:r>
              <a:rPr lang="en-GB" sz="1800" dirty="0" smtClean="0"/>
              <a:t>Ketamine and aminophylline used in a few cases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59878"/>
            <a:ext cx="49911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81" y="546493"/>
            <a:ext cx="1134903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</a:t>
            </a:r>
            <a:r>
              <a:rPr lang="en-US" dirty="0" err="1"/>
              <a:t>sugammadex</a:t>
            </a:r>
            <a:r>
              <a:rPr lang="en-US" dirty="0"/>
              <a:t> effective in </a:t>
            </a:r>
            <a:r>
              <a:rPr lang="en-US" dirty="0" err="1"/>
              <a:t>rocuronium</a:t>
            </a:r>
            <a:r>
              <a:rPr lang="en-US" dirty="0"/>
              <a:t>-anaphylaxis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971" y="1689493"/>
            <a:ext cx="7816057" cy="41489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/>
              <a:t>Sugammadex</a:t>
            </a:r>
            <a:r>
              <a:rPr lang="en-US" sz="2000" dirty="0"/>
              <a:t> was administered during the first six hours following the event in 19 (7.1%) cases (median dose 300 mg, range 150– 1200 mg). The suspected trigger agent was </a:t>
            </a:r>
            <a:r>
              <a:rPr lang="en-US" sz="2000" dirty="0" err="1"/>
              <a:t>rocuronium</a:t>
            </a:r>
            <a:r>
              <a:rPr lang="en-US" sz="2000" dirty="0"/>
              <a:t> in nine cases, and </a:t>
            </a:r>
            <a:r>
              <a:rPr lang="en-US" sz="2000" dirty="0" smtClean="0"/>
              <a:t>was </a:t>
            </a:r>
            <a:r>
              <a:rPr lang="en-US" sz="2000" dirty="0"/>
              <a:t>the actual culprit in </a:t>
            </a:r>
            <a:r>
              <a:rPr lang="en-US" sz="2000" dirty="0" smtClean="0"/>
              <a:t>seven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When </a:t>
            </a:r>
            <a:r>
              <a:rPr lang="en-US" sz="2000" dirty="0" err="1" smtClean="0"/>
              <a:t>sugammadex</a:t>
            </a:r>
            <a:r>
              <a:rPr lang="en-US" sz="2000" dirty="0" smtClean="0"/>
              <a:t> was given in </a:t>
            </a:r>
            <a:r>
              <a:rPr lang="en-US" sz="2000" dirty="0" err="1" smtClean="0"/>
              <a:t>rocuronium</a:t>
            </a:r>
            <a:r>
              <a:rPr lang="en-US" sz="2000" dirty="0" smtClean="0"/>
              <a:t>-anaphylaxis no additional treatment was started in  57%, but further vasopressors or bronchodilators were needed in 43%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 similar proportion was seen in non-</a:t>
            </a:r>
            <a:r>
              <a:rPr lang="en-US" sz="2000" dirty="0" err="1" smtClean="0"/>
              <a:t>rocuronium</a:t>
            </a:r>
            <a:r>
              <a:rPr lang="en-US" sz="2000" dirty="0" smtClean="0"/>
              <a:t> anaphylaxis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Compatible with results reported by Platt (2015)</a:t>
            </a:r>
          </a:p>
          <a:p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9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720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Zapf Dingbats</vt:lpstr>
      <vt:lpstr>PowerpointTheme2016</vt:lpstr>
      <vt:lpstr>Immediate  Management Prof Nigel Harper Clinical Lead, NAP6</vt:lpstr>
      <vt:lpstr>What we already know</vt:lpstr>
      <vt:lpstr>What we already know - adrenaline</vt:lpstr>
      <vt:lpstr>Recognition and starting specific treatment</vt:lpstr>
      <vt:lpstr>Administration of adrenaline</vt:lpstr>
      <vt:lpstr>Other vasoactive drugs</vt:lpstr>
      <vt:lpstr>Steroids and antihistamines</vt:lpstr>
      <vt:lpstr>Bronchodilator Drugs</vt:lpstr>
      <vt:lpstr>Is sugammadex effective in rocuronium-anaphylaxis?</vt:lpstr>
      <vt:lpstr>Intravenous Fluids</vt:lpstr>
      <vt:lpstr>Outcome of intervention/surgery</vt:lpstr>
      <vt:lpstr>Recommendations – immediate management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75</cp:revision>
  <dcterms:created xsi:type="dcterms:W3CDTF">2018-04-06T08:51:48Z</dcterms:created>
  <dcterms:modified xsi:type="dcterms:W3CDTF">2018-05-08T12:31:38Z</dcterms:modified>
</cp:coreProperties>
</file>