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90" r:id="rId10"/>
    <p:sldId id="267" r:id="rId11"/>
    <p:sldId id="268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76" r:id="rId20"/>
    <p:sldId id="291" r:id="rId21"/>
    <p:sldId id="281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anam.Surendr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714544910074161"/>
          <c:y val="2.9629629629629631E-2"/>
          <c:w val="0.54391181806972111"/>
          <c:h val="0.9028911689069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Patients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Hypotension</c:v>
                </c:pt>
                <c:pt idx="1">
                  <c:v>Bronchospasm/High airway pressure</c:v>
                </c:pt>
                <c:pt idx="2">
                  <c:v>Tachycardia</c:v>
                </c:pt>
                <c:pt idx="3">
                  <c:v>Flushing/non-urticarial rash</c:v>
                </c:pt>
                <c:pt idx="4">
                  <c:v>Cyanosis/Oxygen desaturation</c:v>
                </c:pt>
                <c:pt idx="5">
                  <c:v>Patient feeling unwell</c:v>
                </c:pt>
                <c:pt idx="6">
                  <c:v>Decreased/Absent CO2 trace</c:v>
                </c:pt>
                <c:pt idx="7">
                  <c:v>Bradycardia</c:v>
                </c:pt>
                <c:pt idx="8">
                  <c:v>Urticaria</c:v>
                </c:pt>
                <c:pt idx="9">
                  <c:v>Laryngeal oedema/Stridor</c:v>
                </c:pt>
                <c:pt idx="10">
                  <c:v>Nausea/vomiting</c:v>
                </c:pt>
                <c:pt idx="11">
                  <c:v>Cardiac arrest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 formatCode="0%">
                  <c:v>0.46100000000000002</c:v>
                </c:pt>
                <c:pt idx="1">
                  <c:v>0.18000000000000008</c:v>
                </c:pt>
                <c:pt idx="2">
                  <c:v>9.8000000000000059E-2</c:v>
                </c:pt>
                <c:pt idx="3">
                  <c:v>6.6000000000000003E-2</c:v>
                </c:pt>
                <c:pt idx="4">
                  <c:v>4.7000000000000014E-2</c:v>
                </c:pt>
                <c:pt idx="5">
                  <c:v>4.3000000000000003E-2</c:v>
                </c:pt>
                <c:pt idx="6">
                  <c:v>2.3E-2</c:v>
                </c:pt>
                <c:pt idx="7">
                  <c:v>2.3E-2</c:v>
                </c:pt>
                <c:pt idx="8">
                  <c:v>2.0000000000000011E-2</c:v>
                </c:pt>
                <c:pt idx="9">
                  <c:v>1.2E-2</c:v>
                </c:pt>
                <c:pt idx="10">
                  <c:v>1.2E-2</c:v>
                </c:pt>
                <c:pt idx="1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6-45F4-AFD9-2723990A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Allergic Anaphylaxis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Hypotension</c:v>
                </c:pt>
                <c:pt idx="1">
                  <c:v>Bronchospasm/High airway pressure</c:v>
                </c:pt>
                <c:pt idx="2">
                  <c:v>Tachycardia</c:v>
                </c:pt>
                <c:pt idx="3">
                  <c:v>Flushing/non-urticarial rash</c:v>
                </c:pt>
                <c:pt idx="4">
                  <c:v>Cyanosis/Oxygen desaturation</c:v>
                </c:pt>
                <c:pt idx="5">
                  <c:v>Patient feeling unwell</c:v>
                </c:pt>
                <c:pt idx="6">
                  <c:v>Decreased/Absent CO2 trace</c:v>
                </c:pt>
                <c:pt idx="7">
                  <c:v>Bradycardia</c:v>
                </c:pt>
                <c:pt idx="8">
                  <c:v>Urticaria</c:v>
                </c:pt>
                <c:pt idx="9">
                  <c:v>Laryngeal oedema/Stridor</c:v>
                </c:pt>
                <c:pt idx="10">
                  <c:v>Nausea/vomiting</c:v>
                </c:pt>
                <c:pt idx="11">
                  <c:v>Cardiac arrest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0.41800000000000015</c:v>
                </c:pt>
                <c:pt idx="1">
                  <c:v>0.19900000000000001</c:v>
                </c:pt>
                <c:pt idx="2">
                  <c:v>0.11</c:v>
                </c:pt>
                <c:pt idx="3">
                  <c:v>7.5000000000000011E-2</c:v>
                </c:pt>
                <c:pt idx="4">
                  <c:v>4.8000000000000001E-2</c:v>
                </c:pt>
                <c:pt idx="5">
                  <c:v>4.1000000000000002E-2</c:v>
                </c:pt>
                <c:pt idx="6" formatCode="0%">
                  <c:v>4.1000000000000002E-2</c:v>
                </c:pt>
                <c:pt idx="7">
                  <c:v>2.1000000000000012E-2</c:v>
                </c:pt>
                <c:pt idx="8">
                  <c:v>1.4E-2</c:v>
                </c:pt>
                <c:pt idx="9">
                  <c:v>2.1000000000000012E-2</c:v>
                </c:pt>
                <c:pt idx="10">
                  <c:v>7.0000000000000027E-3</c:v>
                </c:pt>
                <c:pt idx="11">
                  <c:v>7.0000000000000027E-3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6-45F4-AFD9-2723990A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06432"/>
        <c:axId val="194307968"/>
      </c:barChart>
      <c:catAx>
        <c:axId val="194306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4307968"/>
        <c:crosses val="autoZero"/>
        <c:auto val="1"/>
        <c:lblAlgn val="ctr"/>
        <c:lblOffset val="100"/>
        <c:noMultiLvlLbl val="0"/>
      </c:catAx>
      <c:valAx>
        <c:axId val="1943079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9430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87686941816841"/>
          <c:y val="9.5736154192847076E-2"/>
          <c:w val="0.35972044601807324"/>
          <c:h val="0.2428709138630398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Copy of NAP6 pivot chart data for clinical features chapter  Dex data updated 1st Feb 2018.xlsx]Grade vs age!PivotTable13</c:name>
    <c:fmtId val="3"/>
  </c:pivotSource>
  <c:chart>
    <c:autoTitleDeleted val="0"/>
    <c:pivotFmts>
      <c:pivotFmt>
        <c:idx val="0"/>
        <c:spPr>
          <a:solidFill>
            <a:srgbClr val="291F51"/>
          </a:solidFill>
        </c:spPr>
        <c:marker>
          <c:symbol val="none"/>
        </c:marker>
      </c:pivotFmt>
      <c:pivotFmt>
        <c:idx val="1"/>
        <c:spPr>
          <a:solidFill>
            <a:srgbClr val="50ABBF"/>
          </a:solidFill>
        </c:spPr>
        <c:marker>
          <c:symbol val="none"/>
        </c:marker>
      </c:pivotFmt>
      <c:pivotFmt>
        <c:idx val="2"/>
        <c:spPr>
          <a:solidFill>
            <a:srgbClr val="CD6084"/>
          </a:solidFill>
        </c:spPr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solidFill>
            <a:srgbClr val="291F51"/>
          </a:solidFill>
        </c:spPr>
        <c:marker>
          <c:symbol val="none"/>
        </c:marker>
      </c:pivotFmt>
      <c:pivotFmt>
        <c:idx val="5"/>
        <c:spPr>
          <a:solidFill>
            <a:srgbClr val="50ABBF"/>
          </a:solidFill>
        </c:spPr>
        <c:marker>
          <c:symbol val="none"/>
        </c:marker>
      </c:pivotFmt>
      <c:pivotFmt>
        <c:idx val="6"/>
        <c:spPr>
          <a:solidFill>
            <a:srgbClr val="CD6084"/>
          </a:solidFill>
        </c:spPr>
        <c:marker>
          <c:symbol val="none"/>
        </c:marker>
      </c:pivotFmt>
      <c:pivotFmt>
        <c:idx val="7"/>
        <c:spPr>
          <a:solidFill>
            <a:srgbClr val="291F51"/>
          </a:solidFill>
        </c:spPr>
        <c:marker>
          <c:symbol val="none"/>
        </c:marker>
      </c:pivotFmt>
      <c:pivotFmt>
        <c:idx val="8"/>
        <c:spPr>
          <a:solidFill>
            <a:srgbClr val="50ABBF"/>
          </a:solidFill>
        </c:spPr>
        <c:marker>
          <c:symbol val="none"/>
        </c:marker>
      </c:pivotFmt>
      <c:pivotFmt>
        <c:idx val="9"/>
        <c:spPr>
          <a:solidFill>
            <a:srgbClr val="CD6084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 vs age'!$B$3:$B$4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'Grade vs age'!$A$5:$A$15</c:f>
              <c:strCache>
                <c:ptCount val="10"/>
                <c:pt idx="0">
                  <c:v>01to5</c:v>
                </c:pt>
                <c:pt idx="1">
                  <c:v>06to15</c:v>
                </c:pt>
                <c:pt idx="2">
                  <c:v>16to25</c:v>
                </c:pt>
                <c:pt idx="3">
                  <c:v>26to35</c:v>
                </c:pt>
                <c:pt idx="4">
                  <c:v>36to45</c:v>
                </c:pt>
                <c:pt idx="5">
                  <c:v>46to55</c:v>
                </c:pt>
                <c:pt idx="6">
                  <c:v>56to65</c:v>
                </c:pt>
                <c:pt idx="7">
                  <c:v>66to75</c:v>
                </c:pt>
                <c:pt idx="8">
                  <c:v>76to85</c:v>
                </c:pt>
                <c:pt idx="9">
                  <c:v>86to95</c:v>
                </c:pt>
              </c:strCache>
            </c:strRef>
          </c:cat>
          <c:val>
            <c:numRef>
              <c:f>'Grade vs age'!$B$5:$B$15</c:f>
              <c:numCache>
                <c:formatCode>General</c:formatCode>
                <c:ptCount val="10"/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20</c:v>
                </c:pt>
                <c:pt idx="5">
                  <c:v>24</c:v>
                </c:pt>
                <c:pt idx="6">
                  <c:v>26</c:v>
                </c:pt>
                <c:pt idx="7">
                  <c:v>30</c:v>
                </c:pt>
                <c:pt idx="8">
                  <c:v>13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F-42D4-87BE-F857FF979B45}"/>
            </c:ext>
          </c:extLst>
        </c:ser>
        <c:ser>
          <c:idx val="1"/>
          <c:order val="1"/>
          <c:tx>
            <c:strRef>
              <c:f>'Grade vs age'!$C$3:$C$4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'Grade vs age'!$A$5:$A$15</c:f>
              <c:strCache>
                <c:ptCount val="10"/>
                <c:pt idx="0">
                  <c:v>01to5</c:v>
                </c:pt>
                <c:pt idx="1">
                  <c:v>06to15</c:v>
                </c:pt>
                <c:pt idx="2">
                  <c:v>16to25</c:v>
                </c:pt>
                <c:pt idx="3">
                  <c:v>26to35</c:v>
                </c:pt>
                <c:pt idx="4">
                  <c:v>36to45</c:v>
                </c:pt>
                <c:pt idx="5">
                  <c:v>46to55</c:v>
                </c:pt>
                <c:pt idx="6">
                  <c:v>56to65</c:v>
                </c:pt>
                <c:pt idx="7">
                  <c:v>66to75</c:v>
                </c:pt>
                <c:pt idx="8">
                  <c:v>76to85</c:v>
                </c:pt>
                <c:pt idx="9">
                  <c:v>86to95</c:v>
                </c:pt>
              </c:strCache>
            </c:strRef>
          </c:cat>
          <c:val>
            <c:numRef>
              <c:f>'Grade vs age'!$C$5:$C$15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32</c:v>
                </c:pt>
                <c:pt idx="7">
                  <c:v>32</c:v>
                </c:pt>
                <c:pt idx="8">
                  <c:v>7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F-42D4-87BE-F857FF979B45}"/>
            </c:ext>
          </c:extLst>
        </c:ser>
        <c:ser>
          <c:idx val="2"/>
          <c:order val="2"/>
          <c:tx>
            <c:strRef>
              <c:f>'Grade vs age'!$D$3:$D$4</c:f>
              <c:strCache>
                <c:ptCount val="1"/>
                <c:pt idx="0">
                  <c:v>Grade 5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'Grade vs age'!$A$5:$A$15</c:f>
              <c:strCache>
                <c:ptCount val="10"/>
                <c:pt idx="0">
                  <c:v>01to5</c:v>
                </c:pt>
                <c:pt idx="1">
                  <c:v>06to15</c:v>
                </c:pt>
                <c:pt idx="2">
                  <c:v>16to25</c:v>
                </c:pt>
                <c:pt idx="3">
                  <c:v>26to35</c:v>
                </c:pt>
                <c:pt idx="4">
                  <c:v>36to45</c:v>
                </c:pt>
                <c:pt idx="5">
                  <c:v>46to55</c:v>
                </c:pt>
                <c:pt idx="6">
                  <c:v>56to65</c:v>
                </c:pt>
                <c:pt idx="7">
                  <c:v>66to75</c:v>
                </c:pt>
                <c:pt idx="8">
                  <c:v>76to85</c:v>
                </c:pt>
                <c:pt idx="9">
                  <c:v>86to95</c:v>
                </c:pt>
              </c:strCache>
            </c:strRef>
          </c:cat>
          <c:val>
            <c:numRef>
              <c:f>'Grade vs age'!$D$5:$D$15</c:f>
              <c:numCache>
                <c:formatCode>General</c:formatCode>
                <c:ptCount val="10"/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F-42D4-87BE-F857FF979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586752"/>
        <c:axId val="182592640"/>
      </c:barChart>
      <c:catAx>
        <c:axId val="18258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2592640"/>
        <c:crosses val="autoZero"/>
        <c:auto val="1"/>
        <c:lblAlgn val="ctr"/>
        <c:lblOffset val="100"/>
        <c:noMultiLvlLbl val="0"/>
      </c:catAx>
      <c:valAx>
        <c:axId val="18259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58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Copy of NAP6 pivot chart data for clinical features chapter  Dex data updated 1st Feb 2018.xlsx]Grade vs ASA!PivotTable1</c:name>
    <c:fmtId val="10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solidFill>
            <a:srgbClr val="291F51"/>
          </a:solidFill>
        </c:spPr>
        <c:marker>
          <c:symbol val="none"/>
        </c:marker>
      </c:pivotFmt>
      <c:pivotFmt>
        <c:idx val="8"/>
        <c:spPr>
          <a:solidFill>
            <a:srgbClr val="CD6084"/>
          </a:solidFill>
        </c:spPr>
        <c:marker>
          <c:symbol val="none"/>
        </c:marker>
      </c:pivotFmt>
      <c:pivotFmt>
        <c:idx val="9"/>
        <c:spPr>
          <a:solidFill>
            <a:srgbClr val="50ABBF"/>
          </a:solidFill>
        </c:spPr>
        <c:marker>
          <c:symbol val="none"/>
        </c:marker>
      </c:pivotFmt>
      <c:pivotFmt>
        <c:idx val="10"/>
      </c:pivotFmt>
      <c:pivotFmt>
        <c:idx val="11"/>
      </c:pivotFmt>
      <c:pivotFmt>
        <c:idx val="12"/>
      </c:pivotFmt>
      <c:pivotFmt>
        <c:idx val="13"/>
        <c:marker>
          <c:symbol val="none"/>
        </c:marker>
      </c:pivotFmt>
      <c:pivotFmt>
        <c:idx val="14"/>
        <c:spPr>
          <a:solidFill>
            <a:srgbClr val="291F51"/>
          </a:solidFill>
        </c:spPr>
        <c:marker>
          <c:symbol val="none"/>
        </c:marker>
      </c:pivotFmt>
      <c:pivotFmt>
        <c:idx val="15"/>
        <c:spPr>
          <a:solidFill>
            <a:srgbClr val="CD6084"/>
          </a:solidFill>
        </c:spPr>
        <c:marker>
          <c:symbol val="none"/>
        </c:marker>
      </c:pivotFmt>
      <c:pivotFmt>
        <c:idx val="16"/>
        <c:spPr>
          <a:solidFill>
            <a:srgbClr val="50ABBF"/>
          </a:solidFill>
        </c:spPr>
        <c:marker>
          <c:symbol val="none"/>
        </c:marker>
      </c:pivotFmt>
      <c:pivotFmt>
        <c:idx val="17"/>
        <c:spPr>
          <a:solidFill>
            <a:srgbClr val="291F51"/>
          </a:solidFill>
        </c:spPr>
        <c:marker>
          <c:symbol val="none"/>
        </c:marker>
      </c:pivotFmt>
      <c:pivotFmt>
        <c:idx val="18"/>
        <c:spPr>
          <a:solidFill>
            <a:srgbClr val="CD6084"/>
          </a:solidFill>
        </c:spPr>
        <c:marker>
          <c:symbol val="none"/>
        </c:marker>
      </c:pivotFmt>
      <c:pivotFmt>
        <c:idx val="19"/>
        <c:spPr>
          <a:solidFill>
            <a:srgbClr val="50ABBF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4784171209368056E-2"/>
          <c:y val="4.4723126539912818E-2"/>
          <c:w val="0.68155037351100345"/>
          <c:h val="0.76574358596995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'Grade vs ASA'!$B$3:$B$4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'Grade vs ASA'!$A$5:$A$9</c:f>
              <c:strCache>
                <c:ptCount val="4"/>
                <c:pt idx="0">
                  <c:v>ASA 1</c:v>
                </c:pt>
                <c:pt idx="1">
                  <c:v>ASA 2</c:v>
                </c:pt>
                <c:pt idx="2">
                  <c:v>ASA 3</c:v>
                </c:pt>
                <c:pt idx="3">
                  <c:v>ASA 4</c:v>
                </c:pt>
              </c:strCache>
            </c:strRef>
          </c:cat>
          <c:val>
            <c:numRef>
              <c:f>'Grade vs ASA'!$B$5:$B$9</c:f>
              <c:numCache>
                <c:formatCode>0.00%</c:formatCode>
                <c:ptCount val="4"/>
                <c:pt idx="0">
                  <c:v>0.45833333333333331</c:v>
                </c:pt>
                <c:pt idx="1">
                  <c:v>0.59285714285714286</c:v>
                </c:pt>
                <c:pt idx="2">
                  <c:v>0.43421052631578949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7-4C7C-AF47-3FAB9036EC41}"/>
            </c:ext>
          </c:extLst>
        </c:ser>
        <c:ser>
          <c:idx val="1"/>
          <c:order val="1"/>
          <c:tx>
            <c:strRef>
              <c:f>'Grade vs ASA'!$C$3:$C$4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'Grade vs ASA'!$A$5:$A$9</c:f>
              <c:strCache>
                <c:ptCount val="4"/>
                <c:pt idx="0">
                  <c:v>ASA 1</c:v>
                </c:pt>
                <c:pt idx="1">
                  <c:v>ASA 2</c:v>
                </c:pt>
                <c:pt idx="2">
                  <c:v>ASA 3</c:v>
                </c:pt>
                <c:pt idx="3">
                  <c:v>ASA 4</c:v>
                </c:pt>
              </c:strCache>
            </c:strRef>
          </c:cat>
          <c:val>
            <c:numRef>
              <c:f>'Grade vs ASA'!$C$5:$C$9</c:f>
              <c:numCache>
                <c:formatCode>0.00%</c:formatCode>
                <c:ptCount val="4"/>
                <c:pt idx="0">
                  <c:v>0.54166666666666663</c:v>
                </c:pt>
                <c:pt idx="1">
                  <c:v>0.39285714285714285</c:v>
                </c:pt>
                <c:pt idx="2">
                  <c:v>0.48684210526315791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7-4C7C-AF47-3FAB9036EC41}"/>
            </c:ext>
          </c:extLst>
        </c:ser>
        <c:ser>
          <c:idx val="2"/>
          <c:order val="2"/>
          <c:tx>
            <c:strRef>
              <c:f>'Grade vs ASA'!$D$3:$D$4</c:f>
              <c:strCache>
                <c:ptCount val="1"/>
                <c:pt idx="0">
                  <c:v>Grade 5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'Grade vs ASA'!$A$5:$A$9</c:f>
              <c:strCache>
                <c:ptCount val="4"/>
                <c:pt idx="0">
                  <c:v>ASA 1</c:v>
                </c:pt>
                <c:pt idx="1">
                  <c:v>ASA 2</c:v>
                </c:pt>
                <c:pt idx="2">
                  <c:v>ASA 3</c:v>
                </c:pt>
                <c:pt idx="3">
                  <c:v>ASA 4</c:v>
                </c:pt>
              </c:strCache>
            </c:strRef>
          </c:cat>
          <c:val>
            <c:numRef>
              <c:f>'Grade vs ASA'!$D$5:$D$9</c:f>
              <c:numCache>
                <c:formatCode>0.00%</c:formatCode>
                <c:ptCount val="4"/>
                <c:pt idx="0">
                  <c:v>0</c:v>
                </c:pt>
                <c:pt idx="1">
                  <c:v>1.4285714285714285E-2</c:v>
                </c:pt>
                <c:pt idx="2">
                  <c:v>7.8947368421052627E-2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7-4C7C-AF47-3FAB9036E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78880"/>
        <c:axId val="223720192"/>
      </c:barChart>
      <c:catAx>
        <c:axId val="1827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720192"/>
        <c:crosses val="autoZero"/>
        <c:auto val="1"/>
        <c:lblAlgn val="ctr"/>
        <c:lblOffset val="100"/>
        <c:noMultiLvlLbl val="0"/>
      </c:catAx>
      <c:valAx>
        <c:axId val="2237201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2778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327957716625652"/>
          <c:y val="2.328042328042329E-2"/>
          <c:w val="0.57848436471214226"/>
          <c:h val="0.923700204141149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Patients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Hypotension</c:v>
                </c:pt>
                <c:pt idx="1">
                  <c:v>Flushing/non-urticarial rash</c:v>
                </c:pt>
                <c:pt idx="2">
                  <c:v>Bronchospasm/High airway pressure</c:v>
                </c:pt>
                <c:pt idx="3">
                  <c:v>Tachycardia</c:v>
                </c:pt>
                <c:pt idx="4">
                  <c:v>Cyanosis/Oxygen desaturation</c:v>
                </c:pt>
                <c:pt idx="5">
                  <c:v>Decreased CO2 trace</c:v>
                </c:pt>
                <c:pt idx="6">
                  <c:v>Urticaria</c:v>
                </c:pt>
                <c:pt idx="7">
                  <c:v>Cardiac arrest</c:v>
                </c:pt>
                <c:pt idx="8">
                  <c:v>Bradycardia</c:v>
                </c:pt>
                <c:pt idx="9">
                  <c:v>Patient feeling unwell</c:v>
                </c:pt>
                <c:pt idx="10">
                  <c:v>Absent CO2 trace</c:v>
                </c:pt>
                <c:pt idx="11">
                  <c:v>Nausea/vomiting</c:v>
                </c:pt>
                <c:pt idx="12">
                  <c:v>Itching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 formatCode="0%">
                  <c:v>1</c:v>
                </c:pt>
                <c:pt idx="1">
                  <c:v>0.56399999999999995</c:v>
                </c:pt>
                <c:pt idx="2">
                  <c:v>0.48500000000000021</c:v>
                </c:pt>
                <c:pt idx="3">
                  <c:v>0.46200000000000002</c:v>
                </c:pt>
                <c:pt idx="4">
                  <c:v>0.41400000000000015</c:v>
                </c:pt>
                <c:pt idx="5">
                  <c:v>0.27800000000000002</c:v>
                </c:pt>
                <c:pt idx="6">
                  <c:v>0.252</c:v>
                </c:pt>
                <c:pt idx="7">
                  <c:v>0.13900000000000001</c:v>
                </c:pt>
                <c:pt idx="8">
                  <c:v>0.13200000000000001</c:v>
                </c:pt>
                <c:pt idx="9">
                  <c:v>0.10199999999999998</c:v>
                </c:pt>
                <c:pt idx="10">
                  <c:v>4.900000000000003E-2</c:v>
                </c:pt>
                <c:pt idx="11">
                  <c:v>4.1000000000000002E-2</c:v>
                </c:pt>
                <c:pt idx="1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B-46FA-849C-074E6860BA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Allergic Anaphylaxis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Hypotension</c:v>
                </c:pt>
                <c:pt idx="1">
                  <c:v>Flushing/non-urticarial rash</c:v>
                </c:pt>
                <c:pt idx="2">
                  <c:v>Bronchospasm/High airway pressure</c:v>
                </c:pt>
                <c:pt idx="3">
                  <c:v>Tachycardia</c:v>
                </c:pt>
                <c:pt idx="4">
                  <c:v>Cyanosis/Oxygen desaturation</c:v>
                </c:pt>
                <c:pt idx="5">
                  <c:v>Decreased CO2 trace</c:v>
                </c:pt>
                <c:pt idx="6">
                  <c:v>Urticaria</c:v>
                </c:pt>
                <c:pt idx="7">
                  <c:v>Cardiac arrest</c:v>
                </c:pt>
                <c:pt idx="8">
                  <c:v>Bradycardia</c:v>
                </c:pt>
                <c:pt idx="9">
                  <c:v>Patient feeling unwell</c:v>
                </c:pt>
                <c:pt idx="10">
                  <c:v>Absent CO2 trace</c:v>
                </c:pt>
                <c:pt idx="11">
                  <c:v>Nausea/vomiting</c:v>
                </c:pt>
                <c:pt idx="12">
                  <c:v>Itching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1</c:v>
                </c:pt>
                <c:pt idx="1">
                  <c:v>0.55500000000000005</c:v>
                </c:pt>
                <c:pt idx="2">
                  <c:v>0.503</c:v>
                </c:pt>
                <c:pt idx="3">
                  <c:v>0.51600000000000001</c:v>
                </c:pt>
                <c:pt idx="4">
                  <c:v>0.44500000000000001</c:v>
                </c:pt>
                <c:pt idx="5" formatCode="0%">
                  <c:v>0.29000000000000015</c:v>
                </c:pt>
                <c:pt idx="6">
                  <c:v>0.252</c:v>
                </c:pt>
                <c:pt idx="7">
                  <c:v>0.14800000000000008</c:v>
                </c:pt>
                <c:pt idx="8">
                  <c:v>0.11600000000000002</c:v>
                </c:pt>
                <c:pt idx="9">
                  <c:v>6.5000000000000002E-2</c:v>
                </c:pt>
                <c:pt idx="10" formatCode="0%">
                  <c:v>5.1999999999999998E-2</c:v>
                </c:pt>
                <c:pt idx="11">
                  <c:v>3.2000000000000021E-2</c:v>
                </c:pt>
                <c:pt idx="12">
                  <c:v>3.2000000000000021E-2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B-46FA-849C-074E6860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40512"/>
        <c:axId val="194242048"/>
      </c:barChart>
      <c:catAx>
        <c:axId val="19424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4242048"/>
        <c:crosses val="autoZero"/>
        <c:auto val="1"/>
        <c:lblAlgn val="ctr"/>
        <c:lblOffset val="100"/>
        <c:noMultiLvlLbl val="0"/>
      </c:catAx>
      <c:valAx>
        <c:axId val="19424204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9424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62648483372574"/>
          <c:y val="0.10405732616756239"/>
          <c:w val="0.31568164804141752"/>
          <c:h val="0.1929435487230762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[NAP6 pivot chart data for clinical features chapter.xlsx]NMBA 1st feature!PivotTable1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solidFill>
            <a:srgbClr val="291F51"/>
          </a:solidFill>
        </c:spPr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solidFill>
            <a:srgbClr val="50ABBF"/>
          </a:solidFill>
        </c:spPr>
        <c:marker>
          <c:symbol val="none"/>
        </c:marker>
      </c:pivotFmt>
      <c:pivotFmt>
        <c:idx val="5"/>
        <c:spPr>
          <a:solidFill>
            <a:srgbClr val="CD6084"/>
          </a:solidFill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spPr>
          <a:solidFill>
            <a:srgbClr val="888A88"/>
          </a:solidFill>
        </c:spPr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spPr>
          <a:solidFill>
            <a:srgbClr val="291F51"/>
          </a:solidFill>
        </c:spPr>
        <c:marker>
          <c:symbol val="none"/>
        </c:marker>
      </c:pivotFmt>
      <c:pivotFmt>
        <c:idx val="17"/>
        <c:spPr>
          <a:solidFill>
            <a:srgbClr val="50ABBF"/>
          </a:solidFill>
        </c:spPr>
        <c:marker>
          <c:symbol val="none"/>
        </c:marker>
      </c:pivotFmt>
      <c:pivotFmt>
        <c:idx val="18"/>
        <c:spPr>
          <a:solidFill>
            <a:srgbClr val="CD6084"/>
          </a:solidFill>
        </c:spPr>
        <c:marker>
          <c:symbol val="none"/>
        </c:marker>
      </c:pivotFmt>
      <c:pivotFmt>
        <c:idx val="19"/>
        <c:spPr>
          <a:solidFill>
            <a:srgbClr val="888A88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'NMBA 1st feature'!$B$3:$B$4</c:f>
              <c:strCache>
                <c:ptCount val="1"/>
                <c:pt idx="0">
                  <c:v>Bronchospasm/High airway pressure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'NMBA 1st feature'!$A$5:$A$8</c:f>
              <c:strCache>
                <c:ptCount val="3"/>
                <c:pt idx="0">
                  <c:v>Atracurium</c:v>
                </c:pt>
                <c:pt idx="1">
                  <c:v>rocuronium</c:v>
                </c:pt>
                <c:pt idx="2">
                  <c:v>Suxamethonium</c:v>
                </c:pt>
              </c:strCache>
            </c:strRef>
          </c:cat>
          <c:val>
            <c:numRef>
              <c:f>'NMBA 1st feature'!$B$5:$B$8</c:f>
              <c:numCache>
                <c:formatCode>0.00%</c:formatCode>
                <c:ptCount val="3"/>
                <c:pt idx="0">
                  <c:v>0.26315789473684215</c:v>
                </c:pt>
                <c:pt idx="1">
                  <c:v>0.4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5-4212-A167-84C6E4DC47DC}"/>
            </c:ext>
          </c:extLst>
        </c:ser>
        <c:ser>
          <c:idx val="1"/>
          <c:order val="1"/>
          <c:tx>
            <c:strRef>
              <c:f>'NMBA 1st feature'!$C$3:$C$4</c:f>
              <c:strCache>
                <c:ptCount val="1"/>
                <c:pt idx="0">
                  <c:v>Flushing/Nonurticarial Rash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'NMBA 1st feature'!$A$5:$A$8</c:f>
              <c:strCache>
                <c:ptCount val="3"/>
                <c:pt idx="0">
                  <c:v>Atracurium</c:v>
                </c:pt>
                <c:pt idx="1">
                  <c:v>rocuronium</c:v>
                </c:pt>
                <c:pt idx="2">
                  <c:v>Suxamethonium</c:v>
                </c:pt>
              </c:strCache>
            </c:strRef>
          </c:cat>
          <c:val>
            <c:numRef>
              <c:f>'NMBA 1st feature'!$C$5:$C$8</c:f>
              <c:numCache>
                <c:formatCode>0.00%</c:formatCode>
                <c:ptCount val="3"/>
                <c:pt idx="0">
                  <c:v>0.10526315789473685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5-4212-A167-84C6E4DC47DC}"/>
            </c:ext>
          </c:extLst>
        </c:ser>
        <c:ser>
          <c:idx val="2"/>
          <c:order val="2"/>
          <c:tx>
            <c:strRef>
              <c:f>'NMBA 1st feature'!$D$3:$D$4</c:f>
              <c:strCache>
                <c:ptCount val="1"/>
                <c:pt idx="0">
                  <c:v>Hypotension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'NMBA 1st feature'!$A$5:$A$8</c:f>
              <c:strCache>
                <c:ptCount val="3"/>
                <c:pt idx="0">
                  <c:v>Atracurium</c:v>
                </c:pt>
                <c:pt idx="1">
                  <c:v>rocuronium</c:v>
                </c:pt>
                <c:pt idx="2">
                  <c:v>Suxamethonium</c:v>
                </c:pt>
              </c:strCache>
            </c:strRef>
          </c:cat>
          <c:val>
            <c:numRef>
              <c:f>'NMBA 1st feature'!$D$5:$D$8</c:f>
              <c:numCache>
                <c:formatCode>0.00%</c:formatCode>
                <c:ptCount val="3"/>
                <c:pt idx="0">
                  <c:v>0.63157894736842113</c:v>
                </c:pt>
                <c:pt idx="1">
                  <c:v>0.4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5-4212-A167-84C6E4DC47DC}"/>
            </c:ext>
          </c:extLst>
        </c:ser>
        <c:ser>
          <c:idx val="3"/>
          <c:order val="3"/>
          <c:tx>
            <c:strRef>
              <c:f>'NMBA 1st feature'!$E$3:$E$4</c:f>
              <c:strCache>
                <c:ptCount val="1"/>
                <c:pt idx="0">
                  <c:v>Urticaria</c:v>
                </c:pt>
              </c:strCache>
            </c:strRef>
          </c:tx>
          <c:spPr>
            <a:solidFill>
              <a:srgbClr val="888A88"/>
            </a:solidFill>
          </c:spPr>
          <c:invertIfNegative val="0"/>
          <c:cat>
            <c:strRef>
              <c:f>'NMBA 1st feature'!$A$5:$A$8</c:f>
              <c:strCache>
                <c:ptCount val="3"/>
                <c:pt idx="0">
                  <c:v>Atracurium</c:v>
                </c:pt>
                <c:pt idx="1">
                  <c:v>rocuronium</c:v>
                </c:pt>
                <c:pt idx="2">
                  <c:v>Suxamethonium</c:v>
                </c:pt>
              </c:strCache>
            </c:strRef>
          </c:cat>
          <c:val>
            <c:numRef>
              <c:f>'NMBA 1st feature'!$E$5:$E$8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B5-4212-A167-84C6E4DC4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988160"/>
        <c:axId val="53002240"/>
      </c:barChart>
      <c:catAx>
        <c:axId val="5298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002240"/>
        <c:crosses val="autoZero"/>
        <c:auto val="1"/>
        <c:lblAlgn val="ctr"/>
        <c:lblOffset val="100"/>
        <c:noMultiLvlLbl val="0"/>
      </c:catAx>
      <c:valAx>
        <c:axId val="530022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52988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[NAP6 pivot chart data for clinical features chapter.xlsx]Coamox vs teico 1st feature!PivotTable3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solidFill>
            <a:srgbClr val="291F51"/>
          </a:solidFill>
        </c:spPr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solidFill>
            <a:srgbClr val="50ABBF"/>
          </a:solidFill>
        </c:spPr>
        <c:marker>
          <c:symbol val="none"/>
        </c:marker>
      </c:pivotFmt>
      <c:pivotFmt>
        <c:idx val="5"/>
        <c:spPr>
          <a:solidFill>
            <a:srgbClr val="CD6084"/>
          </a:solidFill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rgbClr val="888A88"/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291F51"/>
          </a:solidFill>
        </c:spPr>
        <c:marker>
          <c:symbol val="none"/>
        </c:marker>
      </c:pivotFmt>
      <c:pivotFmt>
        <c:idx val="16"/>
        <c:spPr>
          <a:solidFill>
            <a:srgbClr val="50ABBF"/>
          </a:solidFill>
        </c:spPr>
        <c:marker>
          <c:symbol val="none"/>
        </c:marker>
      </c:pivotFmt>
      <c:pivotFmt>
        <c:idx val="17"/>
        <c:spPr>
          <a:solidFill>
            <a:srgbClr val="CD6084"/>
          </a:solidFill>
        </c:spPr>
        <c:marker>
          <c:symbol val="none"/>
        </c:marker>
      </c:pivotFmt>
      <c:pivotFmt>
        <c:idx val="18"/>
        <c:spPr>
          <a:solidFill>
            <a:srgbClr val="888A88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4136963795556088E-2"/>
          <c:y val="4.7144457261313673E-2"/>
          <c:w val="0.57919596882450763"/>
          <c:h val="0.84647909457177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'Coamox vs teico 1st feature'!$B$3:$B$4</c:f>
              <c:strCache>
                <c:ptCount val="1"/>
                <c:pt idx="0">
                  <c:v>Bronchospasm/High airway pressure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'Coamox vs teico 1st feature'!$A$5:$A$7</c:f>
              <c:strCache>
                <c:ptCount val="2"/>
                <c:pt idx="0">
                  <c:v>co-amoxiclav</c:v>
                </c:pt>
                <c:pt idx="1">
                  <c:v>teicoplanin</c:v>
                </c:pt>
              </c:strCache>
            </c:strRef>
          </c:cat>
          <c:val>
            <c:numRef>
              <c:f>'Coamox vs teico 1st feature'!$B$5:$B$7</c:f>
              <c:numCache>
                <c:formatCode>0.00%</c:formatCode>
                <c:ptCount val="2"/>
                <c:pt idx="0">
                  <c:v>0.37037037037037046</c:v>
                </c:pt>
                <c:pt idx="1">
                  <c:v>0.13043478260869568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A-4DEC-8362-F817AB07E642}"/>
            </c:ext>
          </c:extLst>
        </c:ser>
        <c:ser>
          <c:idx val="1"/>
          <c:order val="1"/>
          <c:tx>
            <c:strRef>
              <c:f>'Coamox vs teico 1st feature'!$C$3:$C$4</c:f>
              <c:strCache>
                <c:ptCount val="1"/>
                <c:pt idx="0">
                  <c:v>Flushing/Nonurticarial Rash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'Coamox vs teico 1st feature'!$A$5:$A$7</c:f>
              <c:strCache>
                <c:ptCount val="2"/>
                <c:pt idx="0">
                  <c:v>co-amoxiclav</c:v>
                </c:pt>
                <c:pt idx="1">
                  <c:v>teicoplanin</c:v>
                </c:pt>
              </c:strCache>
            </c:strRef>
          </c:cat>
          <c:val>
            <c:numRef>
              <c:f>'Coamox vs teico 1st feature'!$C$5:$C$7</c:f>
              <c:numCache>
                <c:formatCode>0.00%</c:formatCode>
                <c:ptCount val="2"/>
                <c:pt idx="0">
                  <c:v>0</c:v>
                </c:pt>
                <c:pt idx="1">
                  <c:v>0.13043478260869568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A-4DEC-8362-F817AB07E642}"/>
            </c:ext>
          </c:extLst>
        </c:ser>
        <c:ser>
          <c:idx val="2"/>
          <c:order val="2"/>
          <c:tx>
            <c:strRef>
              <c:f>'Coamox vs teico 1st feature'!$D$3:$D$4</c:f>
              <c:strCache>
                <c:ptCount val="1"/>
                <c:pt idx="0">
                  <c:v>Hypotension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'Coamox vs teico 1st feature'!$A$5:$A$7</c:f>
              <c:strCache>
                <c:ptCount val="2"/>
                <c:pt idx="0">
                  <c:v>co-amoxiclav</c:v>
                </c:pt>
                <c:pt idx="1">
                  <c:v>teicoplanin</c:v>
                </c:pt>
              </c:strCache>
            </c:strRef>
          </c:cat>
          <c:val>
            <c:numRef>
              <c:f>'Coamox vs teico 1st feature'!$D$5:$D$7</c:f>
              <c:numCache>
                <c:formatCode>0.00%</c:formatCode>
                <c:ptCount val="2"/>
                <c:pt idx="0">
                  <c:v>0.55555555555555569</c:v>
                </c:pt>
                <c:pt idx="1">
                  <c:v>0.69565217391304357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A-4DEC-8362-F817AB07E642}"/>
            </c:ext>
          </c:extLst>
        </c:ser>
        <c:ser>
          <c:idx val="3"/>
          <c:order val="3"/>
          <c:tx>
            <c:strRef>
              <c:f>'Coamox vs teico 1st feature'!$E$3:$E$4</c:f>
              <c:strCache>
                <c:ptCount val="1"/>
                <c:pt idx="0">
                  <c:v>Reduced/Absent CO2 Trace</c:v>
                </c:pt>
              </c:strCache>
            </c:strRef>
          </c:tx>
          <c:spPr>
            <a:solidFill>
              <a:srgbClr val="888A88"/>
            </a:solidFill>
          </c:spPr>
          <c:invertIfNegative val="0"/>
          <c:cat>
            <c:strRef>
              <c:f>'Coamox vs teico 1st feature'!$A$5:$A$7</c:f>
              <c:strCache>
                <c:ptCount val="2"/>
                <c:pt idx="0">
                  <c:v>co-amoxiclav</c:v>
                </c:pt>
                <c:pt idx="1">
                  <c:v>teicoplanin</c:v>
                </c:pt>
              </c:strCache>
            </c:strRef>
          </c:cat>
          <c:val>
            <c:numRef>
              <c:f>'Coamox vs teico 1st feature'!$E$5:$E$7</c:f>
              <c:numCache>
                <c:formatCode>0.00%</c:formatCode>
                <c:ptCount val="2"/>
                <c:pt idx="0">
                  <c:v>7.407407407407407E-2</c:v>
                </c:pt>
                <c:pt idx="1">
                  <c:v>4.3478260869565223E-2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4A-4DEC-8362-F817AB07E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56128"/>
        <c:axId val="129066112"/>
      </c:barChart>
      <c:catAx>
        <c:axId val="12905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66112"/>
        <c:crosses val="autoZero"/>
        <c:auto val="1"/>
        <c:lblAlgn val="ctr"/>
        <c:lblOffset val="100"/>
        <c:noMultiLvlLbl val="0"/>
      </c:catAx>
      <c:valAx>
        <c:axId val="1290661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29056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552122778545806"/>
          <c:y val="6.9716970092114292E-2"/>
          <c:w val="0.32903347959367674"/>
          <c:h val="0.512370730728722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[NAP6 pivot chart data for clinical features chapter.xlsx]Chlorhex vs patent 1st feature!PivotTable2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solidFill>
            <a:srgbClr val="291F51"/>
          </a:solidFill>
        </c:spPr>
        <c:marker>
          <c:symbol val="none"/>
        </c:marker>
      </c:pivotFmt>
      <c:pivotFmt>
        <c:idx val="4"/>
        <c:spPr>
          <a:solidFill>
            <a:srgbClr val="50ABBF"/>
          </a:solidFill>
        </c:spPr>
        <c:marker>
          <c:symbol val="none"/>
        </c:marker>
      </c:pivotFmt>
      <c:pivotFmt>
        <c:idx val="5"/>
        <c:spPr>
          <a:solidFill>
            <a:srgbClr val="CD6084"/>
          </a:solidFill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solidFill>
            <a:srgbClr val="888A88"/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spPr>
          <a:solidFill>
            <a:srgbClr val="8A5D9A"/>
          </a:solidFill>
        </c:spPr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50ABBF"/>
          </a:solidFill>
        </c:spPr>
        <c:marker>
          <c:symbol val="none"/>
        </c:marker>
      </c:pivotFmt>
      <c:pivotFmt>
        <c:idx val="18"/>
        <c:spPr>
          <a:solidFill>
            <a:srgbClr val="CD6084"/>
          </a:solidFill>
        </c:spPr>
        <c:marker>
          <c:symbol val="none"/>
        </c:marker>
      </c:pivotFmt>
      <c:pivotFmt>
        <c:idx val="19"/>
        <c:spPr>
          <a:solidFill>
            <a:srgbClr val="888A88"/>
          </a:solidFill>
        </c:spPr>
        <c:marker>
          <c:symbol val="none"/>
        </c:marker>
      </c:pivotFmt>
      <c:pivotFmt>
        <c:idx val="20"/>
        <c:spPr>
          <a:solidFill>
            <a:srgbClr val="8A5D9A"/>
          </a:solidFill>
        </c:spPr>
        <c:marker>
          <c:symbol val="none"/>
        </c:marker>
      </c:pivotFmt>
      <c:pivotFmt>
        <c:idx val="21"/>
        <c:spPr>
          <a:solidFill>
            <a:srgbClr val="8A5D9A">
              <a:alpha val="60000"/>
            </a:srgbClr>
          </a:solidFill>
        </c:spPr>
        <c:marker>
          <c:symbol val="none"/>
        </c:marker>
      </c:pivotFmt>
      <c:pivotFmt>
        <c:idx val="22"/>
        <c:spPr>
          <a:solidFill>
            <a:srgbClr val="8A5D9A">
              <a:alpha val="40000"/>
            </a:srgbClr>
          </a:solidFill>
        </c:spPr>
        <c:marker>
          <c:symbol val="none"/>
        </c:marker>
      </c:pivotFmt>
      <c:pivotFmt>
        <c:idx val="23"/>
        <c:spPr>
          <a:solidFill>
            <a:srgbClr val="291F51"/>
          </a:solidFill>
        </c:spPr>
        <c:marker>
          <c:symbol val="none"/>
        </c:marker>
      </c:pivotFmt>
      <c:pivotFmt>
        <c:idx val="24"/>
        <c:spPr>
          <a:solidFill>
            <a:srgbClr val="291F51"/>
          </a:solidFill>
        </c:spPr>
        <c:marker>
          <c:symbol val="none"/>
        </c:marker>
      </c:pivotFmt>
      <c:pivotFmt>
        <c:idx val="25"/>
        <c:spPr>
          <a:solidFill>
            <a:srgbClr val="50ABBF"/>
          </a:solidFill>
        </c:spPr>
        <c:marker>
          <c:symbol val="none"/>
        </c:marker>
      </c:pivotFmt>
      <c:pivotFmt>
        <c:idx val="26"/>
        <c:spPr>
          <a:solidFill>
            <a:srgbClr val="CD6084"/>
          </a:solidFill>
        </c:spPr>
        <c:marker>
          <c:symbol val="none"/>
        </c:marker>
      </c:pivotFmt>
      <c:pivotFmt>
        <c:idx val="27"/>
        <c:spPr>
          <a:solidFill>
            <a:srgbClr val="888A88"/>
          </a:solidFill>
        </c:spPr>
        <c:marker>
          <c:symbol val="none"/>
        </c:marker>
      </c:pivotFmt>
      <c:pivotFmt>
        <c:idx val="28"/>
        <c:spPr>
          <a:solidFill>
            <a:srgbClr val="8A5D9A"/>
          </a:solidFill>
        </c:spPr>
        <c:marker>
          <c:symbol val="none"/>
        </c:marker>
      </c:pivotFmt>
      <c:pivotFmt>
        <c:idx val="29"/>
        <c:spPr>
          <a:solidFill>
            <a:srgbClr val="8A5D9A">
              <a:alpha val="60000"/>
            </a:srgbClr>
          </a:solidFill>
        </c:spPr>
        <c:marker>
          <c:symbol val="none"/>
        </c:marker>
      </c:pivotFmt>
      <c:pivotFmt>
        <c:idx val="30"/>
        <c:spPr>
          <a:solidFill>
            <a:srgbClr val="8A5D9A">
              <a:alpha val="40000"/>
            </a:srgbClr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'Chlorhex vs patent 1st feature'!$B$3:$B$4</c:f>
              <c:strCache>
                <c:ptCount val="1"/>
                <c:pt idx="0">
                  <c:v>Cyanosis/Oxygen Desaturation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feature'!$B$5:$B$7</c:f>
              <c:numCache>
                <c:formatCode>0.00%</c:formatCode>
                <c:ptCount val="2"/>
                <c:pt idx="0">
                  <c:v>5.5555555555555539E-2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7-4446-8335-4D0B722C3C20}"/>
            </c:ext>
          </c:extLst>
        </c:ser>
        <c:ser>
          <c:idx val="1"/>
          <c:order val="1"/>
          <c:tx>
            <c:strRef>
              <c:f>'Chlorhex vs patent 1st feature'!$C$3:$C$4</c:f>
              <c:strCache>
                <c:ptCount val="1"/>
                <c:pt idx="0">
                  <c:v>Flushing/Nonurticarial Rash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feature'!$C$5:$C$7</c:f>
              <c:numCache>
                <c:formatCode>0.00%</c:formatCode>
                <c:ptCount val="2"/>
                <c:pt idx="0">
                  <c:v>0.16666666666666666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7-4446-8335-4D0B722C3C20}"/>
            </c:ext>
          </c:extLst>
        </c:ser>
        <c:ser>
          <c:idx val="2"/>
          <c:order val="2"/>
          <c:tx>
            <c:strRef>
              <c:f>'Chlorhex vs patent 1st feature'!$D$3:$D$4</c:f>
              <c:strCache>
                <c:ptCount val="1"/>
                <c:pt idx="0">
                  <c:v>Hypotension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feature'!$D$5:$D$7</c:f>
              <c:numCache>
                <c:formatCode>0.00%</c:formatCode>
                <c:ptCount val="2"/>
                <c:pt idx="0">
                  <c:v>0.55555555555555569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7-4446-8335-4D0B722C3C20}"/>
            </c:ext>
          </c:extLst>
        </c:ser>
        <c:ser>
          <c:idx val="3"/>
          <c:order val="3"/>
          <c:tx>
            <c:strRef>
              <c:f>'Chlorhex vs patent 1st feature'!$E$3:$E$4</c:f>
              <c:strCache>
                <c:ptCount val="1"/>
                <c:pt idx="0">
                  <c:v>Laryngeal Oedema/Stridor</c:v>
                </c:pt>
              </c:strCache>
            </c:strRef>
          </c:tx>
          <c:spPr>
            <a:solidFill>
              <a:srgbClr val="888A88"/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feature'!$E$5:$E$7</c:f>
              <c:numCache>
                <c:formatCode>0.00%</c:formatCode>
                <c:ptCount val="2"/>
                <c:pt idx="0">
                  <c:v>5.5555555555555539E-2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7-4446-8335-4D0B722C3C20}"/>
            </c:ext>
          </c:extLst>
        </c:ser>
        <c:ser>
          <c:idx val="4"/>
          <c:order val="4"/>
          <c:tx>
            <c:strRef>
              <c:f>'Chlorhex vs patent 1st feature'!$F$3:$F$4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A5D9A"/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feature'!$F$5:$F$7</c:f>
              <c:numCache>
                <c:formatCode>0.00%</c:formatCode>
                <c:ptCount val="2"/>
                <c:pt idx="0">
                  <c:v>0.1111111111111111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7-4446-8335-4D0B722C3C20}"/>
            </c:ext>
          </c:extLst>
        </c:ser>
        <c:ser>
          <c:idx val="5"/>
          <c:order val="5"/>
          <c:tx>
            <c:strRef>
              <c:f>'Chlorhex vs patent 1st feature'!$G$3:$G$4</c:f>
              <c:strCache>
                <c:ptCount val="1"/>
                <c:pt idx="0">
                  <c:v>Tachycardia</c:v>
                </c:pt>
              </c:strCache>
            </c:strRef>
          </c:tx>
          <c:spPr>
            <a:solidFill>
              <a:srgbClr val="8A5D9A">
                <a:alpha val="60000"/>
              </a:srgbClr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feature'!$G$5:$G$7</c:f>
              <c:numCache>
                <c:formatCode>0.00%</c:formatCode>
                <c:ptCount val="2"/>
                <c:pt idx="0">
                  <c:v>5.5555555555555539E-2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7-4446-8335-4D0B722C3C20}"/>
            </c:ext>
          </c:extLst>
        </c:ser>
        <c:ser>
          <c:idx val="6"/>
          <c:order val="6"/>
          <c:tx>
            <c:strRef>
              <c:f>'Chlorhex vs patent 1st feature'!$H$3:$H$4</c:f>
              <c:strCache>
                <c:ptCount val="1"/>
                <c:pt idx="0">
                  <c:v>Urticaria</c:v>
                </c:pt>
              </c:strCache>
            </c:strRef>
          </c:tx>
          <c:spPr>
            <a:solidFill>
              <a:srgbClr val="8A5D9A">
                <a:alpha val="40000"/>
              </a:srgbClr>
            </a:solidFill>
          </c:spPr>
          <c:invertIfNegative val="0"/>
          <c:cat>
            <c:strRef>
              <c:f>'Chlorhex vs patent 1st feature'!$A$5:$A$7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feature'!$H$5:$H$7</c:f>
              <c:numCache>
                <c:formatCode>0.00%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7-4446-8335-4D0B722C3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78720"/>
        <c:axId val="129280256"/>
      </c:barChart>
      <c:catAx>
        <c:axId val="12927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280256"/>
        <c:crosses val="autoZero"/>
        <c:auto val="1"/>
        <c:lblAlgn val="ctr"/>
        <c:lblOffset val="100"/>
        <c:noMultiLvlLbl val="0"/>
      </c:catAx>
      <c:valAx>
        <c:axId val="1292802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2927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NAP6 pivot chart data for clinical features chapter  Dex data updated 1st Feb 2018.xlsx]Sheet8!PivotTable6</c:name>
    <c:fmtId val="-1"/>
  </c:pivotSource>
  <c:chart>
    <c:autoTitleDeleted val="0"/>
    <c:pivotFmts>
      <c:pivotFmt>
        <c:idx val="0"/>
        <c:spPr>
          <a:solidFill>
            <a:srgbClr val="291F51"/>
          </a:solidFill>
        </c:spPr>
        <c:marker>
          <c:symbol val="none"/>
        </c:marker>
      </c:pivotFmt>
      <c:pivotFmt>
        <c:idx val="1"/>
        <c:spPr>
          <a:solidFill>
            <a:srgbClr val="50ABBF"/>
          </a:solidFill>
        </c:spPr>
        <c:marker>
          <c:symbol val="none"/>
        </c:marker>
      </c:pivotFmt>
      <c:pivotFmt>
        <c:idx val="2"/>
        <c:spPr>
          <a:solidFill>
            <a:srgbClr val="CD6084"/>
          </a:solidFill>
        </c:spPr>
        <c:marker>
          <c:symbol val="none"/>
        </c:marker>
      </c:pivotFmt>
      <c:pivotFmt>
        <c:idx val="3"/>
        <c:spPr>
          <a:solidFill>
            <a:srgbClr val="8A5D9A"/>
          </a:solidFill>
        </c:spPr>
        <c:marker>
          <c:symbol val="none"/>
        </c:marker>
      </c:pivotFmt>
      <c:pivotFmt>
        <c:idx val="4"/>
        <c:spPr>
          <a:solidFill>
            <a:srgbClr val="291F51"/>
          </a:solidFill>
        </c:spPr>
        <c:marker>
          <c:symbol val="none"/>
        </c:marker>
      </c:pivotFmt>
      <c:pivotFmt>
        <c:idx val="5"/>
        <c:spPr>
          <a:solidFill>
            <a:srgbClr val="50ABBF"/>
          </a:solidFill>
        </c:spPr>
        <c:marker>
          <c:symbol val="none"/>
        </c:marker>
      </c:pivotFmt>
      <c:pivotFmt>
        <c:idx val="6"/>
        <c:spPr>
          <a:solidFill>
            <a:srgbClr val="CD6084"/>
          </a:solidFill>
        </c:spPr>
        <c:marker>
          <c:symbol val="none"/>
        </c:marker>
      </c:pivotFmt>
      <c:pivotFmt>
        <c:idx val="7"/>
        <c:spPr>
          <a:solidFill>
            <a:srgbClr val="8A5D9A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Sheet8!$B$3:$B$4</c:f>
              <c:strCache>
                <c:ptCount val="1"/>
                <c:pt idx="0">
                  <c:v>Atracurium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Sheet8!$A$5:$A$10</c:f>
              <c:strCache>
                <c:ptCount val="5"/>
                <c:pt idx="0">
                  <c:v>0  to 5 mins</c:v>
                </c:pt>
                <c:pt idx="1">
                  <c:v>06 to 10 mins</c:v>
                </c:pt>
                <c:pt idx="2">
                  <c:v>11 to 15 mins</c:v>
                </c:pt>
                <c:pt idx="3">
                  <c:v>16 to 30 mins</c:v>
                </c:pt>
                <c:pt idx="4">
                  <c:v>Greater than 120 mins</c:v>
                </c:pt>
              </c:strCache>
            </c:strRef>
          </c:cat>
          <c:val>
            <c:numRef>
              <c:f>Sheet8!$B$5:$B$10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7-48B3-9E2D-83A012EEA8A6}"/>
            </c:ext>
          </c:extLst>
        </c:ser>
        <c:ser>
          <c:idx val="1"/>
          <c:order val="1"/>
          <c:tx>
            <c:strRef>
              <c:f>Sheet8!$C$3:$C$4</c:f>
              <c:strCache>
                <c:ptCount val="1"/>
                <c:pt idx="0">
                  <c:v>Mivacurium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Sheet8!$A$5:$A$10</c:f>
              <c:strCache>
                <c:ptCount val="5"/>
                <c:pt idx="0">
                  <c:v>0  to 5 mins</c:v>
                </c:pt>
                <c:pt idx="1">
                  <c:v>06 to 10 mins</c:v>
                </c:pt>
                <c:pt idx="2">
                  <c:v>11 to 15 mins</c:v>
                </c:pt>
                <c:pt idx="3">
                  <c:v>16 to 30 mins</c:v>
                </c:pt>
                <c:pt idx="4">
                  <c:v>Greater than 120 mins</c:v>
                </c:pt>
              </c:strCache>
            </c:strRef>
          </c:cat>
          <c:val>
            <c:numRef>
              <c:f>Sheet8!$C$5:$C$10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7-48B3-9E2D-83A012EEA8A6}"/>
            </c:ext>
          </c:extLst>
        </c:ser>
        <c:ser>
          <c:idx val="2"/>
          <c:order val="2"/>
          <c:tx>
            <c:strRef>
              <c:f>Sheet8!$D$3:$D$4</c:f>
              <c:strCache>
                <c:ptCount val="1"/>
                <c:pt idx="0">
                  <c:v>Rocuronium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Sheet8!$A$5:$A$10</c:f>
              <c:strCache>
                <c:ptCount val="5"/>
                <c:pt idx="0">
                  <c:v>0  to 5 mins</c:v>
                </c:pt>
                <c:pt idx="1">
                  <c:v>06 to 10 mins</c:v>
                </c:pt>
                <c:pt idx="2">
                  <c:v>11 to 15 mins</c:v>
                </c:pt>
                <c:pt idx="3">
                  <c:v>16 to 30 mins</c:v>
                </c:pt>
                <c:pt idx="4">
                  <c:v>Greater than 120 mins</c:v>
                </c:pt>
              </c:strCache>
            </c:strRef>
          </c:cat>
          <c:val>
            <c:numRef>
              <c:f>Sheet8!$D$5:$D$10</c:f>
              <c:numCache>
                <c:formatCode>General</c:formatCode>
                <c:ptCount val="5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7-48B3-9E2D-83A012EEA8A6}"/>
            </c:ext>
          </c:extLst>
        </c:ser>
        <c:ser>
          <c:idx val="3"/>
          <c:order val="3"/>
          <c:tx>
            <c:strRef>
              <c:f>Sheet8!$E$3:$E$4</c:f>
              <c:strCache>
                <c:ptCount val="1"/>
                <c:pt idx="0">
                  <c:v>Suxamethonium</c:v>
                </c:pt>
              </c:strCache>
            </c:strRef>
          </c:tx>
          <c:spPr>
            <a:solidFill>
              <a:srgbClr val="8A5D9A"/>
            </a:solidFill>
          </c:spPr>
          <c:invertIfNegative val="0"/>
          <c:cat>
            <c:strRef>
              <c:f>Sheet8!$A$5:$A$10</c:f>
              <c:strCache>
                <c:ptCount val="5"/>
                <c:pt idx="0">
                  <c:v>0  to 5 mins</c:v>
                </c:pt>
                <c:pt idx="1">
                  <c:v>06 to 10 mins</c:v>
                </c:pt>
                <c:pt idx="2">
                  <c:v>11 to 15 mins</c:v>
                </c:pt>
                <c:pt idx="3">
                  <c:v>16 to 30 mins</c:v>
                </c:pt>
                <c:pt idx="4">
                  <c:v>Greater than 120 mins</c:v>
                </c:pt>
              </c:strCache>
            </c:strRef>
          </c:cat>
          <c:val>
            <c:numRef>
              <c:f>Sheet8!$E$5:$E$10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7-48B3-9E2D-83A012EEA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79040"/>
        <c:axId val="129766144"/>
      </c:barChart>
      <c:catAx>
        <c:axId val="12987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766144"/>
        <c:crosses val="autoZero"/>
        <c:auto val="1"/>
        <c:lblAlgn val="ctr"/>
        <c:lblOffset val="100"/>
        <c:noMultiLvlLbl val="0"/>
      </c:catAx>
      <c:valAx>
        <c:axId val="12976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9879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NAP6 pivot chart data for clinical features chapter  Dex data updated 1st Feb 2018.xlsx]Sheet12!PivotTable10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solidFill>
            <a:srgbClr val="291F51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50ABBF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CD6084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888A88"/>
          </a:solidFill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487877524509586E-2"/>
          <c:y val="3.6194033203062331E-2"/>
          <c:w val="0.8647254147681408"/>
          <c:h val="0.64137047661218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Sheet12!$B$3:$B$4</c:f>
              <c:strCache>
                <c:ptCount val="1"/>
                <c:pt idx="0">
                  <c:v>0  to 5 mins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Sheet12!$A$5:$A$13</c:f>
              <c:strCache>
                <c:ptCount val="8"/>
                <c:pt idx="0">
                  <c:v>Cefuroxime</c:v>
                </c:pt>
                <c:pt idx="1">
                  <c:v>Co-amoxiclav</c:v>
                </c:pt>
                <c:pt idx="2">
                  <c:v>Flucloxacillin</c:v>
                </c:pt>
                <c:pt idx="3">
                  <c:v>Gentamicin</c:v>
                </c:pt>
                <c:pt idx="4">
                  <c:v>Metronidazole</c:v>
                </c:pt>
                <c:pt idx="5">
                  <c:v>Piperacillin and Tazobactam</c:v>
                </c:pt>
                <c:pt idx="6">
                  <c:v>Teicoplanin</c:v>
                </c:pt>
                <c:pt idx="7">
                  <c:v>Vancomycin</c:v>
                </c:pt>
              </c:strCache>
            </c:strRef>
          </c:cat>
          <c:val>
            <c:numRef>
              <c:f>Sheet12!$B$5:$B$13</c:f>
              <c:numCache>
                <c:formatCode>General</c:formatCode>
                <c:ptCount val="8"/>
                <c:pt idx="0">
                  <c:v>3</c:v>
                </c:pt>
                <c:pt idx="1">
                  <c:v>34</c:v>
                </c:pt>
                <c:pt idx="2">
                  <c:v>1</c:v>
                </c:pt>
                <c:pt idx="3">
                  <c:v>3</c:v>
                </c:pt>
                <c:pt idx="5">
                  <c:v>1</c:v>
                </c:pt>
                <c:pt idx="6">
                  <c:v>27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E-41DF-91DF-63494AB1AA80}"/>
            </c:ext>
          </c:extLst>
        </c:ser>
        <c:ser>
          <c:idx val="1"/>
          <c:order val="1"/>
          <c:tx>
            <c:strRef>
              <c:f>Sheet12!$C$3:$C$4</c:f>
              <c:strCache>
                <c:ptCount val="1"/>
                <c:pt idx="0">
                  <c:v>06 to 10 mins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Sheet12!$A$5:$A$13</c:f>
              <c:strCache>
                <c:ptCount val="8"/>
                <c:pt idx="0">
                  <c:v>Cefuroxime</c:v>
                </c:pt>
                <c:pt idx="1">
                  <c:v>Co-amoxiclav</c:v>
                </c:pt>
                <c:pt idx="2">
                  <c:v>Flucloxacillin</c:v>
                </c:pt>
                <c:pt idx="3">
                  <c:v>Gentamicin</c:v>
                </c:pt>
                <c:pt idx="4">
                  <c:v>Metronidazole</c:v>
                </c:pt>
                <c:pt idx="5">
                  <c:v>Piperacillin and Tazobactam</c:v>
                </c:pt>
                <c:pt idx="6">
                  <c:v>Teicoplanin</c:v>
                </c:pt>
                <c:pt idx="7">
                  <c:v>Vancomycin</c:v>
                </c:pt>
              </c:strCache>
            </c:strRef>
          </c:cat>
          <c:val>
            <c:numRef>
              <c:f>Sheet12!$C$5:$C$13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E-41DF-91DF-63494AB1AA80}"/>
            </c:ext>
          </c:extLst>
        </c:ser>
        <c:ser>
          <c:idx val="2"/>
          <c:order val="2"/>
          <c:tx>
            <c:strRef>
              <c:f>Sheet12!$D$3:$D$4</c:f>
              <c:strCache>
                <c:ptCount val="1"/>
                <c:pt idx="0">
                  <c:v>11 to 15 mins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Sheet12!$A$5:$A$13</c:f>
              <c:strCache>
                <c:ptCount val="8"/>
                <c:pt idx="0">
                  <c:v>Cefuroxime</c:v>
                </c:pt>
                <c:pt idx="1">
                  <c:v>Co-amoxiclav</c:v>
                </c:pt>
                <c:pt idx="2">
                  <c:v>Flucloxacillin</c:v>
                </c:pt>
                <c:pt idx="3">
                  <c:v>Gentamicin</c:v>
                </c:pt>
                <c:pt idx="4">
                  <c:v>Metronidazole</c:v>
                </c:pt>
                <c:pt idx="5">
                  <c:v>Piperacillin and Tazobactam</c:v>
                </c:pt>
                <c:pt idx="6">
                  <c:v>Teicoplanin</c:v>
                </c:pt>
                <c:pt idx="7">
                  <c:v>Vancomycin</c:v>
                </c:pt>
              </c:strCache>
            </c:strRef>
          </c:cat>
          <c:val>
            <c:numRef>
              <c:f>Sheet12!$D$5:$D$13</c:f>
              <c:numCache>
                <c:formatCode>General</c:formatCode>
                <c:ptCount val="8"/>
                <c:pt idx="1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E-41DF-91DF-63494AB1AA80}"/>
            </c:ext>
          </c:extLst>
        </c:ser>
        <c:ser>
          <c:idx val="3"/>
          <c:order val="3"/>
          <c:tx>
            <c:strRef>
              <c:f>Sheet12!$E$3:$E$4</c:f>
              <c:strCache>
                <c:ptCount val="1"/>
                <c:pt idx="0">
                  <c:v>16 to 30 mins</c:v>
                </c:pt>
              </c:strCache>
            </c:strRef>
          </c:tx>
          <c:spPr>
            <a:solidFill>
              <a:srgbClr val="888A88"/>
            </a:solidFill>
          </c:spPr>
          <c:invertIfNegative val="0"/>
          <c:cat>
            <c:strRef>
              <c:f>Sheet12!$A$5:$A$13</c:f>
              <c:strCache>
                <c:ptCount val="8"/>
                <c:pt idx="0">
                  <c:v>Cefuroxime</c:v>
                </c:pt>
                <c:pt idx="1">
                  <c:v>Co-amoxiclav</c:v>
                </c:pt>
                <c:pt idx="2">
                  <c:v>Flucloxacillin</c:v>
                </c:pt>
                <c:pt idx="3">
                  <c:v>Gentamicin</c:v>
                </c:pt>
                <c:pt idx="4">
                  <c:v>Metronidazole</c:v>
                </c:pt>
                <c:pt idx="5">
                  <c:v>Piperacillin and Tazobactam</c:v>
                </c:pt>
                <c:pt idx="6">
                  <c:v>Teicoplanin</c:v>
                </c:pt>
                <c:pt idx="7">
                  <c:v>Vancomycin</c:v>
                </c:pt>
              </c:strCache>
            </c:strRef>
          </c:cat>
          <c:val>
            <c:numRef>
              <c:f>Sheet12!$E$5:$E$13</c:f>
              <c:numCache>
                <c:formatCode>General</c:formatCode>
                <c:ptCount val="8"/>
                <c:pt idx="1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E-41DF-91DF-63494AB1A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09024"/>
        <c:axId val="129814912"/>
      </c:barChart>
      <c:catAx>
        <c:axId val="12980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814912"/>
        <c:crosses val="autoZero"/>
        <c:auto val="1"/>
        <c:lblAlgn val="ctr"/>
        <c:lblOffset val="100"/>
        <c:noMultiLvlLbl val="0"/>
      </c:catAx>
      <c:valAx>
        <c:axId val="12981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9809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41830942743108"/>
          <c:y val="5.6101495870473403E-2"/>
          <c:w val="0.18054726824186407"/>
          <c:h val="0.2358000115511233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[NAP6 pivot chart data for clinical features chapter.xlsx]Chlorhex vs patent 1st fea time!PivotTable9</c:name>
    <c:fmtId val="-1"/>
  </c:pivotSource>
  <c:chart>
    <c:autoTitleDeleted val="0"/>
    <c:pivotFmts>
      <c:pivotFmt>
        <c:idx val="0"/>
        <c:spPr>
          <a:solidFill>
            <a:srgbClr val="291F51"/>
          </a:solidFill>
        </c:spPr>
        <c:marker>
          <c:symbol val="none"/>
        </c:marker>
      </c:pivotFmt>
      <c:pivotFmt>
        <c:idx val="1"/>
        <c:spPr>
          <a:solidFill>
            <a:srgbClr val="50ABBF"/>
          </a:solidFill>
        </c:spPr>
        <c:marker>
          <c:symbol val="none"/>
        </c:marker>
      </c:pivotFmt>
      <c:pivotFmt>
        <c:idx val="2"/>
        <c:spPr>
          <a:solidFill>
            <a:srgbClr val="CD6084"/>
          </a:solidFill>
        </c:spPr>
        <c:marker>
          <c:symbol val="none"/>
        </c:marker>
      </c:pivotFmt>
      <c:pivotFmt>
        <c:idx val="3"/>
        <c:spPr>
          <a:solidFill>
            <a:srgbClr val="888A88"/>
          </a:solidFill>
        </c:spPr>
        <c:marker>
          <c:symbol val="none"/>
        </c:marker>
      </c:pivotFmt>
      <c:pivotFmt>
        <c:idx val="4"/>
        <c:spPr>
          <a:solidFill>
            <a:srgbClr val="8A5D9A"/>
          </a:solidFill>
        </c:spPr>
        <c:marker>
          <c:symbol val="none"/>
        </c:marker>
      </c:pivotFmt>
      <c:pivotFmt>
        <c:idx val="5"/>
        <c:spPr>
          <a:solidFill>
            <a:srgbClr val="8A5D9A">
              <a:alpha val="60000"/>
            </a:srgbClr>
          </a:solidFill>
        </c:spPr>
        <c:marker>
          <c:symbol val="none"/>
        </c:marker>
      </c:pivotFmt>
      <c:pivotFmt>
        <c:idx val="6"/>
        <c:spPr>
          <a:solidFill>
            <a:srgbClr val="8A5D9A">
              <a:alpha val="20000"/>
            </a:srgbClr>
          </a:solidFill>
        </c:spPr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  <c:spPr>
          <a:solidFill>
            <a:srgbClr val="291F51"/>
          </a:solidFill>
        </c:spPr>
        <c:marker>
          <c:symbol val="none"/>
        </c:marker>
      </c:pivotFmt>
      <c:pivotFmt>
        <c:idx val="10"/>
        <c:spPr>
          <a:solidFill>
            <a:srgbClr val="50ABBF"/>
          </a:solidFill>
        </c:spPr>
        <c:marker>
          <c:symbol val="none"/>
        </c:marker>
      </c:pivotFmt>
      <c:pivotFmt>
        <c:idx val="11"/>
        <c:spPr>
          <a:solidFill>
            <a:srgbClr val="CD6084"/>
          </a:solidFill>
        </c:spPr>
        <c:marker>
          <c:symbol val="none"/>
        </c:marker>
      </c:pivotFmt>
      <c:pivotFmt>
        <c:idx val="12"/>
        <c:spPr>
          <a:solidFill>
            <a:srgbClr val="888A88"/>
          </a:solidFill>
        </c:spPr>
        <c:marker>
          <c:symbol val="none"/>
        </c:marker>
      </c:pivotFmt>
      <c:pivotFmt>
        <c:idx val="13"/>
        <c:spPr>
          <a:solidFill>
            <a:srgbClr val="8A5D9A"/>
          </a:solidFill>
        </c:spPr>
        <c:marker>
          <c:symbol val="none"/>
        </c:marker>
      </c:pivotFmt>
      <c:pivotFmt>
        <c:idx val="14"/>
        <c:spPr>
          <a:solidFill>
            <a:srgbClr val="8A5D9A">
              <a:alpha val="60000"/>
            </a:srgbClr>
          </a:solidFill>
        </c:spPr>
        <c:marker>
          <c:symbol val="none"/>
        </c:marker>
      </c:pivotFmt>
      <c:pivotFmt>
        <c:idx val="15"/>
        <c:spPr>
          <a:solidFill>
            <a:srgbClr val="8A5D9A">
              <a:alpha val="20000"/>
            </a:srgbClr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'Chlorhex vs patent 1st fea time'!$B$3:$B$4</c:f>
              <c:strCache>
                <c:ptCount val="1"/>
                <c:pt idx="0">
                  <c:v>0  to 5 mins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time'!$B$5:$B$7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B-4979-AC3C-AC6B2DB5FE42}"/>
            </c:ext>
          </c:extLst>
        </c:ser>
        <c:ser>
          <c:idx val="1"/>
          <c:order val="1"/>
          <c:tx>
            <c:strRef>
              <c:f>'Chlorhex vs patent 1st fea time'!$C$3:$C$4</c:f>
              <c:strCache>
                <c:ptCount val="1"/>
                <c:pt idx="0">
                  <c:v>6 to 10 mins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time'!$C$5:$C$7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FB-4979-AC3C-AC6B2DB5FE42}"/>
            </c:ext>
          </c:extLst>
        </c:ser>
        <c:ser>
          <c:idx val="2"/>
          <c:order val="2"/>
          <c:tx>
            <c:strRef>
              <c:f>'Chlorhex vs patent 1st fea time'!$D$3:$D$4</c:f>
              <c:strCache>
                <c:ptCount val="1"/>
                <c:pt idx="0">
                  <c:v>11 to 15 mins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time'!$D$5:$D$7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FB-4979-AC3C-AC6B2DB5FE42}"/>
            </c:ext>
          </c:extLst>
        </c:ser>
        <c:ser>
          <c:idx val="3"/>
          <c:order val="3"/>
          <c:tx>
            <c:strRef>
              <c:f>'Chlorhex vs patent 1st fea time'!$E$3:$E$4</c:f>
              <c:strCache>
                <c:ptCount val="1"/>
                <c:pt idx="0">
                  <c:v>16 to 30 mins</c:v>
                </c:pt>
              </c:strCache>
            </c:strRef>
          </c:tx>
          <c:spPr>
            <a:solidFill>
              <a:srgbClr val="888A88"/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time'!$E$5:$E$7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FB-4979-AC3C-AC6B2DB5FE42}"/>
            </c:ext>
          </c:extLst>
        </c:ser>
        <c:ser>
          <c:idx val="4"/>
          <c:order val="4"/>
          <c:tx>
            <c:strRef>
              <c:f>'Chlorhex vs patent 1st fea time'!$F$3:$F$4</c:f>
              <c:strCache>
                <c:ptCount val="1"/>
                <c:pt idx="0">
                  <c:v>31 to 60 mins</c:v>
                </c:pt>
              </c:strCache>
            </c:strRef>
          </c:tx>
          <c:spPr>
            <a:solidFill>
              <a:srgbClr val="8A5D9A"/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time'!$F$5:$F$7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FB-4979-AC3C-AC6B2DB5FE42}"/>
            </c:ext>
          </c:extLst>
        </c:ser>
        <c:ser>
          <c:idx val="5"/>
          <c:order val="5"/>
          <c:tx>
            <c:strRef>
              <c:f>'Chlorhex vs patent 1st fea time'!$G$3:$G$4</c:f>
              <c:strCache>
                <c:ptCount val="1"/>
                <c:pt idx="0">
                  <c:v>61 to 120 mins</c:v>
                </c:pt>
              </c:strCache>
            </c:strRef>
          </c:tx>
          <c:spPr>
            <a:solidFill>
              <a:srgbClr val="8A5D9A">
                <a:alpha val="60000"/>
              </a:srgbClr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time'!$G$5:$G$7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FB-4979-AC3C-AC6B2DB5FE42}"/>
            </c:ext>
          </c:extLst>
        </c:ser>
        <c:ser>
          <c:idx val="6"/>
          <c:order val="6"/>
          <c:tx>
            <c:strRef>
              <c:f>'Chlorhex vs patent 1st fea time'!$H$3:$H$4</c:f>
              <c:strCache>
                <c:ptCount val="1"/>
                <c:pt idx="0">
                  <c:v>Greater than 120 mins</c:v>
                </c:pt>
              </c:strCache>
            </c:strRef>
          </c:tx>
          <c:spPr>
            <a:solidFill>
              <a:srgbClr val="8A5D9A">
                <a:alpha val="20000"/>
              </a:srgbClr>
            </a:solidFill>
          </c:spPr>
          <c:invertIfNegative val="0"/>
          <c:cat>
            <c:strRef>
              <c:f>'Chlorhex vs patent 1st fea time'!$A$5:$A$7</c:f>
              <c:strCache>
                <c:ptCount val="2"/>
                <c:pt idx="0">
                  <c:v>chlorhexidine</c:v>
                </c:pt>
                <c:pt idx="1">
                  <c:v>patent blue </c:v>
                </c:pt>
              </c:strCache>
            </c:strRef>
          </c:cat>
          <c:val>
            <c:numRef>
              <c:f>'Chlorhex vs patent 1st fea time'!$H$5:$H$7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FB-4979-AC3C-AC6B2DB5F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0032"/>
        <c:axId val="135261568"/>
      </c:barChart>
      <c:catAx>
        <c:axId val="1352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61568"/>
        <c:crosses val="autoZero"/>
        <c:auto val="1"/>
        <c:lblAlgn val="ctr"/>
        <c:lblOffset val="100"/>
        <c:noMultiLvlLbl val="0"/>
      </c:catAx>
      <c:valAx>
        <c:axId val="13526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60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Copy of NAP6 pivot chart data for clinical features chapter  Dex data updated 1st Feb 2018.xlsx]Urticara hypoten grade at any !PivotTable1</c:name>
    <c:fmtId val="11"/>
  </c:pivotSource>
  <c:chart>
    <c:title>
      <c:tx>
        <c:rich>
          <a:bodyPr/>
          <a:lstStyle/>
          <a:p>
            <a:pPr>
              <a:defRPr/>
            </a:pPr>
            <a:r>
              <a:rPr lang="en-GB" dirty="0" err="1" smtClean="0"/>
              <a:t>Urticaria</a:t>
            </a:r>
            <a:r>
              <a:rPr lang="en-GB" dirty="0" smtClean="0"/>
              <a:t> and grade of anaphylaxis</a:t>
            </a:r>
            <a:endParaRPr lang="en-GB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spPr>
          <a:solidFill>
            <a:srgbClr val="291F51"/>
          </a:solidFill>
        </c:spPr>
        <c:marker>
          <c:symbol val="none"/>
        </c:marker>
      </c:pivotFmt>
      <c:pivotFmt>
        <c:idx val="13"/>
        <c:spPr>
          <a:solidFill>
            <a:srgbClr val="50ABBF"/>
          </a:solidFill>
        </c:spPr>
        <c:marker>
          <c:symbol val="none"/>
        </c:marker>
      </c:pivotFmt>
      <c:pivotFmt>
        <c:idx val="14"/>
        <c:spPr>
          <a:solidFill>
            <a:srgbClr val="CD6084"/>
          </a:solidFill>
        </c:spPr>
        <c:marker>
          <c:symbol val="none"/>
        </c:marker>
      </c:pivotFmt>
      <c:pivotFmt>
        <c:idx val="15"/>
        <c:spPr>
          <a:solidFill>
            <a:srgbClr val="291F51"/>
          </a:solidFill>
        </c:spPr>
        <c:marker>
          <c:symbol val="none"/>
        </c:marker>
      </c:pivotFmt>
      <c:pivotFmt>
        <c:idx val="16"/>
        <c:spPr>
          <a:solidFill>
            <a:srgbClr val="50ABBF"/>
          </a:solidFill>
        </c:spPr>
        <c:marker>
          <c:symbol val="none"/>
        </c:marker>
      </c:pivotFmt>
      <c:pivotFmt>
        <c:idx val="17"/>
        <c:spPr>
          <a:solidFill>
            <a:srgbClr val="CD6084"/>
          </a:solidFill>
        </c:spPr>
        <c:marker>
          <c:symbol val="none"/>
        </c:marker>
      </c:pivotFmt>
      <c:pivotFmt>
        <c:idx val="18"/>
        <c:spPr>
          <a:solidFill>
            <a:srgbClr val="291F51"/>
          </a:solidFill>
        </c:spPr>
        <c:marker>
          <c:symbol val="none"/>
        </c:marker>
      </c:pivotFmt>
      <c:pivotFmt>
        <c:idx val="19"/>
        <c:spPr>
          <a:solidFill>
            <a:srgbClr val="50ABBF"/>
          </a:solidFill>
        </c:spPr>
        <c:marker>
          <c:symbol val="none"/>
        </c:marker>
      </c:pivotFmt>
      <c:pivotFmt>
        <c:idx val="20"/>
        <c:spPr>
          <a:solidFill>
            <a:srgbClr val="CD6084"/>
          </a:solidFill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'Urticara hypoten grade at any '!$B$3:$B$4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291F51"/>
            </a:solidFill>
          </c:spPr>
          <c:invertIfNegative val="0"/>
          <c:cat>
            <c:strRef>
              <c:f>'Urticara hypoten grade at any '!$A$5:$A$7</c:f>
              <c:strCache>
                <c:ptCount val="2"/>
                <c:pt idx="0">
                  <c:v>Urticaria</c:v>
                </c:pt>
                <c:pt idx="1">
                  <c:v>No Urticaria</c:v>
                </c:pt>
              </c:strCache>
            </c:strRef>
          </c:cat>
          <c:val>
            <c:numRef>
              <c:f>'Urticara hypoten grade at any '!$B$5:$B$7</c:f>
              <c:numCache>
                <c:formatCode>0.00%</c:formatCode>
                <c:ptCount val="2"/>
                <c:pt idx="0">
                  <c:v>0.13553113553113552</c:v>
                </c:pt>
                <c:pt idx="1">
                  <c:v>0.37728937728937728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B-452B-AB68-8298C1D41FAC}"/>
            </c:ext>
          </c:extLst>
        </c:ser>
        <c:ser>
          <c:idx val="1"/>
          <c:order val="1"/>
          <c:tx>
            <c:strRef>
              <c:f>'Urticara hypoten grade at any '!$C$3:$C$4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50ABBF"/>
            </a:solidFill>
          </c:spPr>
          <c:invertIfNegative val="0"/>
          <c:cat>
            <c:strRef>
              <c:f>'Urticara hypoten grade at any '!$A$5:$A$7</c:f>
              <c:strCache>
                <c:ptCount val="2"/>
                <c:pt idx="0">
                  <c:v>Urticaria</c:v>
                </c:pt>
                <c:pt idx="1">
                  <c:v>No Urticaria</c:v>
                </c:pt>
              </c:strCache>
            </c:strRef>
          </c:cat>
          <c:val>
            <c:numRef>
              <c:f>'Urticara hypoten grade at any '!$C$5:$C$7</c:f>
              <c:numCache>
                <c:formatCode>0.00%</c:formatCode>
                <c:ptCount val="2"/>
                <c:pt idx="0">
                  <c:v>0.12087912087912088</c:v>
                </c:pt>
                <c:pt idx="1">
                  <c:v>0.32967032967032966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B-452B-AB68-8298C1D41FAC}"/>
            </c:ext>
          </c:extLst>
        </c:ser>
        <c:ser>
          <c:idx val="2"/>
          <c:order val="2"/>
          <c:tx>
            <c:strRef>
              <c:f>'Urticara hypoten grade at any '!$D$3:$D$4</c:f>
              <c:strCache>
                <c:ptCount val="1"/>
                <c:pt idx="0">
                  <c:v>Grade 5</c:v>
                </c:pt>
              </c:strCache>
            </c:strRef>
          </c:tx>
          <c:spPr>
            <a:solidFill>
              <a:srgbClr val="CD6084"/>
            </a:solidFill>
          </c:spPr>
          <c:invertIfNegative val="0"/>
          <c:cat>
            <c:strRef>
              <c:f>'Urticara hypoten grade at any '!$A$5:$A$7</c:f>
              <c:strCache>
                <c:ptCount val="2"/>
                <c:pt idx="0">
                  <c:v>Urticaria</c:v>
                </c:pt>
                <c:pt idx="1">
                  <c:v>No Urticaria</c:v>
                </c:pt>
              </c:strCache>
            </c:strRef>
          </c:cat>
          <c:val>
            <c:numRef>
              <c:f>'Urticara hypoten grade at any '!$D$5:$D$7</c:f>
              <c:numCache>
                <c:formatCode>0.00%</c:formatCode>
                <c:ptCount val="2"/>
                <c:pt idx="0">
                  <c:v>0</c:v>
                </c:pt>
                <c:pt idx="1">
                  <c:v>3.6630036630036632E-2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B-452B-AB68-8298C1D4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41632"/>
        <c:axId val="135147904"/>
      </c:barChart>
      <c:catAx>
        <c:axId val="13514163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0"/>
        <c:majorTickMark val="none"/>
        <c:minorTickMark val="none"/>
        <c:tickLblPos val="nextTo"/>
        <c:crossAx val="135147904"/>
        <c:crosses val="autoZero"/>
        <c:auto val="1"/>
        <c:lblAlgn val="ctr"/>
        <c:lblOffset val="100"/>
        <c:noMultiLvlLbl val="0"/>
      </c:catAx>
      <c:valAx>
        <c:axId val="13514790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%" sourceLinked="0"/>
        <c:majorTickMark val="out"/>
        <c:minorTickMark val="none"/>
        <c:tickLblPos val="nextTo"/>
        <c:crossAx val="13514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0.08269</cdr:x>
      <cdr:y>0.90571</cdr:y>
    </cdr:from>
    <cdr:to>
      <cdr:x>0.89038</cdr:x>
      <cdr:y>0.96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574" y="3019427"/>
          <a:ext cx="40005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0.07468</cdr:x>
      <cdr:y>0.89532</cdr:y>
    </cdr:from>
    <cdr:to>
      <cdr:x>0.93078</cdr:x>
      <cdr:y>0.97521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0524" y="3095627"/>
          <a:ext cx="4476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Figure 1.  Grade of Anaphylaxis as per ASA status</a:t>
          </a:r>
          <a:r>
            <a:rPr lang="en-GB" sz="1100" baseline="0"/>
            <a:t> </a:t>
          </a:r>
          <a:endParaRPr lang="en-GB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CLINICAL FEATURES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1" dirty="0" err="1" smtClean="0">
                <a:solidFill>
                  <a:schemeClr val="bg1"/>
                </a:solidFill>
              </a:rPr>
              <a:t>Dr</a:t>
            </a:r>
            <a:r>
              <a:rPr lang="en-US" sz="2200" b="1" dirty="0" smtClean="0">
                <a:solidFill>
                  <a:schemeClr val="bg1"/>
                </a:solidFill>
              </a:rPr>
              <a:t> K-L Kong, MD MBBS FRCA, Consultant </a:t>
            </a:r>
            <a:r>
              <a:rPr lang="en-US" sz="2200" b="1" dirty="0" err="1" smtClean="0">
                <a:solidFill>
                  <a:schemeClr val="bg1"/>
                </a:solidFill>
              </a:rPr>
              <a:t>Anaesthetist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err="1" smtClean="0">
                <a:solidFill>
                  <a:schemeClr val="bg1"/>
                </a:solidFill>
              </a:rPr>
              <a:t>Dr</a:t>
            </a:r>
            <a:r>
              <a:rPr lang="en-US" sz="2200" b="1" dirty="0" smtClean="0">
                <a:solidFill>
                  <a:schemeClr val="bg1"/>
                </a:solidFill>
              </a:rPr>
              <a:t> Surendra </a:t>
            </a:r>
            <a:r>
              <a:rPr lang="en-US" sz="2200" b="1" dirty="0" err="1" smtClean="0">
                <a:solidFill>
                  <a:schemeClr val="bg1"/>
                </a:solidFill>
              </a:rPr>
              <a:t>Karanam</a:t>
            </a:r>
            <a:r>
              <a:rPr lang="en-US" sz="2200" b="1" dirty="0" smtClean="0">
                <a:solidFill>
                  <a:schemeClr val="bg1"/>
                </a:solidFill>
              </a:rPr>
              <a:t>, BSc MBBS MRCP FRCP </a:t>
            </a:r>
            <a:r>
              <a:rPr lang="en-US" sz="2200" b="1" dirty="0" err="1" smtClean="0">
                <a:solidFill>
                  <a:schemeClr val="bg1"/>
                </a:solidFill>
              </a:rPr>
              <a:t>FRCPath</a:t>
            </a:r>
            <a:r>
              <a:rPr lang="en-US" sz="2200" b="1" dirty="0" smtClean="0">
                <a:solidFill>
                  <a:schemeClr val="bg1"/>
                </a:solidFill>
              </a:rPr>
              <a:t>, Consultant Immunologist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Time from exposure to presentation - NMBAs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60656"/>
              </p:ext>
            </p:extLst>
          </p:nvPr>
        </p:nvGraphicFramePr>
        <p:xfrm>
          <a:off x="609600" y="1871663"/>
          <a:ext cx="10755086" cy="389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Time from exposure to presentation - Antibiotics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71663"/>
          <a:ext cx="109728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Time from exposure to presentation – Chlorhexidine and Patent Blue dye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71663"/>
          <a:ext cx="109728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9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Time to suspect and treat </a:t>
            </a:r>
            <a:r>
              <a:rPr lang="en-GB" sz="4000" b="1" dirty="0"/>
              <a:t>a</a:t>
            </a:r>
            <a:r>
              <a:rPr lang="en-GB" sz="4000" b="1" dirty="0" smtClean="0"/>
              <a:t>naphylaxis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Speed of response by anaesthetist varies.</a:t>
            </a:r>
          </a:p>
          <a:p>
            <a:r>
              <a:rPr lang="en-GB" sz="3200" dirty="0" smtClean="0"/>
              <a:t>Response &lt;10 mins when presenting feature was cardiac arrest, bradycardia, reduced/absent CO2 trace, laryngeal oedema.</a:t>
            </a:r>
          </a:p>
          <a:p>
            <a:r>
              <a:rPr lang="en-GB" sz="3200" dirty="0" smtClean="0"/>
              <a:t>Longer delays when presenting feature was hypotension, bronchospasm/high airway pressure, cyanosis, non-specific flushing.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71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492"/>
            <a:ext cx="10972800" cy="193545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Reduced </a:t>
            </a:r>
            <a:r>
              <a:rPr lang="en-GB" b="1" dirty="0" err="1" smtClean="0"/>
              <a:t>capnograph</a:t>
            </a:r>
            <a:r>
              <a:rPr lang="en-GB" b="1" dirty="0" smtClean="0"/>
              <a:t> trace and </a:t>
            </a:r>
            <a:r>
              <a:rPr lang="en-GB" b="1" dirty="0" err="1" smtClean="0"/>
              <a:t>unrecordably</a:t>
            </a:r>
            <a:r>
              <a:rPr lang="en-GB" b="1" dirty="0" smtClean="0"/>
              <a:t> low oxygen saturation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66950"/>
            <a:ext cx="10972800" cy="3254021"/>
          </a:xfrm>
        </p:spPr>
        <p:txBody>
          <a:bodyPr/>
          <a:lstStyle/>
          <a:p>
            <a:r>
              <a:rPr lang="en-GB" dirty="0" smtClean="0"/>
              <a:t>Reduced/absent </a:t>
            </a:r>
            <a:r>
              <a:rPr lang="en-GB" dirty="0" err="1" smtClean="0"/>
              <a:t>capnograph</a:t>
            </a:r>
            <a:r>
              <a:rPr lang="en-GB" dirty="0" smtClean="0"/>
              <a:t> trace in 30% of cases. No clear correlation with grade of reaction.</a:t>
            </a:r>
          </a:p>
          <a:p>
            <a:r>
              <a:rPr lang="en-GB" dirty="0" err="1"/>
              <a:t>U</a:t>
            </a:r>
            <a:r>
              <a:rPr lang="en-GB" dirty="0" err="1" smtClean="0"/>
              <a:t>nrecordably</a:t>
            </a:r>
            <a:r>
              <a:rPr lang="en-GB" dirty="0" smtClean="0"/>
              <a:t> low oxygen saturation reported in 31 cases. These reactions more likely grade 4 or 5, more rapid onset, and anaphylaxis more promptly suspected and treated.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DISCUSSION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6366"/>
            <a:ext cx="10972800" cy="4331479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ore women with perioperative anaphylaxis proportional to more women undergoing surgery and anaesthesia.</a:t>
            </a:r>
          </a:p>
          <a:p>
            <a:pPr lvl="1"/>
            <a:r>
              <a:rPr lang="en-GB" dirty="0" smtClean="0"/>
              <a:t>NMBA anaphylaxis: twice as many women</a:t>
            </a:r>
          </a:p>
          <a:p>
            <a:pPr lvl="1"/>
            <a:r>
              <a:rPr lang="en-GB" dirty="0" smtClean="0"/>
              <a:t>Chlorhexidine anaphylaxis: preponderance of men</a:t>
            </a:r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ypotension universal during perioperative anaphylaxis. Consider anaphylaxis as differential diagnosis during unexplained perioperative hypotension.</a:t>
            </a:r>
          </a:p>
          <a:p>
            <a:r>
              <a:rPr lang="en-GB" dirty="0" smtClean="0"/>
              <a:t>Perioperative anaphylaxis can present as isolated organ system involvement.</a:t>
            </a:r>
          </a:p>
        </p:txBody>
      </p:sp>
    </p:spTree>
    <p:extLst>
      <p:ext uri="{BB962C8B-B14F-4D97-AF65-F5344CB8AC3E}">
        <p14:creationId xmlns:p14="http://schemas.microsoft.com/office/powerpoint/2010/main" val="13449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460436"/>
          </a:xfrm>
        </p:spPr>
        <p:txBody>
          <a:bodyPr/>
          <a:lstStyle/>
          <a:p>
            <a:pPr algn="ctr"/>
            <a:r>
              <a:rPr lang="en-GB" b="1" dirty="0" smtClean="0"/>
              <a:t>DISCUSSION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6929"/>
            <a:ext cx="10972800" cy="3831479"/>
          </a:xfrm>
        </p:spPr>
        <p:txBody>
          <a:bodyPr/>
          <a:lstStyle/>
          <a:p>
            <a:r>
              <a:rPr lang="en-GB" dirty="0" smtClean="0"/>
              <a:t>Hypotension commonest presenting feature in anaphylaxis:</a:t>
            </a:r>
          </a:p>
          <a:p>
            <a:pPr lvl="1"/>
            <a:r>
              <a:rPr lang="en-GB" dirty="0" err="1" smtClean="0"/>
              <a:t>Atracurium</a:t>
            </a:r>
            <a:r>
              <a:rPr lang="en-GB" dirty="0" smtClean="0"/>
              <a:t> (bronchospasm/high airway pressure with </a:t>
            </a:r>
            <a:r>
              <a:rPr lang="en-GB" dirty="0" err="1" smtClean="0"/>
              <a:t>suxamethonium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hlorhexidine, Patent Blue dye and antibiotics,</a:t>
            </a:r>
          </a:p>
          <a:p>
            <a:pPr lvl="1"/>
            <a:r>
              <a:rPr lang="en-GB" dirty="0" smtClean="0"/>
              <a:t>Patients taking beta-blockers or ACE inhibitors.</a:t>
            </a:r>
          </a:p>
          <a:p>
            <a:r>
              <a:rPr lang="en-GB" dirty="0" smtClean="0"/>
              <a:t>Rapid onset for most culprit agents</a:t>
            </a:r>
          </a:p>
          <a:p>
            <a:pPr lvl="1"/>
            <a:r>
              <a:rPr lang="en-GB" dirty="0" smtClean="0"/>
              <a:t>Exceptions: chlorhexidine, Patent Blue dye, oral drugs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DISCUSSION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Clinical features of immediate concern and prompt recognition of anaphylaxis: cardiac arrest, reduced/absent CO2 trace, laryngeal oedema.</a:t>
            </a:r>
          </a:p>
          <a:p>
            <a:r>
              <a:rPr lang="en-GB" dirty="0" smtClean="0"/>
              <a:t>Other relatively frequent clinical features during anaesthesia with causes unrelated to anaphylaxis – delay in recognition and treatment.</a:t>
            </a:r>
          </a:p>
          <a:p>
            <a:r>
              <a:rPr lang="en-GB" dirty="0" smtClean="0"/>
              <a:t>Bronchospasm/high airway pressure may be presenting feature of anaphylaxis in asthma patients.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4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DISCUSSION (4)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088"/>
            <a:ext cx="10972800" cy="4148916"/>
          </a:xfrm>
        </p:spPr>
        <p:txBody>
          <a:bodyPr>
            <a:normAutofit/>
          </a:bodyPr>
          <a:lstStyle/>
          <a:p>
            <a:r>
              <a:rPr lang="en-GB" dirty="0" err="1" smtClean="0"/>
              <a:t>Gouel-Cheron</a:t>
            </a:r>
            <a:r>
              <a:rPr lang="en-GB" dirty="0" smtClean="0"/>
              <a:t> A et al. Br J </a:t>
            </a:r>
            <a:r>
              <a:rPr lang="en-GB" dirty="0" err="1" smtClean="0"/>
              <a:t>Anaesth</a:t>
            </a:r>
            <a:r>
              <a:rPr lang="en-GB" dirty="0" smtClean="0"/>
              <a:t> 2017;119:908-17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nd-tidal CO2 value &lt;2.6 </a:t>
            </a:r>
            <a:r>
              <a:rPr lang="en-GB" dirty="0" err="1" smtClean="0"/>
              <a:t>kPa</a:t>
            </a:r>
            <a:r>
              <a:rPr lang="en-GB" dirty="0" smtClean="0"/>
              <a:t> useful independent marker of severe anaphylaxis.</a:t>
            </a:r>
          </a:p>
          <a:p>
            <a:pPr lvl="1"/>
            <a:r>
              <a:rPr lang="en-GB" dirty="0" smtClean="0"/>
              <a:t>Potentially useful in early diagnosis of anaphylaxis as capnography readily/continuously monitored with routine GA.</a:t>
            </a:r>
          </a:p>
          <a:p>
            <a:pPr lvl="1"/>
            <a:r>
              <a:rPr lang="en-GB" dirty="0" smtClean="0"/>
              <a:t>Findings not confirmed by NAP6 data.</a:t>
            </a:r>
          </a:p>
          <a:p>
            <a:r>
              <a:rPr lang="en-GB" dirty="0" smtClean="0"/>
              <a:t>NAP6 data – Patients with </a:t>
            </a:r>
            <a:r>
              <a:rPr lang="en-GB" dirty="0" err="1" smtClean="0"/>
              <a:t>unrecordably</a:t>
            </a:r>
            <a:r>
              <a:rPr lang="en-GB" dirty="0" smtClean="0"/>
              <a:t> low O2 saturation experienced severe reactions with early recognition and treatment by anaesthetist.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KEY FINDINGS/RECOMMENDATIONS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5248"/>
            <a:ext cx="10972800" cy="414891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Presenting features of perioperative anaphylaxis may have many other causes.</a:t>
            </a:r>
          </a:p>
          <a:p>
            <a:r>
              <a:rPr lang="en-GB" dirty="0" smtClean="0"/>
              <a:t>Early recognition key to successful treatment.</a:t>
            </a:r>
          </a:p>
          <a:p>
            <a:r>
              <a:rPr lang="en-GB" dirty="0" smtClean="0"/>
              <a:t>Anaphylaxis should be considered in unexpected perioperative hypotension.</a:t>
            </a:r>
          </a:p>
          <a:p>
            <a:r>
              <a:rPr lang="en-GB" dirty="0" smtClean="0"/>
              <a:t>Likewise in bronchospasm </a:t>
            </a:r>
            <a:r>
              <a:rPr lang="en-GB" dirty="0"/>
              <a:t>(</a:t>
            </a:r>
            <a:r>
              <a:rPr lang="en-GB" dirty="0" smtClean="0"/>
              <a:t>asthmatic patients).</a:t>
            </a:r>
          </a:p>
          <a:p>
            <a:r>
              <a:rPr lang="en-GB" dirty="0" smtClean="0"/>
              <a:t>Perioperative anaphylaxis can present as isolated organ system involvement.</a:t>
            </a:r>
          </a:p>
          <a:p>
            <a:r>
              <a:rPr lang="en-GB" dirty="0" smtClean="0"/>
              <a:t>Cutaneous signs uncommon presenting features.</a:t>
            </a:r>
          </a:p>
          <a:p>
            <a:r>
              <a:rPr lang="en-GB" dirty="0" smtClean="0"/>
              <a:t>Majority of reactions present rapidly.</a:t>
            </a:r>
          </a:p>
          <a:p>
            <a:r>
              <a:rPr lang="en-GB" dirty="0"/>
              <a:t>E</a:t>
            </a:r>
            <a:r>
              <a:rPr lang="en-GB" dirty="0" smtClean="0"/>
              <a:t>ducation and training in recognition/treatment of anaphylaxis recommended.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9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WE ALREADY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recognition and prompt treatment of perioperative anaphylaxis vital.</a:t>
            </a:r>
          </a:p>
          <a:p>
            <a:r>
              <a:rPr lang="en-US" dirty="0" smtClean="0"/>
              <a:t>Clinical diagnosis at presentation.</a:t>
            </a:r>
          </a:p>
          <a:p>
            <a:r>
              <a:rPr lang="en-US" dirty="0" smtClean="0"/>
              <a:t>Knowledge of clinical features and high index of suspicion essential.</a:t>
            </a:r>
          </a:p>
          <a:p>
            <a:r>
              <a:rPr lang="en-US" dirty="0" smtClean="0"/>
              <a:t>Recognition of anaphylaxis often delayed.</a:t>
            </a:r>
          </a:p>
          <a:p>
            <a:r>
              <a:rPr lang="en-US" dirty="0" smtClean="0"/>
              <a:t>Key clinical features more commonly have non-allergic cause during perioperative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3542100"/>
              </p:ext>
            </p:extLst>
          </p:nvPr>
        </p:nvGraphicFramePr>
        <p:xfrm>
          <a:off x="634481" y="1007709"/>
          <a:ext cx="10972800" cy="505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vs age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876550" y="1924050"/>
          <a:ext cx="64389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3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vs ASA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25732"/>
              </p:ext>
            </p:extLst>
          </p:nvPr>
        </p:nvGraphicFramePr>
        <p:xfrm>
          <a:off x="2313992" y="1700211"/>
          <a:ext cx="6396620" cy="34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1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NAP6 ANALYSIS </a:t>
            </a:r>
            <a:r>
              <a:rPr lang="en-US" b="1" dirty="0" smtClean="0"/>
              <a:t>– PRESENTING FEATURE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97419"/>
              </p:ext>
            </p:extLst>
          </p:nvPr>
        </p:nvGraphicFramePr>
        <p:xfrm>
          <a:off x="566057" y="1689493"/>
          <a:ext cx="10972800" cy="394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NAP6 ANALYSIS – ALL CLINICAL FEATURES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756817"/>
              </p:ext>
            </p:extLst>
          </p:nvPr>
        </p:nvGraphicFramePr>
        <p:xfrm>
          <a:off x="609600" y="1871663"/>
          <a:ext cx="10972800" cy="385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NAP6 ANALYSIS – OTHER FEATURES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Airway problems rarely seen. </a:t>
            </a:r>
          </a:p>
          <a:p>
            <a:r>
              <a:rPr lang="en-GB" dirty="0" smtClean="0"/>
              <a:t>Isolated cardiovascular features: 15 (5.6%) patients.</a:t>
            </a:r>
          </a:p>
          <a:p>
            <a:r>
              <a:rPr lang="en-GB" dirty="0" smtClean="0"/>
              <a:t>Bronchospasm more common in asthma patients.</a:t>
            </a:r>
          </a:p>
          <a:p>
            <a:r>
              <a:rPr lang="en-GB" dirty="0" smtClean="0"/>
              <a:t>Bronchospasm more common in morbidly obese patients.</a:t>
            </a:r>
          </a:p>
          <a:p>
            <a:r>
              <a:rPr lang="en-GB" dirty="0" smtClean="0"/>
              <a:t>No difference in presenting or clinical features in patients with/without history of coronary artery disease.</a:t>
            </a:r>
          </a:p>
          <a:p>
            <a:r>
              <a:rPr lang="en-GB" dirty="0" smtClean="0"/>
              <a:t>Hypotension main presenting feature in patients taking beta-blockers or ACE inhibitors.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NMBAs – Presenting features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489675"/>
              </p:ext>
            </p:extLst>
          </p:nvPr>
        </p:nvGraphicFramePr>
        <p:xfrm>
          <a:off x="609600" y="1871663"/>
          <a:ext cx="10972800" cy="395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ANTIBIOTICS – Presenting features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71663"/>
          <a:ext cx="109728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546493"/>
            <a:ext cx="11252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CHLORHEXIDINE &amp; PATENT BLUE – Presenting features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62421"/>
              </p:ext>
            </p:extLst>
          </p:nvPr>
        </p:nvGraphicFramePr>
        <p:xfrm>
          <a:off x="609600" y="1871663"/>
          <a:ext cx="10972800" cy="398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 from </a:t>
            </a:r>
            <a:r>
              <a:rPr lang="en-GB" b="1" dirty="0" smtClean="0"/>
              <a:t>exposure </a:t>
            </a:r>
            <a:r>
              <a:rPr lang="en-GB" b="1" dirty="0"/>
              <a:t>to </a:t>
            </a:r>
            <a:r>
              <a:rPr lang="en-GB" b="1" dirty="0" smtClean="0"/>
              <a:t>presenting </a:t>
            </a:r>
            <a:r>
              <a:rPr lang="en-GB" b="1" dirty="0"/>
              <a:t>f</a:t>
            </a:r>
            <a:r>
              <a:rPr lang="en-GB" b="1" dirty="0" smtClean="0"/>
              <a:t>eature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01052"/>
              </p:ext>
            </p:extLst>
          </p:nvPr>
        </p:nvGraphicFramePr>
        <p:xfrm>
          <a:off x="609600" y="1871663"/>
          <a:ext cx="10972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from exposure to presenting</a:t>
                      </a:r>
                      <a:r>
                        <a:rPr lang="en-GB" baseline="0" dirty="0" smtClean="0"/>
                        <a:t> feature (mins)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(Percentage) of patients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 –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176 (66.2%)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r>
                        <a:rPr lang="en-GB" baseline="0" dirty="0" smtClean="0"/>
                        <a:t> – 10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 (16.5%)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 –</a:t>
                      </a:r>
                      <a:r>
                        <a:rPr lang="en-GB" baseline="0" dirty="0" smtClean="0"/>
                        <a:t> 15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r>
                        <a:rPr lang="en-GB" baseline="0" dirty="0" smtClean="0"/>
                        <a:t> (4.9%)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 – 30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(7.1%)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31 – 60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(2.6%)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61 – 120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(1.1%)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&gt; 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(0.75%)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666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PowerpointTheme2016</vt:lpstr>
      <vt:lpstr>CLINICAL FEATURES  Dr K-L Kong, MD MBBS FRCA, Consultant Anaesthetist Dr Surendra Karanam, BSc MBBS MRCP FRCP FRCPath, Consultant Immunologist </vt:lpstr>
      <vt:lpstr>WHAT WE ALREADY KNOW</vt:lpstr>
      <vt:lpstr>NAP6 ANALYSIS – PRESENTING FEATURE</vt:lpstr>
      <vt:lpstr>NAP6 ANALYSIS – ALL CLINICAL FEATURES</vt:lpstr>
      <vt:lpstr>NAP6 ANALYSIS – OTHER FEATURES</vt:lpstr>
      <vt:lpstr>NMBAs – Presenting features</vt:lpstr>
      <vt:lpstr>ANTIBIOTICS – Presenting features</vt:lpstr>
      <vt:lpstr>CHLORHEXIDINE &amp; PATENT BLUE – Presenting features</vt:lpstr>
      <vt:lpstr>Time from exposure to presenting feature</vt:lpstr>
      <vt:lpstr>Time from exposure to presentation - NMBAs</vt:lpstr>
      <vt:lpstr>Time from exposure to presentation - Antibiotics</vt:lpstr>
      <vt:lpstr>Time from exposure to presentation – Chlorhexidine and Patent Blue dye</vt:lpstr>
      <vt:lpstr>Time to suspect and treat anaphylaxis</vt:lpstr>
      <vt:lpstr>Reduced capnograph trace and unrecordably low oxygen saturation</vt:lpstr>
      <vt:lpstr>DISCUSSION (1)</vt:lpstr>
      <vt:lpstr>DISCUSSION (2)</vt:lpstr>
      <vt:lpstr>DISCUSSION (3)</vt:lpstr>
      <vt:lpstr>DISCUSSION (4)</vt:lpstr>
      <vt:lpstr>KEY FINDINGS/RECOMMENDATIONS</vt:lpstr>
      <vt:lpstr>PowerPoint Presentation</vt:lpstr>
      <vt:lpstr>PowerPoint Presentation</vt:lpstr>
      <vt:lpstr>Grade vs age</vt:lpstr>
      <vt:lpstr>Grade vs ASA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59</cp:revision>
  <dcterms:created xsi:type="dcterms:W3CDTF">2018-04-06T08:51:48Z</dcterms:created>
  <dcterms:modified xsi:type="dcterms:W3CDTF">2018-05-08T14:17:13Z</dcterms:modified>
</cp:coreProperties>
</file>