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76" r:id="rId3"/>
    <p:sldId id="281" r:id="rId4"/>
    <p:sldId id="277" r:id="rId5"/>
    <p:sldId id="278" r:id="rId6"/>
    <p:sldId id="282" r:id="rId7"/>
    <p:sldId id="284" r:id="rId8"/>
    <p:sldId id="285" r:id="rId9"/>
    <p:sldId id="279" r:id="rId10"/>
    <p:sldId id="286" r:id="rId11"/>
    <p:sldId id="287" r:id="rId12"/>
    <p:sldId id="288" r:id="rId13"/>
    <p:sldId id="294" r:id="rId14"/>
    <p:sldId id="280" r:id="rId15"/>
    <p:sldId id="289" r:id="rId16"/>
    <p:sldId id="295" r:id="rId17"/>
    <p:sldId id="268" r:id="rId18"/>
    <p:sldId id="291" r:id="rId19"/>
    <p:sldId id="292" r:id="rId20"/>
    <p:sldId id="293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D8D"/>
    <a:srgbClr val="8E6F99"/>
    <a:srgbClr val="997DA3"/>
    <a:srgbClr val="AD98B6"/>
    <a:srgbClr val="9C82A7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" y="792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2"/>
                  </a:solidFill>
                </a:rPr>
                <a:t>NAP6: Perioperative Anaphylaxis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343" y="2216151"/>
            <a:ext cx="9066362" cy="257828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NAP6 – the independent/private sector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1800" dirty="0">
                <a:solidFill>
                  <a:srgbClr val="815D8D"/>
                </a:solidFill>
              </a:rPr>
              <a:t>m</a:t>
            </a:r>
            <a:r>
              <a:rPr lang="en-US" sz="4000" dirty="0">
                <a:solidFill>
                  <a:srgbClr val="FFFF00"/>
                </a:solidFill>
              </a:rPr>
              <a:t/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Tim Cook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Director of NAP program</a:t>
            </a:r>
            <a:br>
              <a:rPr lang="en-US" sz="3100" dirty="0">
                <a:solidFill>
                  <a:schemeClr val="bg1"/>
                </a:solidFill>
              </a:rPr>
            </a:br>
            <a:r>
              <a:rPr lang="en-US" sz="3100" dirty="0">
                <a:solidFill>
                  <a:schemeClr val="bg1"/>
                </a:solidFill>
              </a:rPr>
              <a:t>Consultant Anaesthesia/Intensive Care, Bath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7CAFF7-2981-41A2-9A4C-F20A269CE5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50" t="5515" r="8480" b="7688"/>
          <a:stretch/>
        </p:blipFill>
        <p:spPr>
          <a:xfrm>
            <a:off x="10226839" y="4408098"/>
            <a:ext cx="1965161" cy="2449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44ECE-675A-4B7C-97DE-3486C56037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2" t="11411" r="55295" b="8212"/>
          <a:stretch/>
        </p:blipFill>
        <p:spPr>
          <a:xfrm>
            <a:off x="8230654" y="4408098"/>
            <a:ext cx="2008899" cy="244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51B8-E8D0-42B4-9F12-DA82DB88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 in independent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3400-FEBC-4459-B60A-EACC10CEB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 requests to report</a:t>
            </a:r>
          </a:p>
          <a:p>
            <a:pPr lvl="1"/>
            <a:r>
              <a:rPr lang="en-GB" dirty="0"/>
              <a:t>2 complete, </a:t>
            </a:r>
          </a:p>
          <a:p>
            <a:pPr lvl="1"/>
            <a:r>
              <a:rPr lang="en-GB" dirty="0"/>
              <a:t>5 part A only</a:t>
            </a:r>
          </a:p>
        </p:txBody>
      </p:sp>
    </p:spTree>
    <p:extLst>
      <p:ext uri="{BB962C8B-B14F-4D97-AF65-F5344CB8AC3E}">
        <p14:creationId xmlns:p14="http://schemas.microsoft.com/office/powerpoint/2010/main" val="428348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51B8-E8D0-42B4-9F12-DA82DB88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 the 7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3400-FEBC-4459-B60A-EACC10CE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47" y="1530412"/>
            <a:ext cx="4498312" cy="4148916"/>
          </a:xfrm>
        </p:spPr>
        <p:txBody>
          <a:bodyPr/>
          <a:lstStyle/>
          <a:p>
            <a:r>
              <a:rPr lang="en-GB" dirty="0"/>
              <a:t>4 aged 66-77</a:t>
            </a:r>
          </a:p>
          <a:p>
            <a:r>
              <a:rPr lang="en-GB" dirty="0"/>
              <a:t>5 orthopaedics</a:t>
            </a:r>
          </a:p>
          <a:p>
            <a:r>
              <a:rPr lang="en-GB" dirty="0"/>
              <a:t>All ASA 2-3</a:t>
            </a:r>
          </a:p>
          <a:p>
            <a:r>
              <a:rPr lang="en-GB" dirty="0"/>
              <a:t>5 had antibiotics</a:t>
            </a:r>
          </a:p>
          <a:p>
            <a:r>
              <a:rPr lang="en-GB" dirty="0"/>
              <a:t>4 had NMBAs</a:t>
            </a:r>
          </a:p>
          <a:p>
            <a:r>
              <a:rPr lang="en-GB" dirty="0"/>
              <a:t>Grades</a:t>
            </a:r>
          </a:p>
          <a:p>
            <a:pPr lvl="1"/>
            <a:r>
              <a:rPr lang="en-GB" dirty="0"/>
              <a:t>4 grade 4 (&lt;50mmHg)</a:t>
            </a:r>
          </a:p>
          <a:p>
            <a:pPr lvl="1"/>
            <a:r>
              <a:rPr lang="en-GB" dirty="0"/>
              <a:t>3 grade 3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94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51B8-E8D0-42B4-9F12-DA82DB88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 the 7 cases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4A7888-DA4D-4C7D-BB24-C62E86846EF9}"/>
              </a:ext>
            </a:extLst>
          </p:cNvPr>
          <p:cNvSpPr txBox="1">
            <a:spLocks/>
          </p:cNvSpPr>
          <p:nvPr/>
        </p:nvSpPr>
        <p:spPr>
          <a:xfrm>
            <a:off x="639745" y="1960798"/>
            <a:ext cx="5968721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 used anaphylaxis pack</a:t>
            </a:r>
          </a:p>
          <a:p>
            <a:r>
              <a:rPr lang="en-GB" dirty="0"/>
              <a:t>6 used guidelines</a:t>
            </a:r>
          </a:p>
          <a:p>
            <a:r>
              <a:rPr lang="en-GB" dirty="0"/>
              <a:t>5 did not call for assistance</a:t>
            </a:r>
          </a:p>
          <a:p>
            <a:pPr lvl="1"/>
            <a:r>
              <a:rPr lang="en-GB" dirty="0"/>
              <a:t>1 nursing staff</a:t>
            </a:r>
          </a:p>
          <a:p>
            <a:pPr lvl="1"/>
            <a:r>
              <a:rPr lang="en-GB" dirty="0"/>
              <a:t>1 an other anaesthetist</a:t>
            </a:r>
          </a:p>
          <a:p>
            <a:r>
              <a:rPr lang="en-GB" dirty="0"/>
              <a:t>0 - CPR for BP &lt;50mmHg</a:t>
            </a:r>
          </a:p>
          <a:p>
            <a:endParaRPr lang="en-GB" dirty="0"/>
          </a:p>
          <a:p>
            <a:pPr marL="5715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FC84B-C17B-4C9A-86E5-EDC20D2C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091" y="1354542"/>
            <a:ext cx="5081116" cy="41489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Surgery</a:t>
            </a:r>
          </a:p>
          <a:p>
            <a:pPr lvl="1"/>
            <a:r>
              <a:rPr lang="en-GB" dirty="0"/>
              <a:t>2 completed</a:t>
            </a:r>
          </a:p>
          <a:p>
            <a:pPr lvl="1"/>
            <a:r>
              <a:rPr lang="en-GB" dirty="0"/>
              <a:t>1 modified</a:t>
            </a:r>
          </a:p>
          <a:p>
            <a:pPr lvl="1"/>
            <a:r>
              <a:rPr lang="en-GB" dirty="0"/>
              <a:t>4 abandoned</a:t>
            </a:r>
          </a:p>
          <a:p>
            <a:r>
              <a:rPr lang="en-GB" dirty="0"/>
              <a:t>3 to ICU</a:t>
            </a:r>
          </a:p>
          <a:p>
            <a:pPr lvl="1"/>
            <a:r>
              <a:rPr lang="en-GB" dirty="0"/>
              <a:t>1 on site</a:t>
            </a:r>
          </a:p>
          <a:p>
            <a:pPr lvl="1"/>
            <a:r>
              <a:rPr lang="en-GB" dirty="0"/>
              <a:t>2 another hospital</a:t>
            </a:r>
          </a:p>
          <a:p>
            <a:r>
              <a:rPr lang="en-GB" dirty="0"/>
              <a:t>All referred</a:t>
            </a:r>
          </a:p>
          <a:p>
            <a:r>
              <a:rPr lang="en-GB" dirty="0"/>
              <a:t>None reported to MHRA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31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63CE-1109-4966-BBBA-FDD56D5A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F66A9-9BA2-411F-BA15-1FB852855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9493"/>
            <a:ext cx="10972800" cy="4148916"/>
          </a:xfrm>
        </p:spPr>
        <p:txBody>
          <a:bodyPr>
            <a:normAutofit/>
          </a:bodyPr>
          <a:lstStyle/>
          <a:p>
            <a:r>
              <a:rPr lang="en-GB" dirty="0"/>
              <a:t>Anaphylaxis is</a:t>
            </a:r>
          </a:p>
          <a:p>
            <a:pPr lvl="1"/>
            <a:r>
              <a:rPr lang="en-GB" dirty="0"/>
              <a:t>Unpredictable</a:t>
            </a:r>
          </a:p>
          <a:p>
            <a:pPr lvl="1"/>
            <a:r>
              <a:rPr lang="en-GB" dirty="0"/>
              <a:t>Life-threatening</a:t>
            </a:r>
          </a:p>
          <a:p>
            <a:pPr lvl="1"/>
            <a:r>
              <a:rPr lang="en-GB" dirty="0"/>
              <a:t>Infrequent </a:t>
            </a:r>
          </a:p>
          <a:p>
            <a:pPr lvl="1"/>
            <a:endParaRPr lang="en-GB" sz="1600" dirty="0"/>
          </a:p>
          <a:p>
            <a:pPr marL="457200" lvl="1" indent="0">
              <a:buNone/>
            </a:pPr>
            <a:r>
              <a:rPr lang="en-GB" dirty="0"/>
              <a:t>…. but predictable enough to require preparation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Independent sector patients are likely to be exposed to top three culprits (antibiotics, NMBAs, chlorhexidine) 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78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63CE-1109-4966-BBBA-FDD56D5A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F66A9-9BA2-411F-BA15-1FB852855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Anaphylaxis treatment requires</a:t>
            </a:r>
          </a:p>
          <a:p>
            <a:pPr lvl="1"/>
            <a:r>
              <a:rPr lang="en-GB" dirty="0"/>
              <a:t>expert, timely, co-ordinated resuscitation</a:t>
            </a:r>
          </a:p>
          <a:p>
            <a:pPr lvl="1"/>
            <a:r>
              <a:rPr lang="en-GB" dirty="0"/>
              <a:t>teamworking </a:t>
            </a:r>
          </a:p>
          <a:p>
            <a:pPr lvl="1"/>
            <a:r>
              <a:rPr lang="en-GB" dirty="0"/>
              <a:t>typically needs critical care for up to 48 hours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referral for investigation and follow-up</a:t>
            </a:r>
          </a:p>
          <a:p>
            <a:pPr lvl="1"/>
            <a:r>
              <a:rPr lang="en-GB" dirty="0"/>
              <a:t>reporting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84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03A4-A427-4250-B31B-4BFC89A4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for the independent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153A-7909-4A50-8C1B-CDFD93CB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3" y="1689493"/>
            <a:ext cx="7325828" cy="4148916"/>
          </a:xfrm>
        </p:spPr>
        <p:txBody>
          <a:bodyPr>
            <a:normAutofit/>
          </a:bodyPr>
          <a:lstStyle/>
          <a:p>
            <a:r>
              <a:rPr lang="en-GB" dirty="0"/>
              <a:t>Engagement</a:t>
            </a:r>
          </a:p>
          <a:p>
            <a:r>
              <a:rPr lang="en-GB" dirty="0"/>
              <a:t>Governance</a:t>
            </a:r>
          </a:p>
          <a:p>
            <a:pPr lvl="1"/>
            <a:r>
              <a:rPr lang="en-GB" dirty="0"/>
              <a:t>Ensuring training</a:t>
            </a:r>
          </a:p>
          <a:p>
            <a:pPr lvl="1"/>
            <a:r>
              <a:rPr lang="en-GB" dirty="0"/>
              <a:t>Communication by organisation</a:t>
            </a:r>
          </a:p>
          <a:p>
            <a:pPr lvl="1"/>
            <a:r>
              <a:rPr lang="en-GB" dirty="0"/>
              <a:t>Teamworking</a:t>
            </a:r>
          </a:p>
          <a:p>
            <a:pPr lvl="1"/>
            <a:r>
              <a:rPr lang="en-GB" dirty="0"/>
              <a:t>Lack of Anaesthetic departments</a:t>
            </a:r>
          </a:p>
          <a:p>
            <a:pPr lvl="2"/>
            <a:r>
              <a:rPr lang="en-GB" dirty="0"/>
              <a:t>Protocols and SOPs</a:t>
            </a:r>
          </a:p>
          <a:p>
            <a:pPr lvl="2"/>
            <a:r>
              <a:rPr lang="en-GB" dirty="0"/>
              <a:t>M&amp;M</a:t>
            </a:r>
          </a:p>
          <a:p>
            <a:pPr lvl="1"/>
            <a:r>
              <a:rPr lang="en-GB" dirty="0"/>
              <a:t>Crisis management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84032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03A4-A427-4250-B31B-4BFC89A4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for the independent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153A-7909-4A50-8C1B-CDFD93CB3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63" y="1689493"/>
            <a:ext cx="5740958" cy="414891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Engagement</a:t>
            </a:r>
          </a:p>
          <a:p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Governance</a:t>
            </a:r>
          </a:p>
          <a:p>
            <a:pPr lvl="1"/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Ensuring training</a:t>
            </a:r>
          </a:p>
          <a:p>
            <a:pPr lvl="1"/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Communication by organisation</a:t>
            </a:r>
          </a:p>
          <a:p>
            <a:pPr lvl="1"/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Teamworking</a:t>
            </a:r>
          </a:p>
          <a:p>
            <a:pPr lvl="1"/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Anaesthetic departments</a:t>
            </a:r>
          </a:p>
          <a:p>
            <a:pPr lvl="2"/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Protocols and SOPs</a:t>
            </a:r>
          </a:p>
          <a:p>
            <a:pPr lvl="2"/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M&amp;M</a:t>
            </a:r>
          </a:p>
          <a:p>
            <a:pPr lvl="1"/>
            <a:r>
              <a:rPr lang="en-GB" dirty="0">
                <a:solidFill>
                  <a:schemeClr val="bg2">
                    <a:lumMod val="65000"/>
                  </a:schemeClr>
                </a:solidFill>
              </a:rPr>
              <a:t>Crisis management experience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3BFD08-4325-4178-867D-30C80479FED0}"/>
              </a:ext>
            </a:extLst>
          </p:cNvPr>
          <p:cNvSpPr txBox="1">
            <a:spLocks/>
          </p:cNvSpPr>
          <p:nvPr/>
        </p:nvSpPr>
        <p:spPr>
          <a:xfrm>
            <a:off x="6350558" y="1560557"/>
            <a:ext cx="5740958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8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7B5"/>
              </a:buClr>
              <a:buFont typeface="Arial"/>
              <a:buChar char="•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F2A56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Drugs</a:t>
            </a:r>
          </a:p>
          <a:p>
            <a:pPr lvl="1"/>
            <a:r>
              <a:rPr lang="en-GB" dirty="0"/>
              <a:t>Vasopressors</a:t>
            </a:r>
          </a:p>
          <a:p>
            <a:pPr lvl="1"/>
            <a:r>
              <a:rPr lang="en-GB" dirty="0"/>
              <a:t>Glucagon</a:t>
            </a:r>
          </a:p>
          <a:p>
            <a:pPr lvl="1"/>
            <a:r>
              <a:rPr lang="en-GB" dirty="0"/>
              <a:t>Vasopressin</a:t>
            </a:r>
          </a:p>
          <a:p>
            <a:r>
              <a:rPr lang="en-GB" dirty="0"/>
              <a:t>Critical care</a:t>
            </a:r>
          </a:p>
          <a:p>
            <a:r>
              <a:rPr lang="en-GB" dirty="0"/>
              <a:t>Transfer</a:t>
            </a:r>
          </a:p>
          <a:p>
            <a:r>
              <a:rPr lang="en-GB" dirty="0"/>
              <a:t>Referral</a:t>
            </a:r>
          </a:p>
          <a:p>
            <a:r>
              <a:rPr lang="en-GB" dirty="0"/>
              <a:t>Reporting and follow-up</a:t>
            </a:r>
          </a:p>
        </p:txBody>
      </p:sp>
    </p:spTree>
    <p:extLst>
      <p:ext uri="{BB962C8B-B14F-4D97-AF65-F5344CB8AC3E}">
        <p14:creationId xmlns:p14="http://schemas.microsoft.com/office/powerpoint/2010/main" val="352951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C532A9-88DB-4906-B6CB-93B3CBD91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458" y="1568913"/>
            <a:ext cx="7651566" cy="4149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8E4FFD-72FC-4263-8BCB-29A50BDAA05F}"/>
              </a:ext>
            </a:extLst>
          </p:cNvPr>
          <p:cNvSpPr/>
          <p:nvPr/>
        </p:nvSpPr>
        <p:spPr>
          <a:xfrm>
            <a:off x="361741" y="5948624"/>
            <a:ext cx="7651566" cy="90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AB038-2FD1-4648-A490-9A4482894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668" y="1580261"/>
            <a:ext cx="7155211" cy="4149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848BE6-4C5D-40AF-803B-73D0A29514EC}"/>
              </a:ext>
            </a:extLst>
          </p:cNvPr>
          <p:cNvSpPr/>
          <p:nvPr/>
        </p:nvSpPr>
        <p:spPr>
          <a:xfrm>
            <a:off x="361741" y="5948624"/>
            <a:ext cx="7651566" cy="90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44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6AB038-2FD1-4648-A490-9A4482894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0136"/>
          <a:stretch/>
        </p:blipFill>
        <p:spPr>
          <a:xfrm>
            <a:off x="2367668" y="1580261"/>
            <a:ext cx="7155211" cy="4093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4A08DE-B12C-45A3-94A6-CCEB65058735}"/>
              </a:ext>
            </a:extLst>
          </p:cNvPr>
          <p:cNvSpPr/>
          <p:nvPr/>
        </p:nvSpPr>
        <p:spPr>
          <a:xfrm>
            <a:off x="361741" y="5948624"/>
            <a:ext cx="7651566" cy="90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8EAE5-5055-481A-A78C-575E7AC438D9}"/>
              </a:ext>
            </a:extLst>
          </p:cNvPr>
          <p:cNvSpPr/>
          <p:nvPr/>
        </p:nvSpPr>
        <p:spPr>
          <a:xfrm>
            <a:off x="4540434" y="5606980"/>
            <a:ext cx="7651566" cy="1251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BE878-F25C-4DA8-AD47-5E5D403F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024" y="1989574"/>
            <a:ext cx="6954244" cy="424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4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0AEB-BAB8-4A2A-A3F6-FD1D5DE9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0FE5-6F6E-4E82-B6C9-037ED046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07358"/>
            <a:ext cx="10972800" cy="241361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  <a:ea typeface="+mj-ea"/>
              </a:rPr>
              <a:t>Chapter 23 – The independent sector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913C4-6FC0-4B6C-B6F7-B2C4E771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2795"/>
            <a:ext cx="6796035" cy="36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1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A08DE-B12C-45A3-94A6-CCEB65058735}"/>
              </a:ext>
            </a:extLst>
          </p:cNvPr>
          <p:cNvSpPr/>
          <p:nvPr/>
        </p:nvSpPr>
        <p:spPr>
          <a:xfrm>
            <a:off x="361741" y="5948624"/>
            <a:ext cx="7651566" cy="909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8EAE5-5055-481A-A78C-575E7AC438D9}"/>
              </a:ext>
            </a:extLst>
          </p:cNvPr>
          <p:cNvSpPr/>
          <p:nvPr/>
        </p:nvSpPr>
        <p:spPr>
          <a:xfrm>
            <a:off x="4540434" y="5606980"/>
            <a:ext cx="7651566" cy="1251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02BB5B-7E6C-43C5-BE8A-61C84E9A6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806" y="1689493"/>
            <a:ext cx="7598388" cy="41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5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B0DC-CD82-4B36-8835-6543E081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FB2A-661E-4AA8-9F45-F34876A73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attempt to engage independent sector</a:t>
            </a:r>
          </a:p>
          <a:p>
            <a:r>
              <a:rPr lang="en-GB" dirty="0"/>
              <a:t>Poor engagement</a:t>
            </a:r>
          </a:p>
          <a:p>
            <a:r>
              <a:rPr lang="en-GB" dirty="0"/>
              <a:t>Inevitable that anaphylaxis will occur in independent sector</a:t>
            </a:r>
          </a:p>
          <a:p>
            <a:r>
              <a:rPr lang="en-GB" dirty="0"/>
              <a:t>NAP6 has been unable to characterise how those cases are typically managed</a:t>
            </a:r>
          </a:p>
          <a:p>
            <a:r>
              <a:rPr lang="en-GB" dirty="0"/>
              <a:t>NAP6 has identified significant challenges for independent sector for ensuring safety in this (and other) critical situations.</a:t>
            </a:r>
          </a:p>
        </p:txBody>
      </p:sp>
    </p:spTree>
    <p:extLst>
      <p:ext uri="{BB962C8B-B14F-4D97-AF65-F5344CB8AC3E}">
        <p14:creationId xmlns:p14="http://schemas.microsoft.com/office/powerpoint/2010/main" val="112413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B6FB-3E2C-4072-B8E5-A8EBB1CB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know already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052A-401D-47EF-8C02-6C80B464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72056"/>
            <a:ext cx="11167068" cy="4148916"/>
          </a:xfrm>
        </p:spPr>
        <p:txBody>
          <a:bodyPr/>
          <a:lstStyle/>
          <a:p>
            <a:r>
              <a:rPr lang="en-GB" dirty="0"/>
              <a:t>45% of independent sector patients are NHS-funded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(CHPI 2017) </a:t>
            </a:r>
          </a:p>
          <a:p>
            <a:pPr lvl="1"/>
            <a:r>
              <a:rPr lang="en-GB" dirty="0"/>
              <a:t>&gt;50% in 25% of private hospitals)</a:t>
            </a:r>
          </a:p>
          <a:p>
            <a:r>
              <a:rPr lang="en-GB" dirty="0"/>
              <a:t>Orthopaedics is 25% of private surgery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(CMA 2014)</a:t>
            </a:r>
          </a:p>
          <a:p>
            <a:pPr lvl="1"/>
            <a:r>
              <a:rPr lang="en-GB" dirty="0"/>
              <a:t>1 in 5 of all NHS hip and knee replacements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(Nuffield trust 2015)</a:t>
            </a:r>
          </a:p>
          <a:p>
            <a:r>
              <a:rPr lang="en-GB" dirty="0"/>
              <a:t>Smaller, isolated, competitive</a:t>
            </a:r>
          </a:p>
          <a:p>
            <a:r>
              <a:rPr lang="en-GB" dirty="0"/>
              <a:t>Lack of departmental structure in many private hospitals</a:t>
            </a:r>
          </a:p>
          <a:p>
            <a:r>
              <a:rPr lang="en-GB" dirty="0"/>
              <a:t>Lone wolf anaesthetists vs anaesthetic group practices</a:t>
            </a:r>
          </a:p>
        </p:txBody>
      </p:sp>
    </p:spTree>
    <p:extLst>
      <p:ext uri="{BB962C8B-B14F-4D97-AF65-F5344CB8AC3E}">
        <p14:creationId xmlns:p14="http://schemas.microsoft.com/office/powerpoint/2010/main" val="27945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807E-F2E9-4AFF-829B-B7F5C1DF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08DB-E605-4D3B-B8CF-9B90605B2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51" y="1689493"/>
            <a:ext cx="10972800" cy="4148916"/>
          </a:xfrm>
        </p:spPr>
        <p:txBody>
          <a:bodyPr/>
          <a:lstStyle/>
          <a:p>
            <a:r>
              <a:rPr lang="en-GB" dirty="0"/>
              <a:t>No previous NAP included independent sector</a:t>
            </a:r>
          </a:p>
          <a:p>
            <a:endParaRPr lang="en-GB" sz="1200" dirty="0"/>
          </a:p>
          <a:p>
            <a:r>
              <a:rPr lang="en-GB" dirty="0"/>
              <a:t>Private hospitals identified – </a:t>
            </a:r>
          </a:p>
          <a:p>
            <a:pPr lvl="1"/>
            <a:r>
              <a:rPr lang="en-GB" dirty="0"/>
              <a:t>List provided by Association of Independent Healthcare Organisations based on Lang &amp; Buisson data</a:t>
            </a:r>
          </a:p>
          <a:p>
            <a:r>
              <a:rPr lang="en-GB" dirty="0"/>
              <a:t>Written to x4 – RCoA president</a:t>
            </a:r>
          </a:p>
          <a:p>
            <a:pPr lvl="1"/>
            <a:r>
              <a:rPr lang="en-GB" dirty="0"/>
              <a:t>May 2015, June 2015, Sept 2015, Dec 2015</a:t>
            </a:r>
          </a:p>
          <a:p>
            <a:r>
              <a:rPr lang="en-GB" dirty="0"/>
              <a:t>Deadlines delayed x3</a:t>
            </a:r>
          </a:p>
        </p:txBody>
      </p:sp>
    </p:spTree>
    <p:extLst>
      <p:ext uri="{BB962C8B-B14F-4D97-AF65-F5344CB8AC3E}">
        <p14:creationId xmlns:p14="http://schemas.microsoft.com/office/powerpoint/2010/main" val="59042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45F3-547A-4A94-9B54-BF886DB2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to engagement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15EF63-B6A7-4FDA-B79E-9216DA8B1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155" y="1497205"/>
            <a:ext cx="7590828" cy="39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7821-0215-4BC9-B39C-0380397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AFF5-925D-4BB7-937A-C4DBD767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9493"/>
            <a:ext cx="10972800" cy="4148916"/>
          </a:xfrm>
        </p:spPr>
        <p:txBody>
          <a:bodyPr/>
          <a:lstStyle/>
          <a:p>
            <a:r>
              <a:rPr lang="en-GB" dirty="0"/>
              <a:t>304 hospitals contacted</a:t>
            </a:r>
          </a:p>
          <a:p>
            <a:r>
              <a:rPr lang="en-GB" dirty="0"/>
              <a:t>41 agreed to take part (13%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vs 100%)</a:t>
            </a:r>
          </a:p>
          <a:p>
            <a:r>
              <a:rPr lang="en-GB" dirty="0"/>
              <a:t>33 took part in organisational survey (11%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vs 91%)</a:t>
            </a:r>
          </a:p>
          <a:p>
            <a:endParaRPr lang="en-GB" sz="11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DECISION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Independent sector not included for main data collection quantitative analysis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</a:rPr>
              <a:t>No baseline survey, no activity survey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8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7821-0215-4BC9-B39C-0380397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82D8CA-ED64-4C65-8CE4-51894FBE2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98138"/>
            <a:ext cx="6492949" cy="55747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AE1503-A679-49AE-A45C-42E37E273645}"/>
              </a:ext>
            </a:extLst>
          </p:cNvPr>
          <p:cNvSpPr/>
          <p:nvPr/>
        </p:nvSpPr>
        <p:spPr>
          <a:xfrm>
            <a:off x="7737894" y="2308407"/>
            <a:ext cx="377699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Organisational </a:t>
            </a:r>
          </a:p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comparison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69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7821-0215-4BC9-B39C-0380397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82D8CA-ED64-4C65-8CE4-51894FBE2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5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" y="198138"/>
            <a:ext cx="6492949" cy="5574755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D57038C-89D5-425D-9BFD-F4C8F1A12B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511"/>
          <a:stretch/>
        </p:blipFill>
        <p:spPr>
          <a:xfrm>
            <a:off x="4740604" y="1434184"/>
            <a:ext cx="6590414" cy="6483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D92F3-8419-4259-AF3C-4D129443F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888" y="2051316"/>
            <a:ext cx="6629400" cy="3486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CE2302-3F28-476A-9B2D-825E8561AE2E}"/>
              </a:ext>
            </a:extLst>
          </p:cNvPr>
          <p:cNvSpPr/>
          <p:nvPr/>
        </p:nvSpPr>
        <p:spPr>
          <a:xfrm>
            <a:off x="944891" y="2548054"/>
            <a:ext cx="3776996" cy="126188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Organisational </a:t>
            </a:r>
          </a:p>
          <a:p>
            <a:r>
              <a:rPr lang="en-GB" sz="3800" dirty="0">
                <a:solidFill>
                  <a:srgbClr val="50ABBF"/>
                </a:solidFill>
                <a:ea typeface="+mj-ea"/>
              </a:rPr>
              <a:t>comparison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65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5B7D-4FDD-47E2-A307-DC9F2990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reporting - involvement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2E2F95-FC46-4F76-A46E-3859E9E92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712783"/>
              </p:ext>
            </p:extLst>
          </p:nvPr>
        </p:nvGraphicFramePr>
        <p:xfrm>
          <a:off x="2039815" y="1899139"/>
          <a:ext cx="7184571" cy="34256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94857">
                  <a:extLst>
                    <a:ext uri="{9D8B030D-6E8A-4147-A177-3AD203B41FA5}">
                      <a16:colId xmlns:a16="http://schemas.microsoft.com/office/drawing/2014/main" val="1783699170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1962235110"/>
                    </a:ext>
                  </a:extLst>
                </a:gridCol>
                <a:gridCol w="2394857">
                  <a:extLst>
                    <a:ext uri="{9D8B030D-6E8A-4147-A177-3AD203B41FA5}">
                      <a16:colId xmlns:a16="http://schemas.microsoft.com/office/drawing/2014/main" val="1710189957"/>
                    </a:ext>
                  </a:extLst>
                </a:gridCol>
              </a:tblGrid>
              <a:tr h="1277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NHS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Independent sector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553123"/>
                  </a:ext>
                </a:extLst>
              </a:tr>
              <a:tr h="622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Hospitals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356 (100%)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41 (13%)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3771"/>
                  </a:ext>
                </a:extLst>
              </a:tr>
              <a:tr h="622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All monthly returns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84%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39%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367081"/>
                  </a:ext>
                </a:extLst>
              </a:tr>
              <a:tr h="622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Overall return rate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94%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70%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68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52196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476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PowerpointTheme2016</vt:lpstr>
      <vt:lpstr>NAP6 – the independent/private sector m Tim Cook Director of NAP program Consultant Anaesthesia/Intensive Care, Bath</vt:lpstr>
      <vt:lpstr>PowerPoint Presentation</vt:lpstr>
      <vt:lpstr>What we know already</vt:lpstr>
      <vt:lpstr>Efforts</vt:lpstr>
      <vt:lpstr>Barriers to engagement </vt:lpstr>
      <vt:lpstr>Numbers</vt:lpstr>
      <vt:lpstr>Numbers</vt:lpstr>
      <vt:lpstr>Numbers</vt:lpstr>
      <vt:lpstr>Case reporting - involvement</vt:lpstr>
      <vt:lpstr>Cases in independent sector</vt:lpstr>
      <vt:lpstr>Of the 7 cases </vt:lpstr>
      <vt:lpstr>Of the 7 cases </vt:lpstr>
      <vt:lpstr>Comment</vt:lpstr>
      <vt:lpstr>Comment</vt:lpstr>
      <vt:lpstr>Challenges for the independent sector</vt:lpstr>
      <vt:lpstr>Challenges for the independent sector</vt:lpstr>
      <vt:lpstr>Recommendations</vt:lpstr>
      <vt:lpstr>Recommendations</vt:lpstr>
      <vt:lpstr>Recommendations</vt:lpstr>
      <vt:lpstr>Recommendations</vt:lpstr>
      <vt:lpstr>Summary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33</cp:revision>
  <dcterms:created xsi:type="dcterms:W3CDTF">2018-04-06T08:51:48Z</dcterms:created>
  <dcterms:modified xsi:type="dcterms:W3CDTF">2018-05-17T11:10:17Z</dcterms:modified>
</cp:coreProperties>
</file>