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71" r:id="rId2"/>
    <p:sldId id="272" r:id="rId3"/>
    <p:sldId id="279" r:id="rId4"/>
    <p:sldId id="259" r:id="rId5"/>
    <p:sldId id="277" r:id="rId6"/>
    <p:sldId id="260" r:id="rId7"/>
    <p:sldId id="266" r:id="rId8"/>
    <p:sldId id="265" r:id="rId9"/>
    <p:sldId id="263" r:id="rId10"/>
    <p:sldId id="264" r:id="rId11"/>
    <p:sldId id="281" r:id="rId12"/>
    <p:sldId id="28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2" userDrawn="1">
          <p15:clr>
            <a:srgbClr val="A4A3A4"/>
          </p15:clr>
        </p15:guide>
        <p15:guide id="2" pos="75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C7E3"/>
    <a:srgbClr val="D6BFDF"/>
    <a:srgbClr val="AD98B6"/>
    <a:srgbClr val="997DA3"/>
    <a:srgbClr val="9C82A7"/>
    <a:srgbClr val="8E6F99"/>
    <a:srgbClr val="815D8D"/>
    <a:srgbClr val="B083B7"/>
    <a:srgbClr val="C2A0C8"/>
    <a:srgbClr val="985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9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20" y="726"/>
      </p:cViewPr>
      <p:guideLst>
        <p:guide orient="horz" pos="4192"/>
        <p:guide pos="75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AA83C-C3B1-394A-841B-3E53C7267F86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BE827A-ABF9-8E4D-BC89-06F50D415471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3"/>
              </a:solidFill>
            </a:rPr>
            <a:t>Case Reports</a:t>
          </a:r>
        </a:p>
        <a:p>
          <a:r>
            <a:rPr lang="en-GB" sz="1200" b="1" dirty="0" smtClean="0">
              <a:solidFill>
                <a:srgbClr val="FFFF00"/>
              </a:solidFill>
            </a:rPr>
            <a:t>Prospective</a:t>
          </a:r>
        </a:p>
        <a:p>
          <a:r>
            <a:rPr lang="en-GB" sz="1200" b="1" dirty="0" smtClean="0"/>
            <a:t>All NHS hospitals</a:t>
          </a:r>
        </a:p>
        <a:p>
          <a:r>
            <a:rPr lang="en-GB" sz="1200" b="1" dirty="0" smtClean="0"/>
            <a:t>One-year period</a:t>
          </a:r>
        </a:p>
        <a:p>
          <a:r>
            <a:rPr lang="en-GB" sz="1200" b="1" dirty="0" smtClean="0"/>
            <a:t>Anonymised</a:t>
          </a:r>
        </a:p>
      </dgm:t>
    </dgm:pt>
    <dgm:pt modelId="{5B1CF86B-E86A-E443-AAE3-088BA2710987}" type="parTrans" cxnId="{E6C64CD6-A012-8248-86F1-DCA8BCB8B724}">
      <dgm:prSet/>
      <dgm:spPr/>
      <dgm:t>
        <a:bodyPr/>
        <a:lstStyle/>
        <a:p>
          <a:endParaRPr lang="en-US"/>
        </a:p>
      </dgm:t>
    </dgm:pt>
    <dgm:pt modelId="{B375B862-A3B7-4544-A501-892FD24B6F1E}" type="sibTrans" cxnId="{E6C64CD6-A012-8248-86F1-DCA8BCB8B724}">
      <dgm:prSet/>
      <dgm:spPr/>
      <dgm:t>
        <a:bodyPr/>
        <a:lstStyle/>
        <a:p>
          <a:endParaRPr lang="en-US"/>
        </a:p>
      </dgm:t>
    </dgm:pt>
    <dgm:pt modelId="{523322A5-7B2D-9E44-AACB-169686A497A5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chemeClr val="accent3"/>
              </a:solidFill>
            </a:rPr>
            <a:t>Anaesthetic</a:t>
          </a:r>
          <a:r>
            <a:rPr lang="en-US" sz="1600" b="1" dirty="0" smtClean="0">
              <a:solidFill>
                <a:schemeClr val="accent3"/>
              </a:solidFill>
            </a:rPr>
            <a:t> practice survey</a:t>
          </a:r>
        </a:p>
        <a:p>
          <a:r>
            <a:rPr lang="en-GB" sz="1200" b="1" dirty="0" smtClean="0">
              <a:solidFill>
                <a:srgbClr val="FFFF00"/>
              </a:solidFill>
            </a:rPr>
            <a:t>Prospective</a:t>
          </a:r>
        </a:p>
        <a:p>
          <a:r>
            <a:rPr lang="en-GB" sz="1200" b="1" dirty="0" smtClean="0"/>
            <a:t>Workload</a:t>
          </a:r>
        </a:p>
        <a:p>
          <a:r>
            <a:rPr lang="en-GB" sz="1200" b="1" dirty="0" smtClean="0"/>
            <a:t>Demographics</a:t>
          </a:r>
        </a:p>
        <a:p>
          <a:r>
            <a:rPr lang="en-GB" sz="1200" b="1" dirty="0" smtClean="0"/>
            <a:t>Anaesthetic techniques</a:t>
          </a:r>
          <a:endParaRPr lang="en-US" sz="1200" b="1" dirty="0"/>
        </a:p>
      </dgm:t>
    </dgm:pt>
    <dgm:pt modelId="{11508933-99A4-2C4F-A7D6-670635EC0FF5}" type="parTrans" cxnId="{94FA6A38-9372-2645-AD4E-B83E079A37AF}">
      <dgm:prSet/>
      <dgm:spPr/>
      <dgm:t>
        <a:bodyPr/>
        <a:lstStyle/>
        <a:p>
          <a:endParaRPr lang="en-US"/>
        </a:p>
      </dgm:t>
    </dgm:pt>
    <dgm:pt modelId="{D3F3BFC8-BABE-CD46-A138-88297000E20D}" type="sibTrans" cxnId="{94FA6A38-9372-2645-AD4E-B83E079A37AF}">
      <dgm:prSet/>
      <dgm:spPr/>
      <dgm:t>
        <a:bodyPr/>
        <a:lstStyle/>
        <a:p>
          <a:endParaRPr lang="en-US"/>
        </a:p>
      </dgm:t>
    </dgm:pt>
    <dgm:pt modelId="{BEB0E882-41E9-3B48-93AC-3482520A085B}">
      <dgm:prSet custT="1"/>
      <dgm:spPr/>
      <dgm:t>
        <a:bodyPr/>
        <a:lstStyle/>
        <a:p>
          <a:pPr algn="ctr"/>
          <a:r>
            <a:rPr lang="en-US" sz="1600" b="1" dirty="0" smtClean="0">
              <a:solidFill>
                <a:schemeClr val="accent3"/>
              </a:solidFill>
            </a:rPr>
            <a:t>Baseline survey </a:t>
          </a:r>
        </a:p>
        <a:p>
          <a:pPr algn="ctr"/>
          <a:r>
            <a:rPr lang="en-GB" sz="1200" b="1" dirty="0" smtClean="0"/>
            <a:t>Previous experience</a:t>
          </a:r>
        </a:p>
        <a:p>
          <a:pPr algn="ctr"/>
          <a:r>
            <a:rPr lang="en-GB" sz="1200" b="1" dirty="0" smtClean="0"/>
            <a:t>Referral pathways</a:t>
          </a:r>
        </a:p>
        <a:p>
          <a:pPr algn="ctr"/>
          <a:r>
            <a:rPr lang="en-GB" sz="1200" b="1" dirty="0" smtClean="0"/>
            <a:t>Perceptions</a:t>
          </a:r>
        </a:p>
        <a:p>
          <a:pPr algn="ctr"/>
          <a:r>
            <a:rPr lang="en-GB" sz="1200" b="1" dirty="0" smtClean="0"/>
            <a:t>Avoidance</a:t>
          </a:r>
        </a:p>
      </dgm:t>
    </dgm:pt>
    <dgm:pt modelId="{B4340D77-5696-6C40-B1E9-0A38EE3C254E}" type="parTrans" cxnId="{F0A2E8A1-3AD1-8443-8012-E47ACE4EA713}">
      <dgm:prSet/>
      <dgm:spPr/>
      <dgm:t>
        <a:bodyPr/>
        <a:lstStyle/>
        <a:p>
          <a:endParaRPr lang="en-US"/>
        </a:p>
      </dgm:t>
    </dgm:pt>
    <dgm:pt modelId="{2408085E-A82E-7847-BEB5-0D50332FD239}" type="sibTrans" cxnId="{F0A2E8A1-3AD1-8443-8012-E47ACE4EA713}">
      <dgm:prSet/>
      <dgm:spPr/>
      <dgm:t>
        <a:bodyPr/>
        <a:lstStyle/>
        <a:p>
          <a:endParaRPr lang="en-US"/>
        </a:p>
      </dgm:t>
    </dgm:pt>
    <dgm:pt modelId="{F41780D3-08D0-4A4F-9F0F-3A65B7A7070E}">
      <dgm:prSet custT="1"/>
      <dgm:spPr/>
      <dgm:t>
        <a:bodyPr/>
        <a:lstStyle/>
        <a:p>
          <a:pPr algn="ctr"/>
          <a:r>
            <a:rPr lang="en-US" sz="1600" b="1" dirty="0" smtClean="0">
              <a:solidFill>
                <a:schemeClr val="accent3"/>
              </a:solidFill>
            </a:rPr>
            <a:t>Allergy clinic survey</a:t>
          </a:r>
        </a:p>
        <a:p>
          <a:pPr algn="ctr"/>
          <a:r>
            <a:rPr lang="en-GB" sz="1200" b="1" dirty="0" smtClean="0"/>
            <a:t>Workload</a:t>
          </a:r>
        </a:p>
        <a:p>
          <a:pPr algn="ctr"/>
          <a:r>
            <a:rPr lang="en-GB" sz="1200" b="1" dirty="0" smtClean="0"/>
            <a:t>Investigation pathways </a:t>
          </a:r>
        </a:p>
        <a:p>
          <a:pPr algn="ctr"/>
          <a:r>
            <a:rPr lang="en-GB" sz="1200" b="1" dirty="0" smtClean="0"/>
            <a:t>Communication</a:t>
          </a:r>
          <a:endParaRPr lang="en-US" sz="1600" b="1" dirty="0" smtClean="0">
            <a:solidFill>
              <a:schemeClr val="accent3"/>
            </a:solidFill>
          </a:endParaRPr>
        </a:p>
      </dgm:t>
    </dgm:pt>
    <dgm:pt modelId="{DE6C1F74-18C3-DB41-9EB4-19C97FD869CB}" type="parTrans" cxnId="{5FC24E77-D07C-9544-AB1B-B870EAF4186B}">
      <dgm:prSet/>
      <dgm:spPr/>
      <dgm:t>
        <a:bodyPr/>
        <a:lstStyle/>
        <a:p>
          <a:endParaRPr lang="en-US"/>
        </a:p>
      </dgm:t>
    </dgm:pt>
    <dgm:pt modelId="{5F68E130-25EA-A440-BC0C-B258B9AE4A6D}" type="sibTrans" cxnId="{5FC24E77-D07C-9544-AB1B-B870EAF4186B}">
      <dgm:prSet/>
      <dgm:spPr/>
      <dgm:t>
        <a:bodyPr/>
        <a:lstStyle/>
        <a:p>
          <a:endParaRPr lang="en-US"/>
        </a:p>
      </dgm:t>
    </dgm:pt>
    <dgm:pt modelId="{35444C1E-6C1C-5C45-B393-DE0A621751B6}">
      <dgm:prSet custT="1"/>
      <dgm:spPr/>
      <dgm:t>
        <a:bodyPr/>
        <a:lstStyle/>
        <a:p>
          <a:pPr algn="ctr"/>
          <a:r>
            <a:rPr lang="en-US" sz="1600" b="1" dirty="0" smtClean="0">
              <a:solidFill>
                <a:schemeClr val="accent3"/>
              </a:solidFill>
            </a:rPr>
            <a:t>Allergen survey</a:t>
          </a:r>
        </a:p>
        <a:p>
          <a:pPr algn="ctr"/>
          <a:r>
            <a:rPr lang="en-GB" sz="1200" b="1" dirty="0" smtClean="0">
              <a:solidFill>
                <a:srgbClr val="FFFF00"/>
              </a:solidFill>
            </a:rPr>
            <a:t>Prospective </a:t>
          </a:r>
          <a:r>
            <a:rPr lang="en-GB" sz="1200" b="1" dirty="0" smtClean="0"/>
            <a:t>Anaesthetic drugs</a:t>
          </a:r>
        </a:p>
        <a:p>
          <a:pPr algn="ctr"/>
          <a:r>
            <a:rPr lang="en-GB" sz="1200" b="1" dirty="0" smtClean="0"/>
            <a:t>Antibiotics</a:t>
          </a:r>
        </a:p>
        <a:p>
          <a:pPr algn="ctr"/>
          <a:r>
            <a:rPr lang="en-GB" sz="1200" b="1" dirty="0" smtClean="0"/>
            <a:t>Antiseptics</a:t>
          </a:r>
          <a:endParaRPr lang="en-US" sz="1600" b="1" dirty="0" smtClean="0">
            <a:solidFill>
              <a:schemeClr val="accent3"/>
            </a:solidFill>
          </a:endParaRPr>
        </a:p>
      </dgm:t>
    </dgm:pt>
    <dgm:pt modelId="{80CBF4AE-528E-4A40-98EC-6C9A8A202E68}" type="parTrans" cxnId="{C5FA39FA-0BBE-4843-813D-15868865C147}">
      <dgm:prSet/>
      <dgm:spPr/>
      <dgm:t>
        <a:bodyPr/>
        <a:lstStyle/>
        <a:p>
          <a:endParaRPr lang="en-US"/>
        </a:p>
      </dgm:t>
    </dgm:pt>
    <dgm:pt modelId="{F74720E6-979C-8F4F-9F32-4983A69D668D}" type="sibTrans" cxnId="{C5FA39FA-0BBE-4843-813D-15868865C147}">
      <dgm:prSet/>
      <dgm:spPr/>
      <dgm:t>
        <a:bodyPr/>
        <a:lstStyle/>
        <a:p>
          <a:endParaRPr lang="en-US"/>
        </a:p>
      </dgm:t>
    </dgm:pt>
    <dgm:pt modelId="{35A34A4C-F5DA-8D47-9233-F6347AA47284}" type="pres">
      <dgm:prSet presAssocID="{AABAA83C-C3B1-394A-841B-3E53C7267F8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5315F8-1DF6-5D42-99D5-636674688E9E}" type="pres">
      <dgm:prSet presAssocID="{07BE827A-ABF9-8E4D-BC89-06F50D415471}" presName="centerShape" presStyleLbl="node0" presStyleIdx="0" presStyleCnt="1" custScaleX="156794" custScaleY="156794"/>
      <dgm:spPr/>
      <dgm:t>
        <a:bodyPr/>
        <a:lstStyle/>
        <a:p>
          <a:endParaRPr lang="en-US"/>
        </a:p>
      </dgm:t>
    </dgm:pt>
    <dgm:pt modelId="{31F4E431-4B69-374A-A0E3-16F388040FE7}" type="pres">
      <dgm:prSet presAssocID="{11508933-99A4-2C4F-A7D6-670635EC0FF5}" presName="Name9" presStyleLbl="parChTrans1D2" presStyleIdx="0" presStyleCnt="4"/>
      <dgm:spPr/>
      <dgm:t>
        <a:bodyPr/>
        <a:lstStyle/>
        <a:p>
          <a:endParaRPr lang="en-US"/>
        </a:p>
      </dgm:t>
    </dgm:pt>
    <dgm:pt modelId="{E9D73DD5-C914-994D-AE3E-146B61BF6D37}" type="pres">
      <dgm:prSet presAssocID="{11508933-99A4-2C4F-A7D6-670635EC0FF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56CA17B-17FD-5B4E-B392-835DE7FA31B9}" type="pres">
      <dgm:prSet presAssocID="{523322A5-7B2D-9E44-AACB-169686A497A5}" presName="node" presStyleLbl="node1" presStyleIdx="0" presStyleCnt="4" custScaleX="144748" custScaleY="144733" custRadScaleRad="160804" custRadScaleInc="137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E7D22-061F-C141-9C30-7CFD899E2B0E}" type="pres">
      <dgm:prSet presAssocID="{DE6C1F74-18C3-DB41-9EB4-19C97FD869CB}" presName="Name9" presStyleLbl="parChTrans1D2" presStyleIdx="1" presStyleCnt="4"/>
      <dgm:spPr/>
      <dgm:t>
        <a:bodyPr/>
        <a:lstStyle/>
        <a:p>
          <a:endParaRPr lang="en-US"/>
        </a:p>
      </dgm:t>
    </dgm:pt>
    <dgm:pt modelId="{5A7F56A4-DBBC-5046-A971-C1D577A073CE}" type="pres">
      <dgm:prSet presAssocID="{DE6C1F74-18C3-DB41-9EB4-19C97FD869C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44CB30B8-90A8-0E44-ADEB-B2075A1F316E}" type="pres">
      <dgm:prSet presAssocID="{F41780D3-08D0-4A4F-9F0F-3A65B7A7070E}" presName="node" presStyleLbl="node1" presStyleIdx="1" presStyleCnt="4" custScaleX="144733" custScaleY="144733" custRadScaleRad="151134" custRadScaleInc="351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E2628-683A-9B4C-8DE8-E6B52F60EBA5}" type="pres">
      <dgm:prSet presAssocID="{80CBF4AE-528E-4A40-98EC-6C9A8A202E68}" presName="Name9" presStyleLbl="parChTrans1D2" presStyleIdx="2" presStyleCnt="4"/>
      <dgm:spPr/>
      <dgm:t>
        <a:bodyPr/>
        <a:lstStyle/>
        <a:p>
          <a:endParaRPr lang="en-US"/>
        </a:p>
      </dgm:t>
    </dgm:pt>
    <dgm:pt modelId="{5EA29F27-20F3-894F-8E9D-A33FF0D7BDBF}" type="pres">
      <dgm:prSet presAssocID="{80CBF4AE-528E-4A40-98EC-6C9A8A202E68}" presName="connTx" presStyleLbl="parChTrans1D2" presStyleIdx="2" presStyleCnt="4"/>
      <dgm:spPr/>
      <dgm:t>
        <a:bodyPr/>
        <a:lstStyle/>
        <a:p>
          <a:endParaRPr lang="en-US"/>
        </a:p>
      </dgm:t>
    </dgm:pt>
    <dgm:pt modelId="{4B487F0C-9646-0546-87DB-EFF72F973AB3}" type="pres">
      <dgm:prSet presAssocID="{35444C1E-6C1C-5C45-B393-DE0A621751B6}" presName="node" presStyleLbl="node1" presStyleIdx="2" presStyleCnt="4" custScaleX="144733" custScaleY="144733" custRadScaleRad="149402" custRadScaleInc="-152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C40F3-17B3-1E43-B030-BC875896B4C9}" type="pres">
      <dgm:prSet presAssocID="{B4340D77-5696-6C40-B1E9-0A38EE3C254E}" presName="Name9" presStyleLbl="parChTrans1D2" presStyleIdx="3" presStyleCnt="4"/>
      <dgm:spPr/>
      <dgm:t>
        <a:bodyPr/>
        <a:lstStyle/>
        <a:p>
          <a:endParaRPr lang="en-US"/>
        </a:p>
      </dgm:t>
    </dgm:pt>
    <dgm:pt modelId="{66C73E97-B822-5C49-819C-5555A37B09A2}" type="pres">
      <dgm:prSet presAssocID="{B4340D77-5696-6C40-B1E9-0A38EE3C254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1E9851F-DA19-C249-B45B-0EB8E9CC8372}" type="pres">
      <dgm:prSet presAssocID="{BEB0E882-41E9-3B48-93AC-3482520A085B}" presName="node" presStyleLbl="node1" presStyleIdx="3" presStyleCnt="4" custScaleX="144733" custScaleY="144733" custRadScaleRad="160113" custRadScaleInc="63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2E3CCF-B56C-1445-B95B-6E55FF2518A3}" type="presOf" srcId="{80CBF4AE-528E-4A40-98EC-6C9A8A202E68}" destId="{9FAE2628-683A-9B4C-8DE8-E6B52F60EBA5}" srcOrd="0" destOrd="0" presId="urn:microsoft.com/office/officeart/2005/8/layout/radial1"/>
    <dgm:cxn modelId="{FB5B843C-7063-A541-A368-010C961C12DF}" type="presOf" srcId="{11508933-99A4-2C4F-A7D6-670635EC0FF5}" destId="{E9D73DD5-C914-994D-AE3E-146B61BF6D37}" srcOrd="1" destOrd="0" presId="urn:microsoft.com/office/officeart/2005/8/layout/radial1"/>
    <dgm:cxn modelId="{E6C64CD6-A012-8248-86F1-DCA8BCB8B724}" srcId="{AABAA83C-C3B1-394A-841B-3E53C7267F86}" destId="{07BE827A-ABF9-8E4D-BC89-06F50D415471}" srcOrd="0" destOrd="0" parTransId="{5B1CF86B-E86A-E443-AAE3-088BA2710987}" sibTransId="{B375B862-A3B7-4544-A501-892FD24B6F1E}"/>
    <dgm:cxn modelId="{94FA6A38-9372-2645-AD4E-B83E079A37AF}" srcId="{07BE827A-ABF9-8E4D-BC89-06F50D415471}" destId="{523322A5-7B2D-9E44-AACB-169686A497A5}" srcOrd="0" destOrd="0" parTransId="{11508933-99A4-2C4F-A7D6-670635EC0FF5}" sibTransId="{D3F3BFC8-BABE-CD46-A138-88297000E20D}"/>
    <dgm:cxn modelId="{B25FE485-8C3D-684D-ABAA-38F18D1604F9}" type="presOf" srcId="{35444C1E-6C1C-5C45-B393-DE0A621751B6}" destId="{4B487F0C-9646-0546-87DB-EFF72F973AB3}" srcOrd="0" destOrd="0" presId="urn:microsoft.com/office/officeart/2005/8/layout/radial1"/>
    <dgm:cxn modelId="{6F79345C-5072-2346-8253-617E0F7B727C}" type="presOf" srcId="{DE6C1F74-18C3-DB41-9EB4-19C97FD869CB}" destId="{E4CE7D22-061F-C141-9C30-7CFD899E2B0E}" srcOrd="0" destOrd="0" presId="urn:microsoft.com/office/officeart/2005/8/layout/radial1"/>
    <dgm:cxn modelId="{79651410-6D5F-164C-8527-0AA16426F8EF}" type="presOf" srcId="{BEB0E882-41E9-3B48-93AC-3482520A085B}" destId="{11E9851F-DA19-C249-B45B-0EB8E9CC8372}" srcOrd="0" destOrd="0" presId="urn:microsoft.com/office/officeart/2005/8/layout/radial1"/>
    <dgm:cxn modelId="{1EA4C31F-954D-BE46-8248-CE8B341D62FA}" type="presOf" srcId="{07BE827A-ABF9-8E4D-BC89-06F50D415471}" destId="{585315F8-1DF6-5D42-99D5-636674688E9E}" srcOrd="0" destOrd="0" presId="urn:microsoft.com/office/officeart/2005/8/layout/radial1"/>
    <dgm:cxn modelId="{F0A2E8A1-3AD1-8443-8012-E47ACE4EA713}" srcId="{07BE827A-ABF9-8E4D-BC89-06F50D415471}" destId="{BEB0E882-41E9-3B48-93AC-3482520A085B}" srcOrd="3" destOrd="0" parTransId="{B4340D77-5696-6C40-B1E9-0A38EE3C254E}" sibTransId="{2408085E-A82E-7847-BEB5-0D50332FD239}"/>
    <dgm:cxn modelId="{548E22C2-E94A-204E-874C-71F5BB17A26F}" type="presOf" srcId="{523322A5-7B2D-9E44-AACB-169686A497A5}" destId="{856CA17B-17FD-5B4E-B392-835DE7FA31B9}" srcOrd="0" destOrd="0" presId="urn:microsoft.com/office/officeart/2005/8/layout/radial1"/>
    <dgm:cxn modelId="{5FC24E77-D07C-9544-AB1B-B870EAF4186B}" srcId="{07BE827A-ABF9-8E4D-BC89-06F50D415471}" destId="{F41780D3-08D0-4A4F-9F0F-3A65B7A7070E}" srcOrd="1" destOrd="0" parTransId="{DE6C1F74-18C3-DB41-9EB4-19C97FD869CB}" sibTransId="{5F68E130-25EA-A440-BC0C-B258B9AE4A6D}"/>
    <dgm:cxn modelId="{2F035705-E994-FB48-99BE-43C6291872B0}" type="presOf" srcId="{11508933-99A4-2C4F-A7D6-670635EC0FF5}" destId="{31F4E431-4B69-374A-A0E3-16F388040FE7}" srcOrd="0" destOrd="0" presId="urn:microsoft.com/office/officeart/2005/8/layout/radial1"/>
    <dgm:cxn modelId="{09CF4337-73C9-3446-A97F-E9ACAE20BD40}" type="presOf" srcId="{80CBF4AE-528E-4A40-98EC-6C9A8A202E68}" destId="{5EA29F27-20F3-894F-8E9D-A33FF0D7BDBF}" srcOrd="1" destOrd="0" presId="urn:microsoft.com/office/officeart/2005/8/layout/radial1"/>
    <dgm:cxn modelId="{62454577-FDB8-C34B-B28D-CBF472C0EC20}" type="presOf" srcId="{DE6C1F74-18C3-DB41-9EB4-19C97FD869CB}" destId="{5A7F56A4-DBBC-5046-A971-C1D577A073CE}" srcOrd="1" destOrd="0" presId="urn:microsoft.com/office/officeart/2005/8/layout/radial1"/>
    <dgm:cxn modelId="{C5FA39FA-0BBE-4843-813D-15868865C147}" srcId="{07BE827A-ABF9-8E4D-BC89-06F50D415471}" destId="{35444C1E-6C1C-5C45-B393-DE0A621751B6}" srcOrd="2" destOrd="0" parTransId="{80CBF4AE-528E-4A40-98EC-6C9A8A202E68}" sibTransId="{F74720E6-979C-8F4F-9F32-4983A69D668D}"/>
    <dgm:cxn modelId="{5B323F55-9202-6D48-A4A0-2CE9137CC8A5}" type="presOf" srcId="{F41780D3-08D0-4A4F-9F0F-3A65B7A7070E}" destId="{44CB30B8-90A8-0E44-ADEB-B2075A1F316E}" srcOrd="0" destOrd="0" presId="urn:microsoft.com/office/officeart/2005/8/layout/radial1"/>
    <dgm:cxn modelId="{CC401EE2-4645-5A4E-AF36-2E9D7CE65D86}" type="presOf" srcId="{B4340D77-5696-6C40-B1E9-0A38EE3C254E}" destId="{D76C40F3-17B3-1E43-B030-BC875896B4C9}" srcOrd="0" destOrd="0" presId="urn:microsoft.com/office/officeart/2005/8/layout/radial1"/>
    <dgm:cxn modelId="{35B79015-49CE-1B4D-B988-9B6F41B0EBD4}" type="presOf" srcId="{AABAA83C-C3B1-394A-841B-3E53C7267F86}" destId="{35A34A4C-F5DA-8D47-9233-F6347AA47284}" srcOrd="0" destOrd="0" presId="urn:microsoft.com/office/officeart/2005/8/layout/radial1"/>
    <dgm:cxn modelId="{DE1E5CA1-52A8-A346-BCBD-EDCE1D8BAFAF}" type="presOf" srcId="{B4340D77-5696-6C40-B1E9-0A38EE3C254E}" destId="{66C73E97-B822-5C49-819C-5555A37B09A2}" srcOrd="1" destOrd="0" presId="urn:microsoft.com/office/officeart/2005/8/layout/radial1"/>
    <dgm:cxn modelId="{511E6E97-E6B5-E144-9ED7-0484C8FFE5A7}" type="presParOf" srcId="{35A34A4C-F5DA-8D47-9233-F6347AA47284}" destId="{585315F8-1DF6-5D42-99D5-636674688E9E}" srcOrd="0" destOrd="0" presId="urn:microsoft.com/office/officeart/2005/8/layout/radial1"/>
    <dgm:cxn modelId="{09CE21AF-2165-7F43-B988-06A294F46B90}" type="presParOf" srcId="{35A34A4C-F5DA-8D47-9233-F6347AA47284}" destId="{31F4E431-4B69-374A-A0E3-16F388040FE7}" srcOrd="1" destOrd="0" presId="urn:microsoft.com/office/officeart/2005/8/layout/radial1"/>
    <dgm:cxn modelId="{2B939CDA-3116-9E49-9AAA-748DB12EC9A3}" type="presParOf" srcId="{31F4E431-4B69-374A-A0E3-16F388040FE7}" destId="{E9D73DD5-C914-994D-AE3E-146B61BF6D37}" srcOrd="0" destOrd="0" presId="urn:microsoft.com/office/officeart/2005/8/layout/radial1"/>
    <dgm:cxn modelId="{AC60B140-5363-194B-946C-B5A3AC15B345}" type="presParOf" srcId="{35A34A4C-F5DA-8D47-9233-F6347AA47284}" destId="{856CA17B-17FD-5B4E-B392-835DE7FA31B9}" srcOrd="2" destOrd="0" presId="urn:microsoft.com/office/officeart/2005/8/layout/radial1"/>
    <dgm:cxn modelId="{8E045500-FBDE-5A44-8F9E-2104CC10CA75}" type="presParOf" srcId="{35A34A4C-F5DA-8D47-9233-F6347AA47284}" destId="{E4CE7D22-061F-C141-9C30-7CFD899E2B0E}" srcOrd="3" destOrd="0" presId="urn:microsoft.com/office/officeart/2005/8/layout/radial1"/>
    <dgm:cxn modelId="{E9E0E8B3-5F03-FD40-9F2B-B7692EBE0697}" type="presParOf" srcId="{E4CE7D22-061F-C141-9C30-7CFD899E2B0E}" destId="{5A7F56A4-DBBC-5046-A971-C1D577A073CE}" srcOrd="0" destOrd="0" presId="urn:microsoft.com/office/officeart/2005/8/layout/radial1"/>
    <dgm:cxn modelId="{CCF2C52D-6F5E-E049-AA5E-9D965E163CDD}" type="presParOf" srcId="{35A34A4C-F5DA-8D47-9233-F6347AA47284}" destId="{44CB30B8-90A8-0E44-ADEB-B2075A1F316E}" srcOrd="4" destOrd="0" presId="urn:microsoft.com/office/officeart/2005/8/layout/radial1"/>
    <dgm:cxn modelId="{FDE99A34-18F0-6C4D-9AE9-F2A6F20D8B90}" type="presParOf" srcId="{35A34A4C-F5DA-8D47-9233-F6347AA47284}" destId="{9FAE2628-683A-9B4C-8DE8-E6B52F60EBA5}" srcOrd="5" destOrd="0" presId="urn:microsoft.com/office/officeart/2005/8/layout/radial1"/>
    <dgm:cxn modelId="{C18A5213-3793-BA44-A7CA-65904ED29F3E}" type="presParOf" srcId="{9FAE2628-683A-9B4C-8DE8-E6B52F60EBA5}" destId="{5EA29F27-20F3-894F-8E9D-A33FF0D7BDBF}" srcOrd="0" destOrd="0" presId="urn:microsoft.com/office/officeart/2005/8/layout/radial1"/>
    <dgm:cxn modelId="{D20B7566-AC53-B049-96CD-FF1D05D2085F}" type="presParOf" srcId="{35A34A4C-F5DA-8D47-9233-F6347AA47284}" destId="{4B487F0C-9646-0546-87DB-EFF72F973AB3}" srcOrd="6" destOrd="0" presId="urn:microsoft.com/office/officeart/2005/8/layout/radial1"/>
    <dgm:cxn modelId="{3A475C2E-F703-2F46-964F-2759965E1104}" type="presParOf" srcId="{35A34A4C-F5DA-8D47-9233-F6347AA47284}" destId="{D76C40F3-17B3-1E43-B030-BC875896B4C9}" srcOrd="7" destOrd="0" presId="urn:microsoft.com/office/officeart/2005/8/layout/radial1"/>
    <dgm:cxn modelId="{288AA150-DEAC-1B43-A77E-C385ABDE695B}" type="presParOf" srcId="{D76C40F3-17B3-1E43-B030-BC875896B4C9}" destId="{66C73E97-B822-5C49-819C-5555A37B09A2}" srcOrd="0" destOrd="0" presId="urn:microsoft.com/office/officeart/2005/8/layout/radial1"/>
    <dgm:cxn modelId="{17D6A590-11D3-1B47-984F-13401E9A2720}" type="presParOf" srcId="{35A34A4C-F5DA-8D47-9233-F6347AA47284}" destId="{11E9851F-DA19-C249-B45B-0EB8E9CC837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315F8-1DF6-5D42-99D5-636674688E9E}">
      <dsp:nvSpPr>
        <dsp:cNvPr id="0" name=""/>
        <dsp:cNvSpPr/>
      </dsp:nvSpPr>
      <dsp:spPr>
        <a:xfrm>
          <a:off x="2893999" y="1539332"/>
          <a:ext cx="2340001" cy="23400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3"/>
              </a:solidFill>
            </a:rPr>
            <a:t>Case Reports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FFFF00"/>
              </a:solidFill>
            </a:rPr>
            <a:t>Prospective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All NHS hospitals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One-year period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Anonymised</a:t>
          </a:r>
        </a:p>
      </dsp:txBody>
      <dsp:txXfrm>
        <a:off x="3236684" y="1882017"/>
        <a:ext cx="1654631" cy="1654631"/>
      </dsp:txXfrm>
    </dsp:sp>
    <dsp:sp modelId="{31F4E431-4B69-374A-A0E3-16F388040FE7}">
      <dsp:nvSpPr>
        <dsp:cNvPr id="0" name=""/>
        <dsp:cNvSpPr/>
      </dsp:nvSpPr>
      <dsp:spPr>
        <a:xfrm rot="19918953">
          <a:off x="5045584" y="1937603"/>
          <a:ext cx="875412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875412" y="165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61405" y="1932243"/>
        <a:ext cx="43770" cy="43770"/>
      </dsp:txXfrm>
    </dsp:sp>
    <dsp:sp modelId="{856CA17B-17FD-5B4E-B392-835DE7FA31B9}">
      <dsp:nvSpPr>
        <dsp:cNvPr id="0" name=""/>
        <dsp:cNvSpPr/>
      </dsp:nvSpPr>
      <dsp:spPr>
        <a:xfrm>
          <a:off x="5743093" y="161157"/>
          <a:ext cx="2160226" cy="21600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accent3"/>
              </a:solidFill>
            </a:rPr>
            <a:t>Anaesthetic</a:t>
          </a:r>
          <a:r>
            <a:rPr lang="en-US" sz="1600" b="1" kern="1200" dirty="0" smtClean="0">
              <a:solidFill>
                <a:schemeClr val="accent3"/>
              </a:solidFill>
            </a:rPr>
            <a:t> practice survey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FFFF00"/>
              </a:solidFill>
            </a:rPr>
            <a:t>Prospective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Workload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Demographics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Anaesthetic techniques</a:t>
          </a:r>
          <a:endParaRPr lang="en-US" sz="1200" b="1" kern="1200" dirty="0"/>
        </a:p>
      </dsp:txBody>
      <dsp:txXfrm>
        <a:off x="6059451" y="477482"/>
        <a:ext cx="1527510" cy="1527352"/>
      </dsp:txXfrm>
    </dsp:sp>
    <dsp:sp modelId="{E4CE7D22-061F-C141-9C30-7CFD899E2B0E}">
      <dsp:nvSpPr>
        <dsp:cNvPr id="0" name=""/>
        <dsp:cNvSpPr/>
      </dsp:nvSpPr>
      <dsp:spPr>
        <a:xfrm rot="9501273">
          <a:off x="2313197" y="3251182"/>
          <a:ext cx="68754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687546" y="165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39782" y="3250518"/>
        <a:ext cx="34377" cy="34377"/>
      </dsp:txXfrm>
    </dsp:sp>
    <dsp:sp modelId="{44CB30B8-90A8-0E44-ADEB-B2075A1F316E}">
      <dsp:nvSpPr>
        <dsp:cNvPr id="0" name=""/>
        <dsp:cNvSpPr/>
      </dsp:nvSpPr>
      <dsp:spPr>
        <a:xfrm>
          <a:off x="253593" y="2712882"/>
          <a:ext cx="2160002" cy="21600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3"/>
              </a:solidFill>
            </a:rPr>
            <a:t>Allergy clinic survey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Workload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Investigation pathways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Communication</a:t>
          </a:r>
          <a:endParaRPr lang="en-US" sz="1600" b="1" kern="1200" dirty="0" smtClean="0">
            <a:solidFill>
              <a:schemeClr val="accent3"/>
            </a:solidFill>
          </a:endParaRPr>
        </a:p>
      </dsp:txBody>
      <dsp:txXfrm>
        <a:off x="569918" y="3029207"/>
        <a:ext cx="1527352" cy="1527352"/>
      </dsp:txXfrm>
    </dsp:sp>
    <dsp:sp modelId="{9FAE2628-683A-9B4C-8DE8-E6B52F60EBA5}">
      <dsp:nvSpPr>
        <dsp:cNvPr id="0" name=""/>
        <dsp:cNvSpPr/>
      </dsp:nvSpPr>
      <dsp:spPr>
        <a:xfrm rot="1269405">
          <a:off x="5133101" y="3233085"/>
          <a:ext cx="653882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653882" y="165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43695" y="3233263"/>
        <a:ext cx="32694" cy="32694"/>
      </dsp:txXfrm>
    </dsp:sp>
    <dsp:sp modelId="{4B487F0C-9646-0546-87DB-EFF72F973AB3}">
      <dsp:nvSpPr>
        <dsp:cNvPr id="0" name=""/>
        <dsp:cNvSpPr/>
      </dsp:nvSpPr>
      <dsp:spPr>
        <a:xfrm>
          <a:off x="5692151" y="2677404"/>
          <a:ext cx="2160002" cy="21600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3"/>
              </a:solidFill>
            </a:rPr>
            <a:t>Allergen survey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FFFF00"/>
              </a:solidFill>
            </a:rPr>
            <a:t>Prospective </a:t>
          </a:r>
          <a:r>
            <a:rPr lang="en-GB" sz="1200" b="1" kern="1200" dirty="0" smtClean="0"/>
            <a:t>Anaesthetic drugs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Antibiotics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Antiseptics</a:t>
          </a:r>
          <a:endParaRPr lang="en-US" sz="1600" b="1" kern="1200" dirty="0" smtClean="0">
            <a:solidFill>
              <a:schemeClr val="accent3"/>
            </a:solidFill>
          </a:endParaRPr>
        </a:p>
      </dsp:txBody>
      <dsp:txXfrm>
        <a:off x="6008476" y="2993729"/>
        <a:ext cx="1527352" cy="1527352"/>
      </dsp:txXfrm>
    </dsp:sp>
    <dsp:sp modelId="{D76C40F3-17B3-1E43-B030-BC875896B4C9}">
      <dsp:nvSpPr>
        <dsp:cNvPr id="0" name=""/>
        <dsp:cNvSpPr/>
      </dsp:nvSpPr>
      <dsp:spPr>
        <a:xfrm rot="12504213">
          <a:off x="2224664" y="1931229"/>
          <a:ext cx="862068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862068" y="165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34147" y="1926203"/>
        <a:ext cx="43103" cy="43103"/>
      </dsp:txXfrm>
    </dsp:sp>
    <dsp:sp modelId="{11E9851F-DA19-C249-B45B-0EB8E9CC8372}">
      <dsp:nvSpPr>
        <dsp:cNvPr id="0" name=""/>
        <dsp:cNvSpPr/>
      </dsp:nvSpPr>
      <dsp:spPr>
        <a:xfrm>
          <a:off x="246561" y="148986"/>
          <a:ext cx="2160002" cy="21600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3"/>
              </a:solidFill>
            </a:rPr>
            <a:t>Baseline survey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Previous experience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Referral pathways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Perceptions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Avoidance</a:t>
          </a:r>
        </a:p>
      </dsp:txBody>
      <dsp:txXfrm>
        <a:off x="562886" y="465311"/>
        <a:ext cx="1527352" cy="1527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BA43D-CDFC-2F4E-8D82-4CF8015D5F01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D5AD4-9AC5-A441-90FB-9047D0753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D5AD4-9AC5-A441-90FB-9047D07538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9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4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500">
                <a:solidFill>
                  <a:schemeClr val="tx1"/>
                </a:solidFill>
              </a:defRPr>
            </a:lvl2pPr>
            <a:lvl3pPr>
              <a:defRPr sz="2200"/>
            </a:lvl3pPr>
            <a:lvl4pPr>
              <a:defRPr sz="2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6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6"/>
          </a:xfrm>
        </p:spPr>
        <p:txBody>
          <a:bodyPr anchor="t">
            <a:normAutofit/>
          </a:bodyPr>
          <a:lstStyle>
            <a:lvl1pPr algn="l">
              <a:defRPr sz="3800" b="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4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1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1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3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543698"/>
            <a:ext cx="4011084" cy="8914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43697"/>
            <a:ext cx="6815667" cy="55824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5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4649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72056"/>
            <a:ext cx="10972800" cy="414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24327" y="5743555"/>
            <a:ext cx="10990731" cy="1092557"/>
            <a:chOff x="457200" y="5605131"/>
            <a:chExt cx="8243048" cy="1092557"/>
          </a:xfrm>
        </p:grpSpPr>
        <p:pic>
          <p:nvPicPr>
            <p:cNvPr id="7" name="Picture 6" descr="RCoA-Initials-RGB.jp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939328"/>
              <a:ext cx="1302664" cy="7327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5442" y="5605131"/>
              <a:ext cx="2144806" cy="10179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452" y="5821507"/>
              <a:ext cx="2384448" cy="87618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0" y="-1812"/>
            <a:ext cx="12192000" cy="546494"/>
            <a:chOff x="0" y="-1812"/>
            <a:chExt cx="9144000" cy="54649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0" y="-1812"/>
              <a:ext cx="9144000" cy="546494"/>
            </a:xfrm>
            <a:prstGeom prst="rect">
              <a:avLst/>
            </a:prstGeom>
            <a:gradFill flip="none" rotWithShape="1">
              <a:gsLst>
                <a:gs pos="55000">
                  <a:srgbClr val="997DA3"/>
                </a:gs>
                <a:gs pos="0">
                  <a:srgbClr val="815D8D"/>
                </a:gs>
                <a:gs pos="100000">
                  <a:srgbClr val="AD98B6"/>
                </a:gs>
              </a:gsLst>
              <a:lin ang="16200000" scaled="1"/>
              <a:tileRect/>
            </a:gradFill>
          </p:spPr>
          <p:txBody>
            <a:bodyPr wrap="square" rtlCol="0" anchor="ctr" anchorCtr="0">
              <a:noAutofit/>
            </a:bodyPr>
            <a:lstStyle/>
            <a:p>
              <a:pPr algn="r"/>
              <a:endParaRPr lang="en-GB" sz="1200" b="1" dirty="0">
                <a:solidFill>
                  <a:schemeClr val="bg2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5728447" y="162450"/>
              <a:ext cx="3050242" cy="25542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GB" sz="1200" b="1" dirty="0" smtClean="0">
                  <a:solidFill>
                    <a:schemeClr val="bg2"/>
                  </a:solidFill>
                </a:rPr>
                <a:t>NAP6: Perioperative Anaphylaxis   </a:t>
              </a:r>
              <a:endParaRPr lang="en-GB" sz="1200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05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50ABBF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3200" kern="1200">
          <a:solidFill>
            <a:srgbClr val="3F2A56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F2A56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2400" kern="1200">
          <a:solidFill>
            <a:srgbClr val="3F2A56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516" y="2702710"/>
            <a:ext cx="7772400" cy="2578289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Overview and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Key Findings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Prof Nigel Harper</a:t>
            </a:r>
            <a:r>
              <a:rPr lang="en-US" sz="2200" dirty="0">
                <a:solidFill>
                  <a:schemeClr val="bg1"/>
                </a:solidFill>
              </a:rPr>
              <a:t/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Clinical Lead, NAP6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68" y="490415"/>
            <a:ext cx="2301424" cy="1092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5" y="563171"/>
            <a:ext cx="3392552" cy="9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Key Findings </a:t>
            </a:r>
            <a:r>
              <a:rPr lang="mr-IN" dirty="0" smtClean="0"/>
              <a:t>–</a:t>
            </a:r>
            <a:r>
              <a:rPr lang="en-GB" dirty="0" smtClean="0"/>
              <a:t> Clinical Features and Management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577" y="1689493"/>
            <a:ext cx="9610846" cy="4148916"/>
          </a:xfrm>
        </p:spPr>
        <p:txBody>
          <a:bodyPr>
            <a:normAutofit/>
          </a:bodyPr>
          <a:lstStyle/>
          <a:p>
            <a:r>
              <a:rPr lang="en-GB" sz="2000" dirty="0"/>
              <a:t>Anaphylaxis presented within 10 minutes of exposure to the culprit agent in 83% of cases. </a:t>
            </a:r>
            <a:endParaRPr lang="en-GB" sz="2000" dirty="0" smtClean="0"/>
          </a:p>
          <a:p>
            <a:r>
              <a:rPr lang="en-GB" sz="2000" dirty="0"/>
              <a:t>Anaphylaxis caused by chlorhexidine and Patent Blue dye had a </a:t>
            </a:r>
            <a:r>
              <a:rPr lang="en-GB" sz="2000" dirty="0" smtClean="0"/>
              <a:t>slower </a:t>
            </a:r>
            <a:r>
              <a:rPr lang="en-GB" sz="2000" dirty="0"/>
              <a:t>onset </a:t>
            </a:r>
            <a:endParaRPr lang="en-GB" sz="2000" dirty="0" smtClean="0"/>
          </a:p>
          <a:p>
            <a:r>
              <a:rPr lang="en-GB" sz="2000" dirty="0"/>
              <a:t>Skin signs were uncommon in the more severe cases of anaphylaxis, sometimes only occurring after resuscitation </a:t>
            </a:r>
            <a:endParaRPr lang="en-GB" sz="2000" dirty="0" smtClean="0"/>
          </a:p>
          <a:p>
            <a:r>
              <a:rPr lang="en-GB" sz="2000" dirty="0"/>
              <a:t>All patients were resuscitated by an anaesthetist of appropriate grade, and recognition of a critical event was </a:t>
            </a:r>
            <a:r>
              <a:rPr lang="en-GB" sz="2000" dirty="0" smtClean="0"/>
              <a:t>prompt</a:t>
            </a:r>
            <a:endParaRPr lang="en-GB" sz="2000" dirty="0"/>
          </a:p>
          <a:p>
            <a:r>
              <a:rPr lang="en-GB" sz="2000" dirty="0"/>
              <a:t>When cardiac compressions were indicated there was delay starting them in more than half of cases. </a:t>
            </a:r>
          </a:p>
          <a:p>
            <a:r>
              <a:rPr lang="en-GB" sz="2000" dirty="0" smtClean="0"/>
              <a:t>IV fluid </a:t>
            </a:r>
            <a:r>
              <a:rPr lang="en-GB" sz="2000" dirty="0"/>
              <a:t>administration was frequently </a:t>
            </a:r>
            <a:r>
              <a:rPr lang="en-GB" sz="2000" dirty="0" smtClean="0"/>
              <a:t>insufficient and </a:t>
            </a:r>
            <a:r>
              <a:rPr lang="en-GB" sz="2000" dirty="0"/>
              <a:t>was inappropriate in 19% of cases.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9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Key Findings </a:t>
            </a:r>
            <a:r>
              <a:rPr lang="mr-IN" dirty="0" smtClean="0"/>
              <a:t>–</a:t>
            </a:r>
            <a:r>
              <a:rPr lang="en-GB" dirty="0" smtClean="0"/>
              <a:t> trigger agents and investigations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345" y="1872058"/>
            <a:ext cx="10282177" cy="373009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Most common trigger </a:t>
            </a:r>
            <a:r>
              <a:rPr lang="en-GB" sz="2000" dirty="0" smtClean="0">
                <a:solidFill>
                  <a:schemeClr val="accent1"/>
                </a:solidFill>
              </a:rPr>
              <a:t>agents:</a:t>
            </a:r>
            <a:endParaRPr lang="en-GB" sz="2000" dirty="0">
              <a:solidFill>
                <a:schemeClr val="accent1"/>
              </a:solidFill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en-GB" sz="2000" dirty="0">
                <a:solidFill>
                  <a:schemeClr val="accent1"/>
                </a:solidFill>
              </a:rPr>
              <a:t>1) antibiotics, 2)NMBAs, 3)chlorhexidine, 4) Patent Blue dye</a:t>
            </a:r>
          </a:p>
          <a:p>
            <a:pPr>
              <a:buFont typeface="Arial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Highest incidence /100,000 </a:t>
            </a:r>
            <a:r>
              <a:rPr lang="en-GB" sz="2000" dirty="0" smtClean="0">
                <a:solidFill>
                  <a:schemeClr val="accent1"/>
                </a:solidFill>
              </a:rPr>
              <a:t>exposures:</a:t>
            </a:r>
            <a:endParaRPr lang="en-GB" sz="2000" dirty="0">
              <a:solidFill>
                <a:schemeClr val="accent1"/>
              </a:solidFill>
            </a:endParaRPr>
          </a:p>
          <a:p>
            <a:pPr marL="914400" lvl="1" indent="-457200">
              <a:spcAft>
                <a:spcPts val="600"/>
              </a:spcAft>
              <a:buAutoNum type="arabicParenR"/>
            </a:pPr>
            <a:r>
              <a:rPr lang="en-GB" sz="2000" dirty="0" err="1" smtClean="0">
                <a:solidFill>
                  <a:schemeClr val="accent1"/>
                </a:solidFill>
              </a:rPr>
              <a:t>teicoplanin</a:t>
            </a:r>
            <a:r>
              <a:rPr lang="en-GB" sz="2000" dirty="0">
                <a:solidFill>
                  <a:schemeClr val="accent1"/>
                </a:solidFill>
              </a:rPr>
              <a:t>, 2) Patent Blue dye, 3) </a:t>
            </a:r>
            <a:r>
              <a:rPr lang="en-GB" sz="2000" dirty="0" err="1">
                <a:solidFill>
                  <a:schemeClr val="accent1"/>
                </a:solidFill>
              </a:rPr>
              <a:t>suxamethonium</a:t>
            </a:r>
            <a:r>
              <a:rPr lang="en-GB" sz="2000" dirty="0">
                <a:solidFill>
                  <a:schemeClr val="accent1"/>
                </a:solidFill>
              </a:rPr>
              <a:t>, 4) </a:t>
            </a:r>
            <a:r>
              <a:rPr lang="en-GB" sz="2000" dirty="0" smtClean="0">
                <a:solidFill>
                  <a:schemeClr val="accent1"/>
                </a:solidFill>
              </a:rPr>
              <a:t>co-</a:t>
            </a:r>
            <a:r>
              <a:rPr lang="en-GB" sz="2000" dirty="0" err="1" smtClean="0">
                <a:solidFill>
                  <a:schemeClr val="accent1"/>
                </a:solidFill>
              </a:rPr>
              <a:t>amoxiclav</a:t>
            </a:r>
            <a:endParaRPr lang="en-GB" sz="2000" dirty="0" smtClean="0">
              <a:solidFill>
                <a:schemeClr val="accent1"/>
              </a:solidFill>
            </a:endParaRPr>
          </a:p>
          <a:p>
            <a:pPr marL="514350" indent="-457200">
              <a:spcAft>
                <a:spcPts val="600"/>
              </a:spcAft>
              <a:buFont typeface="Arial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A</a:t>
            </a:r>
            <a:r>
              <a:rPr lang="en-GB" sz="2000" dirty="0" smtClean="0">
                <a:solidFill>
                  <a:schemeClr val="accent1"/>
                </a:solidFill>
              </a:rPr>
              <a:t>verage clinic waiting time101 </a:t>
            </a:r>
            <a:r>
              <a:rPr lang="en-GB" sz="2000" dirty="0">
                <a:solidFill>
                  <a:schemeClr val="accent1"/>
                </a:solidFill>
              </a:rPr>
              <a:t>days </a:t>
            </a:r>
            <a:r>
              <a:rPr lang="en-GB" sz="2000" dirty="0" smtClean="0">
                <a:solidFill>
                  <a:schemeClr val="accent1"/>
                </a:solidFill>
              </a:rPr>
              <a:t>(up to 450 days). Only16% seen </a:t>
            </a:r>
            <a:r>
              <a:rPr lang="en-GB" sz="2000" dirty="0">
                <a:solidFill>
                  <a:schemeClr val="accent1"/>
                </a:solidFill>
              </a:rPr>
              <a:t>within the ideal six weeks; 23% breached the national UK 18-week target for first appointments, and 7% waited longer than six </a:t>
            </a:r>
            <a:r>
              <a:rPr lang="en-GB" sz="2000" dirty="0" smtClean="0">
                <a:solidFill>
                  <a:schemeClr val="accent1"/>
                </a:solidFill>
              </a:rPr>
              <a:t>months</a:t>
            </a:r>
          </a:p>
          <a:p>
            <a:pPr marL="514350" indent="-457200">
              <a:buFont typeface="Arial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Clinic investigations adhered fully to AAGBI guidance in 32% and to BSACI guidance in </a:t>
            </a:r>
            <a:r>
              <a:rPr lang="en-GB" sz="2000" dirty="0" smtClean="0">
                <a:solidFill>
                  <a:schemeClr val="accent1"/>
                </a:solidFill>
              </a:rPr>
              <a:t>only17%, mainly failing </a:t>
            </a:r>
            <a:r>
              <a:rPr lang="en-GB" sz="2000" dirty="0">
                <a:solidFill>
                  <a:schemeClr val="accent1"/>
                </a:solidFill>
              </a:rPr>
              <a:t>to test for all potential culprits and </a:t>
            </a:r>
            <a:r>
              <a:rPr lang="en-GB" sz="2000" dirty="0" smtClean="0">
                <a:solidFill>
                  <a:schemeClr val="accent1"/>
                </a:solidFill>
              </a:rPr>
              <a:t>providing poor communication </a:t>
            </a:r>
            <a:endParaRPr lang="en-GB" sz="2300" dirty="0" smtClean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958" y="1398125"/>
            <a:ext cx="1695128" cy="20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2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4776" y="3094017"/>
            <a:ext cx="3646608" cy="1128510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 smtClean="0">
                <a:solidFill>
                  <a:schemeClr val="bg1"/>
                </a:solidFill>
              </a:rPr>
              <a:t>Thank You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68" y="490415"/>
            <a:ext cx="2301424" cy="1092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5" y="563171"/>
            <a:ext cx="3392552" cy="908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37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874525" y="3029499"/>
            <a:ext cx="8669197" cy="8572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rgbClr val="00A7B5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n-US" sz="5000" dirty="0" smtClean="0">
                <a:solidFill>
                  <a:schemeClr val="bg1"/>
                </a:solidFill>
              </a:rPr>
              <a:t>Thank you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already know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559" y="1779460"/>
            <a:ext cx="9228881" cy="3787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Perioperative anaphylaxis is an uncommon but hazardous accompaniment of </a:t>
            </a:r>
            <a:r>
              <a:rPr lang="en-US" sz="2400" dirty="0" err="1" smtClean="0"/>
              <a:t>anaesthesia</a:t>
            </a:r>
            <a:r>
              <a:rPr lang="en-US" sz="2400" dirty="0" smtClean="0"/>
              <a:t> and surgery</a:t>
            </a:r>
          </a:p>
          <a:p>
            <a:r>
              <a:rPr lang="en-US" sz="2400" dirty="0" smtClean="0"/>
              <a:t>It is usually an allergic reaction to one of the many drugs administered </a:t>
            </a:r>
          </a:p>
          <a:p>
            <a:r>
              <a:rPr lang="en-US" sz="2400" dirty="0" smtClean="0"/>
              <a:t>It can occur suddenly in any patient, regardless of allergy history or previous uneventful </a:t>
            </a:r>
            <a:r>
              <a:rPr lang="en-US" sz="2400" dirty="0" err="1" smtClean="0"/>
              <a:t>anaesthesia</a:t>
            </a:r>
            <a:endParaRPr lang="en-US" sz="2400" dirty="0" smtClean="0"/>
          </a:p>
          <a:p>
            <a:r>
              <a:rPr lang="en-US" sz="2400" dirty="0" smtClean="0"/>
              <a:t>Most previous studies have implicated muscle relaxant drugs (NMBAs) as the most common cause</a:t>
            </a:r>
          </a:p>
          <a:p>
            <a:r>
              <a:rPr lang="en-US" sz="2400" dirty="0" smtClean="0"/>
              <a:t>Published guidelines exist on management and investigation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8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16183" y="938894"/>
            <a:ext cx="4833204" cy="4775751"/>
          </a:xfrm>
          <a:solidFill>
            <a:srgbClr val="DBC7E3"/>
          </a:solidFill>
        </p:spPr>
        <p:txBody>
          <a:bodyPr wrap="square" anchor="b" anchorCtr="1">
            <a:noAutofit/>
          </a:bodyPr>
          <a:lstStyle/>
          <a:p>
            <a:r>
              <a:rPr lang="en-US" sz="1600" b="1" dirty="0" smtClean="0"/>
              <a:t>Anaphylaxis</a:t>
            </a:r>
            <a:r>
              <a:rPr lang="en-US" sz="1600" dirty="0" smtClean="0"/>
              <a:t> </a:t>
            </a:r>
            <a:r>
              <a:rPr lang="mr-IN" sz="1600" dirty="0"/>
              <a:t>–</a:t>
            </a:r>
            <a:r>
              <a:rPr lang="en-US" sz="1600" dirty="0"/>
              <a:t> ‘A severe, life-threatening </a:t>
            </a:r>
            <a:r>
              <a:rPr lang="en-US" sz="1600" dirty="0" err="1"/>
              <a:t>generalised</a:t>
            </a:r>
            <a:r>
              <a:rPr lang="en-US" sz="1600" dirty="0"/>
              <a:t> or systemic hypersensitivity reaction</a:t>
            </a:r>
            <a:r>
              <a:rPr lang="en-US" sz="1600" dirty="0" smtClean="0"/>
              <a:t>’</a:t>
            </a:r>
            <a:endParaRPr lang="en-US" sz="1600" dirty="0"/>
          </a:p>
          <a:p>
            <a:r>
              <a:rPr lang="en-US" sz="1600" b="1" dirty="0" smtClean="0"/>
              <a:t>Perioperative</a:t>
            </a:r>
            <a:endParaRPr lang="en-US" sz="1600" dirty="0" smtClean="0"/>
          </a:p>
          <a:p>
            <a:pPr lvl="1"/>
            <a:r>
              <a:rPr lang="en-US" sz="1600" dirty="0" smtClean="0"/>
              <a:t>general </a:t>
            </a:r>
            <a:r>
              <a:rPr lang="en-US" sz="1600" dirty="0" err="1" smtClean="0"/>
              <a:t>anaesthesia</a:t>
            </a:r>
            <a:endParaRPr lang="en-US" sz="1600" dirty="0" smtClean="0"/>
          </a:p>
          <a:p>
            <a:pPr lvl="1"/>
            <a:r>
              <a:rPr lang="en-US" sz="1600" dirty="0" smtClean="0"/>
              <a:t>regional </a:t>
            </a:r>
            <a:r>
              <a:rPr lang="en-US" sz="1600" dirty="0" err="1" smtClean="0"/>
              <a:t>anaesthesia</a:t>
            </a:r>
            <a:endParaRPr lang="en-US" sz="1600" dirty="0"/>
          </a:p>
          <a:p>
            <a:pPr lvl="1"/>
            <a:r>
              <a:rPr lang="en-US" sz="1600" dirty="0"/>
              <a:t>s</a:t>
            </a:r>
            <a:r>
              <a:rPr lang="en-US" sz="1600" dirty="0" smtClean="0"/>
              <a:t>edation</a:t>
            </a:r>
          </a:p>
          <a:p>
            <a:pPr lvl="1"/>
            <a:r>
              <a:rPr lang="en-US" sz="1600" dirty="0" smtClean="0"/>
              <a:t>managed </a:t>
            </a:r>
            <a:r>
              <a:rPr lang="en-US" sz="1600" dirty="0" err="1"/>
              <a:t>anaesthesia</a:t>
            </a:r>
            <a:r>
              <a:rPr lang="en-US" sz="1600" dirty="0"/>
              <a:t> care (</a:t>
            </a:r>
            <a:r>
              <a:rPr lang="en-US" sz="1600" dirty="0" err="1"/>
              <a:t>anaesthetist</a:t>
            </a:r>
            <a:r>
              <a:rPr lang="en-US" sz="1600" dirty="0"/>
              <a:t> monitoring only) </a:t>
            </a:r>
            <a:endParaRPr lang="en-US" sz="1600" dirty="0" smtClean="0"/>
          </a:p>
          <a:p>
            <a:pPr lvl="1"/>
            <a:r>
              <a:rPr lang="en-US" sz="1600" dirty="0" smtClean="0"/>
              <a:t>under </a:t>
            </a:r>
            <a:r>
              <a:rPr lang="en-US" sz="1600" dirty="0"/>
              <a:t>the </a:t>
            </a:r>
            <a:r>
              <a:rPr lang="en-US" sz="1600" dirty="0" smtClean="0"/>
              <a:t>care of </a:t>
            </a:r>
            <a:r>
              <a:rPr lang="en-US" sz="1600" dirty="0"/>
              <a:t>an </a:t>
            </a:r>
            <a:r>
              <a:rPr lang="en-US" sz="1600" dirty="0" err="1"/>
              <a:t>anaesthetist</a:t>
            </a:r>
            <a:r>
              <a:rPr lang="en-US" sz="1600" dirty="0"/>
              <a:t> </a:t>
            </a:r>
            <a:endParaRPr lang="en-US" sz="1600" dirty="0" smtClean="0"/>
          </a:p>
          <a:p>
            <a:pPr lvl="1"/>
            <a:r>
              <a:rPr lang="en-US" sz="1600" dirty="0" smtClean="0"/>
              <a:t>between </a:t>
            </a:r>
            <a:r>
              <a:rPr lang="en-US" sz="1600" dirty="0"/>
              <a:t>the period of first administration </a:t>
            </a:r>
            <a:r>
              <a:rPr lang="en-US" sz="1600" dirty="0" smtClean="0"/>
              <a:t>of </a:t>
            </a:r>
            <a:r>
              <a:rPr lang="en-US" sz="1600" dirty="0"/>
              <a:t>a drug (including </a:t>
            </a:r>
            <a:r>
              <a:rPr lang="en-US" sz="1600" dirty="0" smtClean="0"/>
              <a:t>premed) </a:t>
            </a:r>
            <a:r>
              <a:rPr lang="en-US" sz="1600" dirty="0"/>
              <a:t>and the post-procedure transfer to the ward, or critical </a:t>
            </a:r>
            <a:r>
              <a:rPr lang="en-US" sz="1600" dirty="0" smtClean="0"/>
              <a:t>care </a:t>
            </a:r>
            <a:endParaRPr lang="en-US" sz="1600" dirty="0"/>
          </a:p>
          <a:p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247" y="844952"/>
            <a:ext cx="4214485" cy="4869693"/>
          </a:xfrm>
          <a:prstGeom prst="rect">
            <a:avLst/>
          </a:prstGeom>
        </p:spPr>
      </p:pic>
      <p:sp>
        <p:nvSpPr>
          <p:cNvPr id="2" name="Up-Down Arrow 1"/>
          <p:cNvSpPr/>
          <p:nvPr/>
        </p:nvSpPr>
        <p:spPr>
          <a:xfrm>
            <a:off x="6099858" y="2777924"/>
            <a:ext cx="264918" cy="2835798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NAP6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2032" y="1828393"/>
            <a:ext cx="5689921" cy="33339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What proportion of cases are referred and investigated?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How many are proven to be anaphylaxis and what are the culprits?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How well does immediate </a:t>
            </a:r>
            <a:r>
              <a:rPr lang="en-US" sz="2000" dirty="0"/>
              <a:t>m</a:t>
            </a:r>
            <a:r>
              <a:rPr lang="en-US" sz="2000" dirty="0" smtClean="0"/>
              <a:t>anagement, referral and investigation match published guidelines?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Is there a correlation between immediate </a:t>
            </a:r>
            <a:r>
              <a:rPr lang="en-US" sz="2000" dirty="0"/>
              <a:t>m</a:t>
            </a:r>
            <a:r>
              <a:rPr lang="en-US" sz="2000" dirty="0" smtClean="0"/>
              <a:t>anagement and outcomes?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210638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ight Brace 1"/>
          <p:cNvSpPr/>
          <p:nvPr/>
        </p:nvSpPr>
        <p:spPr>
          <a:xfrm>
            <a:off x="10160000" y="1875098"/>
            <a:ext cx="419261" cy="2754775"/>
          </a:xfrm>
          <a:prstGeom prst="rightBrace">
            <a:avLst>
              <a:gd name="adj1" fmla="val 8333"/>
              <a:gd name="adj2" fmla="val 5043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62582" y="16436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85362" y="30678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2582" y="42605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39547" y="16904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081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Reporting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241" y="2773538"/>
            <a:ext cx="5384800" cy="35284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Part A</a:t>
            </a:r>
          </a:p>
          <a:p>
            <a:pPr lvl="1"/>
            <a:r>
              <a:rPr lang="en-US" sz="2000" dirty="0" smtClean="0"/>
              <a:t>Patient demographics</a:t>
            </a:r>
          </a:p>
          <a:p>
            <a:pPr lvl="1"/>
            <a:r>
              <a:rPr lang="en-US" sz="2000" dirty="0" smtClean="0"/>
              <a:t>Drugs administered</a:t>
            </a:r>
          </a:p>
          <a:p>
            <a:pPr lvl="1"/>
            <a:r>
              <a:rPr lang="en-US" sz="2000" dirty="0" smtClean="0"/>
              <a:t>Features of the reaction</a:t>
            </a:r>
          </a:p>
          <a:p>
            <a:pPr lvl="1"/>
            <a:r>
              <a:rPr lang="en-US" sz="2000" dirty="0" smtClean="0"/>
              <a:t>Immediate management</a:t>
            </a:r>
          </a:p>
          <a:p>
            <a:pPr lvl="1"/>
            <a:r>
              <a:rPr lang="en-US" sz="2000" dirty="0" smtClean="0"/>
              <a:t>Referral for investigation</a:t>
            </a:r>
          </a:p>
          <a:p>
            <a:pPr lvl="1"/>
            <a:r>
              <a:rPr lang="en-US" sz="2000" dirty="0" smtClean="0"/>
              <a:t>Initial outcomes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753" y="2773538"/>
            <a:ext cx="5009910" cy="35284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Part B</a:t>
            </a:r>
          </a:p>
          <a:p>
            <a:pPr lvl="1"/>
            <a:r>
              <a:rPr lang="en-US" sz="2000" dirty="0" smtClean="0"/>
              <a:t>Investigations performed and results</a:t>
            </a:r>
          </a:p>
          <a:p>
            <a:pPr lvl="1"/>
            <a:r>
              <a:rPr lang="en-US" sz="2000" dirty="0" smtClean="0"/>
              <a:t>Diagnosis</a:t>
            </a:r>
          </a:p>
          <a:p>
            <a:pPr lvl="1"/>
            <a:r>
              <a:rPr lang="en-US" sz="2000" dirty="0" smtClean="0"/>
              <a:t>Communication with patient</a:t>
            </a:r>
          </a:p>
          <a:p>
            <a:pPr lvl="1"/>
            <a:r>
              <a:rPr lang="en-US" sz="2000" dirty="0" smtClean="0"/>
              <a:t>Outcomes</a:t>
            </a:r>
          </a:p>
          <a:p>
            <a:pPr lvl="1"/>
            <a:r>
              <a:rPr lang="en-US" sz="2000" dirty="0" smtClean="0"/>
              <a:t>Reporting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712159" y="1538485"/>
            <a:ext cx="7440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Local Coordinator in every NHS Hospital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Grade 3 </a:t>
            </a:r>
            <a:r>
              <a:rPr lang="mr-IN" sz="2000" dirty="0">
                <a:solidFill>
                  <a:schemeClr val="accent1"/>
                </a:solidFill>
              </a:rPr>
              <a:t>–</a:t>
            </a:r>
            <a:r>
              <a:rPr lang="en-US" sz="2000" dirty="0">
                <a:solidFill>
                  <a:schemeClr val="accent1"/>
                </a:solidFill>
              </a:rPr>
              <a:t> 5 </a:t>
            </a:r>
            <a:r>
              <a:rPr lang="en-US" sz="2000" dirty="0" err="1" smtClean="0">
                <a:solidFill>
                  <a:schemeClr val="accent1"/>
                </a:solidFill>
              </a:rPr>
              <a:t>anonymised</a:t>
            </a:r>
            <a:r>
              <a:rPr lang="en-US" sz="2000" dirty="0" smtClean="0">
                <a:solidFill>
                  <a:schemeClr val="accent1"/>
                </a:solidFill>
              </a:rPr>
              <a:t> cases </a:t>
            </a:r>
            <a:r>
              <a:rPr lang="en-US" sz="2000" dirty="0">
                <a:solidFill>
                  <a:schemeClr val="accent1"/>
                </a:solidFill>
              </a:rPr>
              <a:t>reported on </a:t>
            </a:r>
            <a:r>
              <a:rPr lang="en-US" sz="2000" dirty="0" smtClean="0">
                <a:solidFill>
                  <a:schemeClr val="accent1"/>
                </a:solidFill>
              </a:rPr>
              <a:t>line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266 cases reviewed by a multidisciplinary panel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5569" y="1825758"/>
            <a:ext cx="8140861" cy="4148916"/>
          </a:xfrm>
        </p:spPr>
        <p:txBody>
          <a:bodyPr/>
          <a:lstStyle/>
          <a:p>
            <a:r>
              <a:rPr lang="en-GB" sz="2000" dirty="0" smtClean="0"/>
              <a:t>Multidisciplinary panel met monthly</a:t>
            </a:r>
          </a:p>
          <a:p>
            <a:r>
              <a:rPr lang="en-GB" sz="2000" dirty="0" smtClean="0"/>
              <a:t>Two-stage review to minimise bias</a:t>
            </a:r>
          </a:p>
          <a:p>
            <a:r>
              <a:rPr lang="en-GB" sz="2000" dirty="0" smtClean="0"/>
              <a:t>Guidelines for clinical management and investigation used to attribute quality measures (‘good’/’good and poor’/poor’)</a:t>
            </a:r>
          </a:p>
          <a:p>
            <a:pPr lvl="1"/>
            <a:r>
              <a:rPr lang="en-GB" sz="2000" dirty="0" smtClean="0">
                <a:solidFill>
                  <a:schemeClr val="accent1"/>
                </a:solidFill>
              </a:rPr>
              <a:t>RC(UK)</a:t>
            </a:r>
          </a:p>
          <a:p>
            <a:pPr lvl="1"/>
            <a:r>
              <a:rPr lang="en-GB" sz="2000" dirty="0" smtClean="0">
                <a:solidFill>
                  <a:schemeClr val="accent1"/>
                </a:solidFill>
              </a:rPr>
              <a:t>AAGBI</a:t>
            </a:r>
          </a:p>
          <a:p>
            <a:pPr lvl="1"/>
            <a:r>
              <a:rPr lang="en-GB" sz="2000" dirty="0" smtClean="0">
                <a:solidFill>
                  <a:schemeClr val="accent1"/>
                </a:solidFill>
              </a:rPr>
              <a:t>BSACI</a:t>
            </a:r>
          </a:p>
          <a:p>
            <a:r>
              <a:rPr lang="en-GB" sz="2000" dirty="0" smtClean="0"/>
              <a:t>Panel identified culprit agent (where possible), probability and mechanism</a:t>
            </a:r>
          </a:p>
          <a:p>
            <a:r>
              <a:rPr lang="en-GB" sz="2000" dirty="0" smtClean="0"/>
              <a:t>Assessed outcomes and severity of adverse sequelae </a:t>
            </a:r>
            <a:endParaRPr lang="en-GB" sz="2000" dirty="0"/>
          </a:p>
          <a:p>
            <a:endParaRPr lang="en-GB" sz="200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106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Findings </a:t>
            </a:r>
            <a:r>
              <a:rPr lang="mr-IN" dirty="0" smtClean="0"/>
              <a:t>–</a:t>
            </a:r>
            <a:r>
              <a:rPr lang="en-GB" dirty="0" smtClean="0"/>
              <a:t>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240" y="1689493"/>
            <a:ext cx="8449520" cy="414891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Of the 266 cases reviewed, 40 </a:t>
            </a:r>
            <a:r>
              <a:rPr lang="en-GB" sz="2000" dirty="0"/>
              <a:t>patients experienced cardiac arrest and 10 patients </a:t>
            </a:r>
            <a:r>
              <a:rPr lang="en-GB" sz="2000" dirty="0" smtClean="0"/>
              <a:t>died</a:t>
            </a:r>
          </a:p>
          <a:p>
            <a:r>
              <a:rPr lang="en-GB" sz="2000" dirty="0"/>
              <a:t>More than half of patients required admission to critical care (70% for Level 3 care</a:t>
            </a:r>
            <a:r>
              <a:rPr lang="en-GB" sz="2000" dirty="0" smtClean="0"/>
              <a:t>)</a:t>
            </a:r>
          </a:p>
          <a:p>
            <a:r>
              <a:rPr lang="en-GB" sz="2000" dirty="0"/>
              <a:t>Poor outcomes were associated with increased age, ASA grade, obesity, beta-blocker, and/or ACE inhibitor medication </a:t>
            </a:r>
            <a:endParaRPr lang="en-GB" sz="2000" dirty="0" smtClean="0"/>
          </a:p>
          <a:p>
            <a:r>
              <a:rPr lang="en-GB" sz="2000" dirty="0" smtClean="0"/>
              <a:t>Adverse sequelae (104) included anxiety, mood </a:t>
            </a:r>
            <a:r>
              <a:rPr lang="en-GB" sz="2000" dirty="0"/>
              <a:t>and memory changes, </a:t>
            </a:r>
            <a:r>
              <a:rPr lang="en-GB" sz="2000" dirty="0" smtClean="0"/>
              <a:t>alteration </a:t>
            </a:r>
            <a:r>
              <a:rPr lang="en-GB" sz="2000" dirty="0"/>
              <a:t>in coordination, mobility or PTSD-like </a:t>
            </a:r>
            <a:r>
              <a:rPr lang="en-GB" sz="2000" dirty="0" smtClean="0"/>
              <a:t>symptoms </a:t>
            </a:r>
          </a:p>
          <a:p>
            <a:r>
              <a:rPr lang="en-GB" sz="2000" dirty="0"/>
              <a:t>A</a:t>
            </a:r>
            <a:r>
              <a:rPr lang="en-GB" sz="2000" dirty="0" smtClean="0"/>
              <a:t> </a:t>
            </a:r>
            <a:r>
              <a:rPr lang="en-GB" sz="2000" dirty="0"/>
              <a:t>small number of patients </a:t>
            </a:r>
            <a:r>
              <a:rPr lang="en-GB" sz="2000" dirty="0" smtClean="0"/>
              <a:t>experienced </a:t>
            </a:r>
            <a:r>
              <a:rPr lang="en-GB" sz="2000" dirty="0"/>
              <a:t>a myocardial infarction, acute kidney injury or new shortness of </a:t>
            </a:r>
            <a:r>
              <a:rPr lang="en-GB" sz="2000" dirty="0" smtClean="0"/>
              <a:t>breath</a:t>
            </a:r>
          </a:p>
          <a:p>
            <a:r>
              <a:rPr lang="en-GB" sz="2000" dirty="0" smtClean="0"/>
              <a:t>Fewer than </a:t>
            </a:r>
            <a:r>
              <a:rPr lang="en-GB" sz="2000" dirty="0"/>
              <a:t>a quarter of </a:t>
            </a:r>
            <a:r>
              <a:rPr lang="en-GB" sz="2000" dirty="0" smtClean="0"/>
              <a:t>cases were reported to MHRA</a:t>
            </a:r>
            <a:endParaRPr lang="en-GB" sz="2000" dirty="0"/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4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Findings </a:t>
            </a:r>
            <a:r>
              <a:rPr lang="mr-IN" dirty="0" smtClean="0"/>
              <a:t>–</a:t>
            </a:r>
            <a:r>
              <a:rPr lang="en-GB" dirty="0" smtClean="0"/>
              <a:t> Survey of anaesthetic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526" y="1689493"/>
            <a:ext cx="10478947" cy="414891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15,942 forms from 96% of hospitals : annual </a:t>
            </a:r>
            <a:r>
              <a:rPr lang="en-GB" sz="2000" dirty="0"/>
              <a:t>caseload </a:t>
            </a:r>
            <a:r>
              <a:rPr lang="en-GB" sz="2000" dirty="0" smtClean="0"/>
              <a:t>of </a:t>
            </a:r>
            <a:r>
              <a:rPr lang="en-GB" sz="2000" dirty="0"/>
              <a:t>3,126,067, including 2,394,874 general anaesthetics </a:t>
            </a:r>
            <a:endParaRPr lang="en-GB" sz="2000" dirty="0" smtClean="0"/>
          </a:p>
          <a:p>
            <a:pPr>
              <a:spcAft>
                <a:spcPts val="600"/>
              </a:spcAft>
            </a:pPr>
            <a:r>
              <a:rPr lang="en-GB" sz="2000" dirty="0"/>
              <a:t>I</a:t>
            </a:r>
            <a:r>
              <a:rPr lang="en-GB" sz="2000" dirty="0" smtClean="0"/>
              <a:t>ncreases </a:t>
            </a:r>
            <a:r>
              <a:rPr lang="en-GB" sz="2000" dirty="0"/>
              <a:t>in the proportion of patients with obesity and in elective weekend working compared with </a:t>
            </a:r>
            <a:r>
              <a:rPr lang="en-GB" sz="2000" dirty="0" smtClean="0"/>
              <a:t>2013  data</a:t>
            </a:r>
            <a:endParaRPr lang="en-GB" sz="2000" dirty="0"/>
          </a:p>
          <a:p>
            <a:pPr>
              <a:spcAft>
                <a:spcPts val="600"/>
              </a:spcAft>
            </a:pPr>
            <a:r>
              <a:rPr lang="en-GB" sz="2000" dirty="0"/>
              <a:t>T</a:t>
            </a:r>
            <a:r>
              <a:rPr lang="en-GB" sz="2000" dirty="0" smtClean="0"/>
              <a:t>hree quarters </a:t>
            </a:r>
            <a:r>
              <a:rPr lang="en-GB" sz="2000" dirty="0"/>
              <a:t>of 11,104 </a:t>
            </a:r>
            <a:r>
              <a:rPr lang="en-GB" sz="2000" dirty="0" smtClean="0"/>
              <a:t>anaesthetists </a:t>
            </a:r>
            <a:r>
              <a:rPr lang="en-GB" sz="2000" dirty="0"/>
              <a:t>had seen a case of perioperative anaphylaxis (1: 7.25 years of practice) 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Antibiotics used in </a:t>
            </a:r>
            <a:r>
              <a:rPr lang="en-GB" sz="2000" dirty="0"/>
              <a:t>57.2% of </a:t>
            </a:r>
            <a:r>
              <a:rPr lang="en-GB" sz="2000" dirty="0" smtClean="0"/>
              <a:t>cases</a:t>
            </a:r>
            <a:r>
              <a:rPr lang="en-GB" sz="2000" dirty="0"/>
              <a:t> </a:t>
            </a:r>
            <a:r>
              <a:rPr lang="en-GB" sz="2000" dirty="0" smtClean="0"/>
              <a:t>(&gt;3 million administrations, often combinations)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In </a:t>
            </a:r>
            <a:r>
              <a:rPr lang="en-GB" sz="2000" dirty="0"/>
              <a:t>25% of </a:t>
            </a:r>
            <a:r>
              <a:rPr lang="en-GB" sz="2000" dirty="0" err="1"/>
              <a:t>teicoplanin</a:t>
            </a:r>
            <a:r>
              <a:rPr lang="en-GB" sz="2000" dirty="0"/>
              <a:t> or vancomycin uses, allergy history influenced drug </a:t>
            </a:r>
            <a:r>
              <a:rPr lang="en-GB" sz="2000" dirty="0" smtClean="0"/>
              <a:t>choice </a:t>
            </a:r>
            <a:endParaRPr lang="en-GB" sz="2000" dirty="0"/>
          </a:p>
          <a:p>
            <a:r>
              <a:rPr lang="en-GB" sz="2000" dirty="0" err="1"/>
              <a:t>Suxamethonium</a:t>
            </a:r>
            <a:r>
              <a:rPr lang="en-GB" sz="2000" dirty="0"/>
              <a:t> and </a:t>
            </a:r>
            <a:r>
              <a:rPr lang="en-GB" sz="2000" dirty="0" err="1"/>
              <a:t>penicillins</a:t>
            </a:r>
            <a:r>
              <a:rPr lang="en-GB" sz="2000" dirty="0"/>
              <a:t> were avoided by a higher proportion of respondents than events attributed to these </a:t>
            </a:r>
            <a:r>
              <a:rPr lang="en-GB" sz="2000" dirty="0" smtClean="0"/>
              <a:t>drugs; the </a:t>
            </a:r>
            <a:r>
              <a:rPr lang="en-GB" sz="2000" dirty="0"/>
              <a:t>converse was true for </a:t>
            </a:r>
            <a:r>
              <a:rPr lang="en-GB" sz="2000" dirty="0" err="1"/>
              <a:t>atracurium</a:t>
            </a:r>
            <a:r>
              <a:rPr lang="en-GB" sz="2000" dirty="0"/>
              <a:t> and </a:t>
            </a:r>
            <a:r>
              <a:rPr lang="en-GB" sz="2000" dirty="0" err="1" smtClean="0"/>
              <a:t>teicoplanin</a:t>
            </a:r>
            <a:endParaRPr lang="en-GB" sz="2000" dirty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7685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Theme2016">
  <a:themeElements>
    <a:clrScheme name="RCoA Branding 201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91F51"/>
      </a:accent1>
      <a:accent2>
        <a:srgbClr val="50ABBF"/>
      </a:accent2>
      <a:accent3>
        <a:srgbClr val="8A5D9A"/>
      </a:accent3>
      <a:accent4>
        <a:srgbClr val="83B9E2"/>
      </a:accent4>
      <a:accent5>
        <a:srgbClr val="CD6084"/>
      </a:accent5>
      <a:accent6>
        <a:srgbClr val="888A88"/>
      </a:accent6>
      <a:hlink>
        <a:srgbClr val="50ABBF"/>
      </a:hlink>
      <a:folHlink>
        <a:srgbClr val="8A5D9A"/>
      </a:folHlink>
    </a:clrScheme>
    <a:fontScheme name="RCoA Branding 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769</Words>
  <Application>Microsoft Office PowerPoint</Application>
  <PresentationFormat>Widescreen</PresentationFormat>
  <Paragraphs>109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PowerpointTheme2016</vt:lpstr>
      <vt:lpstr>Overview and Key Findings Prof Nigel Harper Clinical Lead, NAP6</vt:lpstr>
      <vt:lpstr>What we already know </vt:lpstr>
      <vt:lpstr>PowerPoint Presentation</vt:lpstr>
      <vt:lpstr>Aims of NAP6</vt:lpstr>
      <vt:lpstr>PowerPoint Presentation</vt:lpstr>
      <vt:lpstr>Case Reporting </vt:lpstr>
      <vt:lpstr>Review Process</vt:lpstr>
      <vt:lpstr>Key Findings – Outcomes</vt:lpstr>
      <vt:lpstr>Key Findings – Survey of anaesthetic practice</vt:lpstr>
      <vt:lpstr>Key Findings – Clinical Features and Management </vt:lpstr>
      <vt:lpstr>Key Findings – trigger agents and investigations</vt:lpstr>
      <vt:lpstr>Thank You</vt:lpstr>
    </vt:vector>
  </TitlesOfParts>
  <Company>RCoA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Name Title</dc:title>
  <dc:creator>Laura Farmer</dc:creator>
  <cp:lastModifiedBy>Laura Farmer</cp:lastModifiedBy>
  <cp:revision>99</cp:revision>
  <dcterms:created xsi:type="dcterms:W3CDTF">2018-04-06T08:51:48Z</dcterms:created>
  <dcterms:modified xsi:type="dcterms:W3CDTF">2018-05-08T12:30:00Z</dcterms:modified>
</cp:coreProperties>
</file>