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2" r:id="rId3"/>
    <p:sldId id="306" r:id="rId4"/>
    <p:sldId id="328" r:id="rId5"/>
    <p:sldId id="329" r:id="rId6"/>
    <p:sldId id="294" r:id="rId7"/>
    <p:sldId id="296" r:id="rId8"/>
    <p:sldId id="298" r:id="rId9"/>
    <p:sldId id="300" r:id="rId10"/>
    <p:sldId id="301" r:id="rId11"/>
    <p:sldId id="302" r:id="rId12"/>
    <p:sldId id="259" r:id="rId13"/>
    <p:sldId id="304" r:id="rId14"/>
    <p:sldId id="290" r:id="rId15"/>
    <p:sldId id="327" r:id="rId16"/>
    <p:sldId id="309" r:id="rId17"/>
    <p:sldId id="310" r:id="rId18"/>
    <p:sldId id="291" r:id="rId19"/>
    <p:sldId id="308" r:id="rId20"/>
    <p:sldId id="293" r:id="rId21"/>
    <p:sldId id="311" r:id="rId22"/>
    <p:sldId id="330" r:id="rId23"/>
    <p:sldId id="331" r:id="rId24"/>
    <p:sldId id="332" r:id="rId25"/>
    <p:sldId id="264" r:id="rId26"/>
    <p:sldId id="257" r:id="rId27"/>
    <p:sldId id="260" r:id="rId28"/>
    <p:sldId id="314" r:id="rId29"/>
    <p:sldId id="273" r:id="rId30"/>
    <p:sldId id="287" r:id="rId31"/>
    <p:sldId id="315" r:id="rId32"/>
    <p:sldId id="324" r:id="rId33"/>
    <p:sldId id="326" r:id="rId34"/>
    <p:sldId id="318" r:id="rId35"/>
    <p:sldId id="325" r:id="rId36"/>
    <p:sldId id="319" r:id="rId37"/>
    <p:sldId id="320" r:id="rId38"/>
    <p:sldId id="321" r:id="rId39"/>
    <p:sldId id="322" r:id="rId40"/>
    <p:sldId id="323" r:id="rId41"/>
    <p:sldId id="317" r:id="rId42"/>
    <p:sldId id="286" r:id="rId43"/>
    <p:sldId id="274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FD4E-9823-4F03-A865-E7CDDA5FB2B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BFAA-E95F-4D82-9CD0-5A903407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1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5160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epts.washington.edu/awaredb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Consent Issues</a:t>
            </a:r>
            <a:br>
              <a:rPr lang="en-GB" smtClean="0"/>
            </a:br>
            <a:r>
              <a:rPr lang="en-GB" smtClean="0"/>
              <a:t>Medicolegal</a:t>
            </a:r>
            <a:r>
              <a:rPr lang="en-GB" dirty="0" smtClean="0"/>
              <a:t> aspects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 Tim Cook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556792"/>
            <a:ext cx="4258816" cy="4525963"/>
          </a:xfrm>
          <a:solidFill>
            <a:srgbClr val="9999FF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N=79</a:t>
            </a:r>
          </a:p>
          <a:p>
            <a:pPr marL="0" indent="0">
              <a:buNone/>
            </a:pPr>
            <a:r>
              <a:rPr lang="en-GB" dirty="0" smtClean="0"/>
              <a:t>29% obstetric</a:t>
            </a:r>
          </a:p>
          <a:p>
            <a:pPr marL="0" indent="0">
              <a:buNone/>
            </a:pPr>
            <a:r>
              <a:rPr lang="en-GB" dirty="0" smtClean="0"/>
              <a:t>1/3 Drug error</a:t>
            </a:r>
          </a:p>
          <a:p>
            <a:pPr marL="0" indent="0">
              <a:buNone/>
            </a:pPr>
            <a:r>
              <a:rPr lang="en-GB" dirty="0" smtClean="0"/>
              <a:t>1/3 monitoring issues</a:t>
            </a:r>
          </a:p>
          <a:p>
            <a:pPr marL="0" indent="0">
              <a:buNone/>
            </a:pPr>
            <a:r>
              <a:rPr lang="en-GB" dirty="0" smtClean="0"/>
              <a:t>1/3 other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…difficult airways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83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Awake paralysis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556792"/>
            <a:ext cx="3826768" cy="3744416"/>
          </a:xfrm>
          <a:solidFill>
            <a:srgbClr val="9999FF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N=20</a:t>
            </a:r>
          </a:p>
          <a:p>
            <a:pPr marL="0" indent="0">
              <a:buNone/>
            </a:pPr>
            <a:r>
              <a:rPr lang="en-GB" dirty="0" err="1" smtClean="0"/>
              <a:t>Obs</a:t>
            </a:r>
            <a:r>
              <a:rPr lang="en-GB" dirty="0" smtClean="0"/>
              <a:t> 35%</a:t>
            </a:r>
          </a:p>
          <a:p>
            <a:pPr marL="0" indent="0">
              <a:buNone/>
            </a:pPr>
            <a:r>
              <a:rPr lang="en-GB" dirty="0" smtClean="0"/>
              <a:t>Wrong drug</a:t>
            </a:r>
          </a:p>
          <a:p>
            <a:pPr lvl="1"/>
            <a:r>
              <a:rPr lang="en-GB" dirty="0" err="1" smtClean="0"/>
              <a:t>Sux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synto</a:t>
            </a:r>
            <a:r>
              <a:rPr lang="en-GB" dirty="0" smtClean="0"/>
              <a:t> (6)</a:t>
            </a:r>
          </a:p>
          <a:p>
            <a:pPr lvl="1"/>
            <a:r>
              <a:rPr lang="en-GB" dirty="0" smtClean="0"/>
              <a:t>Augmentin </a:t>
            </a:r>
            <a:r>
              <a:rPr lang="en-GB" dirty="0" err="1" smtClean="0"/>
              <a:t>vs</a:t>
            </a:r>
            <a:r>
              <a:rPr lang="en-GB" dirty="0" smtClean="0"/>
              <a:t> STP</a:t>
            </a:r>
          </a:p>
          <a:p>
            <a:pPr marL="0" indent="0">
              <a:buNone/>
            </a:pPr>
            <a:r>
              <a:rPr lang="en-GB" dirty="0" smtClean="0"/>
              <a:t>Wrong order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0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currys\Desktop\PROOFS\NAP5 photos\Medicolegal chapter Patiient compliants and litigation are uncommon after AAGA but should be communicated to the anaesthetist involved so the department can investigate the case and support the patient.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1181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Complaints and litigation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6640"/>
            <a:ext cx="7648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193826"/>
            <a:ext cx="4608512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NAP5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Complaint   11%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Litigation     5%</a:t>
            </a:r>
          </a:p>
          <a:p>
            <a:endParaRPr lang="en-GB" sz="3200" dirty="0" smtClean="0"/>
          </a:p>
          <a:p>
            <a:r>
              <a:rPr lang="en-GB" sz="3200" dirty="0" smtClean="0"/>
              <a:t>Baseline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Compliant   19% 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Litigation      4%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5364088" y="3068960"/>
            <a:ext cx="338437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Drug errors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Compliant  6%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Litigation    6%</a:t>
            </a:r>
          </a:p>
        </p:txBody>
      </p:sp>
    </p:spTree>
    <p:extLst>
      <p:ext uri="{BB962C8B-B14F-4D97-AF65-F5344CB8AC3E}">
        <p14:creationId xmlns:p14="http://schemas.microsoft.com/office/powerpoint/2010/main" val="416328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Litigation – pre-</a:t>
            </a:r>
            <a:r>
              <a:rPr lang="en-GB" dirty="0" err="1" smtClean="0"/>
              <a:t>requistites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Duty of care</a:t>
            </a:r>
          </a:p>
          <a:p>
            <a:pPr marL="0" indent="0">
              <a:buNone/>
            </a:pPr>
            <a:r>
              <a:rPr lang="en-GB" dirty="0" smtClean="0"/>
              <a:t>Breach of duty (negligent)</a:t>
            </a:r>
          </a:p>
          <a:p>
            <a:pPr marL="0" indent="0">
              <a:buNone/>
            </a:pPr>
            <a:r>
              <a:rPr lang="en-GB" dirty="0" smtClean="0"/>
              <a:t>Harm</a:t>
            </a:r>
          </a:p>
          <a:p>
            <a:pPr marL="0" indent="0">
              <a:buNone/>
            </a:pPr>
            <a:r>
              <a:rPr lang="en-GB" dirty="0" smtClean="0"/>
              <a:t>Harm due to breach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1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care?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r="45124"/>
          <a:stretch/>
        </p:blipFill>
        <p:spPr bwMode="auto">
          <a:xfrm>
            <a:off x="648150" y="1493168"/>
            <a:ext cx="729401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9" t="23682"/>
          <a:stretch/>
        </p:blipFill>
        <p:spPr bwMode="auto">
          <a:xfrm>
            <a:off x="2779136" y="4077072"/>
            <a:ext cx="6185283" cy="282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r="79080"/>
          <a:stretch/>
        </p:blipFill>
        <p:spPr bwMode="auto">
          <a:xfrm>
            <a:off x="6896" y="4077072"/>
            <a:ext cx="278069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2636912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60094" y="5157192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668344" y="5157192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12776"/>
            <a:ext cx="739824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0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9811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72819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i="1" dirty="0" smtClean="0"/>
              <a:t>Res </a:t>
            </a:r>
            <a:r>
              <a:rPr lang="en-GB" sz="4000" i="1" dirty="0" err="1" smtClean="0"/>
              <a:t>ispa</a:t>
            </a:r>
            <a:r>
              <a:rPr lang="en-GB" sz="4000" i="1" dirty="0" smtClean="0"/>
              <a:t> loquitur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79699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NAP5 and res </a:t>
            </a:r>
            <a:r>
              <a:rPr lang="en-GB" dirty="0" err="1" smtClean="0"/>
              <a:t>ipsa</a:t>
            </a:r>
            <a:r>
              <a:rPr lang="en-GB" dirty="0" smtClean="0"/>
              <a:t> loquitur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Not all reports of AAGA had a GA</a:t>
            </a:r>
          </a:p>
          <a:p>
            <a:pPr>
              <a:buFontTx/>
              <a:buChar char="-"/>
            </a:pPr>
            <a:r>
              <a:rPr lang="en-GB" dirty="0" smtClean="0"/>
              <a:t>Not all reports of AAGA were AAGA</a:t>
            </a:r>
          </a:p>
          <a:p>
            <a:pPr>
              <a:buFontTx/>
              <a:buChar char="-"/>
            </a:pPr>
            <a:r>
              <a:rPr lang="en-GB" dirty="0" smtClean="0"/>
              <a:t>Not all cases of AAGA led to harm</a:t>
            </a:r>
          </a:p>
          <a:p>
            <a:pPr>
              <a:buFontTx/>
              <a:buChar char="-"/>
            </a:pPr>
            <a:r>
              <a:rPr lang="en-GB" dirty="0" smtClean="0"/>
              <a:t>Some reports of AAGA had no apparent cause (? Any negligence/breach?)</a:t>
            </a:r>
          </a:p>
          <a:p>
            <a:pPr>
              <a:buFontTx/>
              <a:buChar char="-"/>
            </a:pPr>
            <a:r>
              <a:rPr lang="en-GB" dirty="0" smtClean="0"/>
              <a:t>We have no 100% reliable monitor of unconsciousness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NAP5 methodology as a method for investigating claims of AAGA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8"/>
          <a:stretch/>
        </p:blipFill>
        <p:spPr bwMode="auto">
          <a:xfrm>
            <a:off x="1403648" y="1412777"/>
            <a:ext cx="5934075" cy="12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6" b="14408"/>
          <a:stretch/>
        </p:blipFill>
        <p:spPr bwMode="auto">
          <a:xfrm>
            <a:off x="1403648" y="2636913"/>
            <a:ext cx="5934075" cy="7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5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6" b="12788"/>
          <a:stretch/>
        </p:blipFill>
        <p:spPr bwMode="auto">
          <a:xfrm>
            <a:off x="467544" y="2348880"/>
            <a:ext cx="8229600" cy="8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6"/>
          <a:stretch/>
        </p:blipFill>
        <p:spPr bwMode="auto">
          <a:xfrm>
            <a:off x="467544" y="1412776"/>
            <a:ext cx="8229600" cy="10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7"/>
            <a:ext cx="7920880" cy="39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0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endParaRPr lang="en-GB" sz="3600" dirty="0" smtClean="0"/>
          </a:p>
          <a:p>
            <a:pPr marL="57150" indent="0">
              <a:buNone/>
            </a:pPr>
            <a:r>
              <a:rPr lang="en-GB" sz="3600" dirty="0" smtClean="0"/>
              <a:t>- What to tell patients</a:t>
            </a:r>
          </a:p>
          <a:p>
            <a:pPr marL="57150" indent="0">
              <a:buNone/>
            </a:pPr>
            <a:r>
              <a:rPr lang="en-GB" sz="3600" dirty="0" smtClean="0"/>
              <a:t>- When and how</a:t>
            </a:r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02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66937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 bwMode="auto">
          <a:xfrm>
            <a:off x="1763688" y="348778"/>
            <a:ext cx="4608511" cy="8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4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47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 bwMode="auto">
          <a:xfrm>
            <a:off x="1763688" y="348778"/>
            <a:ext cx="4608511" cy="8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3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6"/>
          <a:stretch/>
        </p:blipFill>
        <p:spPr bwMode="auto">
          <a:xfrm>
            <a:off x="1187624" y="1772816"/>
            <a:ext cx="6552728" cy="43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 bwMode="auto">
          <a:xfrm>
            <a:off x="1763688" y="348778"/>
            <a:ext cx="4608511" cy="8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1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Record of consent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Consent for anaesthesia</a:t>
            </a:r>
            <a:endParaRPr lang="en-GB" u="sng" dirty="0"/>
          </a:p>
          <a:p>
            <a:pPr marL="0" indent="0">
              <a:buNone/>
            </a:pPr>
            <a:r>
              <a:rPr lang="en-GB" dirty="0" smtClean="0"/>
              <a:t>44% of NAP5 reports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Discussion of AAGA</a:t>
            </a:r>
          </a:p>
          <a:p>
            <a:pPr marL="0" indent="0">
              <a:buNone/>
            </a:pPr>
            <a:r>
              <a:rPr lang="en-GB" dirty="0" smtClean="0"/>
              <a:t>2% of NAP5 reports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28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Informed consent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dirty="0" smtClean="0"/>
              <a:t>Communication</a:t>
            </a:r>
          </a:p>
          <a:p>
            <a:pPr>
              <a:buFontTx/>
              <a:buChar char="-"/>
            </a:pPr>
            <a:r>
              <a:rPr lang="en-GB" sz="4000" dirty="0" smtClean="0"/>
              <a:t>Risk of AAGA</a:t>
            </a:r>
          </a:p>
          <a:p>
            <a:pPr>
              <a:buFontTx/>
              <a:buChar char="-"/>
            </a:pPr>
            <a:r>
              <a:rPr lang="en-GB" sz="4000" dirty="0" smtClean="0"/>
              <a:t>Experience of AAGA</a:t>
            </a:r>
          </a:p>
          <a:p>
            <a:pPr>
              <a:buFontTx/>
              <a:buChar char="-"/>
            </a:pPr>
            <a:r>
              <a:rPr lang="en-GB" sz="4000" dirty="0" smtClean="0"/>
              <a:t>Sedation</a:t>
            </a:r>
          </a:p>
        </p:txBody>
      </p:sp>
    </p:spTree>
    <p:extLst>
      <p:ext uri="{BB962C8B-B14F-4D97-AF65-F5344CB8AC3E}">
        <p14:creationId xmlns:p14="http://schemas.microsoft.com/office/powerpoint/2010/main" val="195959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currys\Desktop\PROOFS\NAP5 photos\Consent chapter The pre-operative visit provides an opportunity to confirm the patient has read and understood relevant information, and to answer any questions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1181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1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Informed consent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Risk of AAGA</a:t>
            </a:r>
          </a:p>
          <a:p>
            <a:pPr lvl="2"/>
            <a:r>
              <a:rPr lang="en-GB" sz="2800" dirty="0" smtClean="0"/>
              <a:t>To tell all patients?</a:t>
            </a:r>
          </a:p>
          <a:p>
            <a:pPr lvl="2"/>
            <a:r>
              <a:rPr lang="en-GB" sz="2800" dirty="0"/>
              <a:t>NAP5 1 in </a:t>
            </a:r>
            <a:r>
              <a:rPr lang="en-GB" sz="2800" dirty="0" smtClean="0"/>
              <a:t>19,000 vs Brice 1 in 600 </a:t>
            </a:r>
          </a:p>
          <a:p>
            <a:pPr lvl="2"/>
            <a:r>
              <a:rPr lang="en-GB" sz="2800" dirty="0" smtClean="0"/>
              <a:t>Specific circumstances</a:t>
            </a:r>
          </a:p>
          <a:p>
            <a:pPr lvl="3"/>
            <a:r>
              <a:rPr lang="en-GB" sz="2400" dirty="0" smtClean="0"/>
              <a:t>Obstetrics</a:t>
            </a:r>
          </a:p>
          <a:p>
            <a:pPr lvl="3"/>
            <a:r>
              <a:rPr lang="en-GB" sz="2400" dirty="0" smtClean="0"/>
              <a:t>Obese/ predicted difficult airway</a:t>
            </a:r>
          </a:p>
          <a:p>
            <a:pPr lvl="3"/>
            <a:r>
              <a:rPr lang="en-GB" sz="2400" dirty="0" smtClean="0"/>
              <a:t>RSI</a:t>
            </a:r>
          </a:p>
          <a:p>
            <a:pPr lvl="3"/>
            <a:r>
              <a:rPr lang="en-GB" sz="2400" dirty="0" smtClean="0"/>
              <a:t>Obesity</a:t>
            </a:r>
          </a:p>
          <a:p>
            <a:pPr lvl="3"/>
            <a:r>
              <a:rPr lang="en-GB" sz="2400" dirty="0" smtClean="0"/>
              <a:t>ASA4</a:t>
            </a:r>
          </a:p>
          <a:p>
            <a:pPr lvl="3"/>
            <a:r>
              <a:rPr lang="en-GB" sz="2400" dirty="0" smtClean="0"/>
              <a:t>Awake extubation </a:t>
            </a:r>
          </a:p>
        </p:txBody>
      </p:sp>
    </p:spTree>
    <p:extLst>
      <p:ext uri="{BB962C8B-B14F-4D97-AF65-F5344CB8AC3E}">
        <p14:creationId xmlns:p14="http://schemas.microsoft.com/office/powerpoint/2010/main" val="1337138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491"/>
            <a:ext cx="9144000" cy="61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9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Litigation -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sz="3200" dirty="0" smtClean="0"/>
              <a:t>Complaints are rare</a:t>
            </a:r>
          </a:p>
          <a:p>
            <a:pPr lvl="1"/>
            <a:r>
              <a:rPr lang="en-GB" sz="3200" dirty="0" smtClean="0"/>
              <a:t>Litigation is rarer</a:t>
            </a:r>
          </a:p>
          <a:p>
            <a:pPr lvl="1"/>
            <a:r>
              <a:rPr lang="en-GB" sz="3200" dirty="0" smtClean="0"/>
              <a:t>Deficient practice is not</a:t>
            </a:r>
          </a:p>
          <a:p>
            <a:pPr lvl="1"/>
            <a:r>
              <a:rPr lang="en-GB" sz="3200" dirty="0" smtClean="0"/>
              <a:t>N</a:t>
            </a:r>
            <a:r>
              <a:rPr lang="en-GB" dirty="0" smtClean="0"/>
              <a:t>AP5 provides a rationale/defence against </a:t>
            </a:r>
            <a:r>
              <a:rPr lang="en-GB" i="1" dirty="0" smtClean="0"/>
              <a:t>res </a:t>
            </a:r>
            <a:r>
              <a:rPr lang="en-GB" i="1" dirty="0" err="1" smtClean="0"/>
              <a:t>ipsa</a:t>
            </a:r>
            <a:r>
              <a:rPr lang="en-GB" i="1" dirty="0" smtClean="0"/>
              <a:t> loquitur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8574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Paternalism vs information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3221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841901"/>
            <a:ext cx="293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Tell everyone with NMB?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Informed consent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Experience of AAGA</a:t>
            </a:r>
          </a:p>
          <a:p>
            <a:pPr lvl="2"/>
            <a:r>
              <a:rPr lang="en-GB" sz="3200" dirty="0" smtClean="0"/>
              <a:t>Brief vs long</a:t>
            </a:r>
          </a:p>
          <a:p>
            <a:pPr lvl="2"/>
            <a:r>
              <a:rPr lang="en-GB" sz="3200" dirty="0" smtClean="0"/>
              <a:t>Timing</a:t>
            </a:r>
          </a:p>
          <a:p>
            <a:pPr lvl="2"/>
            <a:r>
              <a:rPr lang="en-GB" sz="3200" dirty="0" smtClean="0"/>
              <a:t>+/- distressing</a:t>
            </a:r>
          </a:p>
          <a:p>
            <a:pPr lvl="2"/>
            <a:r>
              <a:rPr lang="en-GB" sz="3200" dirty="0" smtClean="0"/>
              <a:t>Inability to move</a:t>
            </a:r>
          </a:p>
          <a:p>
            <a:pPr lvl="2"/>
            <a:r>
              <a:rPr lang="en-GB" sz="3200" dirty="0" smtClean="0"/>
              <a:t>Inability to communicate</a:t>
            </a:r>
          </a:p>
          <a:p>
            <a:pPr lvl="2"/>
            <a:r>
              <a:rPr lang="en-GB" sz="3200" dirty="0" smtClean="0"/>
              <a:t>+/- pain</a:t>
            </a:r>
          </a:p>
          <a:p>
            <a:pPr lvl="2"/>
            <a:endParaRPr lang="en-GB" sz="3200" dirty="0"/>
          </a:p>
          <a:p>
            <a:pPr lvl="2"/>
            <a:r>
              <a:rPr lang="en-GB" sz="3200" dirty="0" smtClean="0"/>
              <a:t>Important to relate afterwards</a:t>
            </a:r>
          </a:p>
        </p:txBody>
      </p:sp>
    </p:spTree>
    <p:extLst>
      <p:ext uri="{BB962C8B-B14F-4D97-AF65-F5344CB8AC3E}">
        <p14:creationId xmlns:p14="http://schemas.microsoft.com/office/powerpoint/2010/main" val="404417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Consent and sedation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20% of NAP5 ‘AAGA’ cases were after sedation</a:t>
            </a:r>
          </a:p>
          <a:p>
            <a:pPr marL="0" indent="0" algn="ctr">
              <a:buNone/>
            </a:pPr>
            <a:r>
              <a:rPr lang="en-GB" dirty="0" smtClean="0"/>
              <a:t>&gt;80% of cases preventable with better communication</a:t>
            </a:r>
          </a:p>
          <a:p>
            <a:pPr marL="0" indent="0" algn="ctr">
              <a:buNone/>
            </a:pPr>
            <a:r>
              <a:rPr lang="en-GB" dirty="0" smtClean="0"/>
              <a:t>Sequelae…..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11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4" y="1556792"/>
            <a:ext cx="8752284" cy="476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6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5" y="332656"/>
            <a:ext cx="8916701" cy="63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296267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/>
            </a:r>
            <a:br>
              <a:rPr lang="en-GB" sz="20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Anesth </a:t>
            </a:r>
            <a:r>
              <a:rPr lang="en-GB" sz="2400" dirty="0" err="1" smtClean="0">
                <a:solidFill>
                  <a:srgbClr val="00B050"/>
                </a:solidFill>
              </a:rPr>
              <a:t>Analg</a:t>
            </a:r>
            <a:r>
              <a:rPr lang="en-GB" sz="2400" dirty="0" smtClean="0">
                <a:solidFill>
                  <a:srgbClr val="00B050"/>
                </a:solidFill>
              </a:rPr>
              <a:t> 2009;</a:t>
            </a:r>
            <a:br>
              <a:rPr lang="en-GB" sz="24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108:521-6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b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5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5" y="332656"/>
            <a:ext cx="8916701" cy="63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296267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/>
            </a:r>
            <a:br>
              <a:rPr lang="en-GB" sz="20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Anesth </a:t>
            </a:r>
            <a:r>
              <a:rPr lang="en-GB" sz="2400" dirty="0" err="1" smtClean="0">
                <a:solidFill>
                  <a:srgbClr val="00B050"/>
                </a:solidFill>
              </a:rPr>
              <a:t>Analg</a:t>
            </a:r>
            <a:r>
              <a:rPr lang="en-GB" sz="2400" dirty="0" smtClean="0">
                <a:solidFill>
                  <a:srgbClr val="00B050"/>
                </a:solidFill>
              </a:rPr>
              <a:t> 2009;</a:t>
            </a:r>
            <a:br>
              <a:rPr lang="en-GB" sz="24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108:521-6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b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/>
              <a:t>Chart review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65,061 GA vs 51,417 non-GA. 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Patients ‘were asked if they experienced any problems related to anaesthesia’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Report of AAGA </a:t>
            </a:r>
          </a:p>
          <a:p>
            <a:pPr marL="0" indent="0" algn="ctr">
              <a:buNone/>
            </a:pPr>
            <a:r>
              <a:rPr lang="en-GB" sz="2400" dirty="0" smtClean="0"/>
              <a:t>GA 1/4401  (0.023</a:t>
            </a:r>
            <a:r>
              <a:rPr lang="en-GB" sz="2400" dirty="0"/>
              <a:t>%).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Non-GA 1/3269 (0.03</a:t>
            </a:r>
            <a:r>
              <a:rPr lang="en-GB" sz="2400" dirty="0"/>
              <a:t>%).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P </a:t>
            </a:r>
            <a:r>
              <a:rPr lang="en-GB" sz="2400" dirty="0">
                <a:solidFill>
                  <a:srgbClr val="002060"/>
                </a:solidFill>
              </a:rPr>
              <a:t>= </a:t>
            </a:r>
            <a:r>
              <a:rPr lang="en-GB" sz="2400" dirty="0" smtClean="0">
                <a:solidFill>
                  <a:srgbClr val="002060"/>
                </a:solidFill>
              </a:rPr>
              <a:t>0.54 (n/s)</a:t>
            </a:r>
          </a:p>
          <a:p>
            <a:pPr marL="0" indent="0" algn="ctr">
              <a:buNone/>
            </a:pPr>
            <a:r>
              <a:rPr lang="en-GB" sz="2400" dirty="0" smtClean="0"/>
              <a:t>RR of AAGA GA vs non-GA 0.74 (0.28-2.0).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548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5" y="332656"/>
            <a:ext cx="8916701" cy="63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296267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/>
            </a:r>
            <a:br>
              <a:rPr lang="en-GB" sz="20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Anesth </a:t>
            </a:r>
            <a:r>
              <a:rPr lang="en-GB" sz="2400" dirty="0" err="1" smtClean="0">
                <a:solidFill>
                  <a:srgbClr val="00B050"/>
                </a:solidFill>
              </a:rPr>
              <a:t>Analg</a:t>
            </a:r>
            <a:r>
              <a:rPr lang="en-GB" sz="2400" dirty="0" smtClean="0">
                <a:solidFill>
                  <a:srgbClr val="00B050"/>
                </a:solidFill>
              </a:rPr>
              <a:t> 2009;</a:t>
            </a:r>
            <a:br>
              <a:rPr lang="en-GB" sz="2400" dirty="0" smtClean="0">
                <a:solidFill>
                  <a:srgbClr val="00B050"/>
                </a:solidFill>
              </a:rPr>
            </a:br>
            <a:r>
              <a:rPr lang="en-GB" sz="2400" dirty="0" smtClean="0">
                <a:solidFill>
                  <a:srgbClr val="00B050"/>
                </a:solidFill>
              </a:rPr>
              <a:t>108:521-6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b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Chart review x116,478 </a:t>
            </a:r>
          </a:p>
          <a:p>
            <a:pPr marL="0" indent="0">
              <a:buNone/>
            </a:pPr>
            <a:r>
              <a:rPr lang="en-GB" sz="2400" dirty="0" smtClean="0"/>
              <a:t>65,061 GA vs 51,417 non-GA. </a:t>
            </a:r>
          </a:p>
          <a:p>
            <a:pPr marL="0" indent="0">
              <a:buNone/>
            </a:pPr>
            <a:r>
              <a:rPr lang="en-GB" sz="2400" dirty="0" smtClean="0"/>
              <a:t>Postoperative documentation GA 44,006, non-GA 22,885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Patients ‘were asked if they experienced any problems related to anaesthesia’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Report of AAGA </a:t>
            </a:r>
          </a:p>
          <a:p>
            <a:pPr marL="0" indent="0">
              <a:buNone/>
            </a:pPr>
            <a:r>
              <a:rPr lang="en-GB" sz="2400" dirty="0" smtClean="0"/>
              <a:t>GA 10/44,006 </a:t>
            </a:r>
            <a:r>
              <a:rPr lang="en-GB" sz="2400" dirty="0"/>
              <a:t>(1/4401 or 0.023%).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Non-GA 7/22,885 (</a:t>
            </a:r>
            <a:r>
              <a:rPr lang="en-GB" sz="2400" dirty="0"/>
              <a:t>1/3269 or 0.03%).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n/s </a:t>
            </a:r>
          </a:p>
          <a:p>
            <a:pPr marL="0" indent="0">
              <a:buNone/>
            </a:pPr>
            <a:r>
              <a:rPr lang="en-GB" sz="2400" dirty="0" smtClean="0"/>
              <a:t>P </a:t>
            </a:r>
            <a:r>
              <a:rPr lang="en-GB" sz="2400" dirty="0"/>
              <a:t>= </a:t>
            </a:r>
            <a:r>
              <a:rPr lang="en-GB" sz="2400" dirty="0" smtClean="0"/>
              <a:t>0.54, </a:t>
            </a:r>
          </a:p>
          <a:p>
            <a:pPr marL="0" indent="0">
              <a:buNone/>
            </a:pPr>
            <a:r>
              <a:rPr lang="en-GB" sz="2400" dirty="0" smtClean="0"/>
              <a:t>RR of AAGA GA vs non-GA 0.74 0.28-2.0. </a:t>
            </a:r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81200"/>
            <a:ext cx="7778824" cy="3664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Interpretations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 General anaesthesia is ineffective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2 Patients understanding of GA vs non-GA is such that difficult to interpret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3 The interaction of experience, memory formation and memory recall interacting with the altered stages of anaesthesia, emergence and recovery make patient experiences difficult to interpret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24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5" y="332656"/>
            <a:ext cx="7534837" cy="6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5589240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Anesth </a:t>
            </a:r>
            <a:r>
              <a:rPr lang="en-GB" sz="2400" dirty="0" err="1">
                <a:solidFill>
                  <a:srgbClr val="00B050"/>
                </a:solidFill>
              </a:rPr>
              <a:t>Analg</a:t>
            </a:r>
            <a:r>
              <a:rPr lang="en-GB" sz="2400" dirty="0">
                <a:solidFill>
                  <a:srgbClr val="00B050"/>
                </a:solidFill>
              </a:rPr>
              <a:t>. 2009;108:1560-3.</a:t>
            </a:r>
          </a:p>
        </p:txBody>
      </p:sp>
    </p:spTree>
    <p:extLst>
      <p:ext uri="{BB962C8B-B14F-4D97-AF65-F5344CB8AC3E}">
        <p14:creationId xmlns:p14="http://schemas.microsoft.com/office/powerpoint/2010/main" val="612251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5" y="332656"/>
            <a:ext cx="7534837" cy="6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117 patients</a:t>
            </a:r>
          </a:p>
          <a:p>
            <a:pPr marL="0" indent="0">
              <a:buNone/>
            </a:pPr>
            <a:r>
              <a:rPr lang="en-GB" sz="2400" dirty="0" smtClean="0"/>
              <a:t>RA </a:t>
            </a:r>
            <a:r>
              <a:rPr lang="en-GB" sz="2400" dirty="0"/>
              <a:t>or </a:t>
            </a:r>
            <a:r>
              <a:rPr lang="en-GB" sz="2400" dirty="0" smtClean="0"/>
              <a:t>MAC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structured </a:t>
            </a:r>
            <a:r>
              <a:rPr lang="en-GB" sz="2400" dirty="0"/>
              <a:t>interview </a:t>
            </a:r>
            <a:r>
              <a:rPr lang="en-GB" sz="2400" dirty="0" smtClean="0"/>
              <a:t>assessing </a:t>
            </a:r>
            <a:r>
              <a:rPr lang="en-GB" sz="2400" dirty="0"/>
              <a:t>expected and experienced levels of consciousness </a:t>
            </a:r>
            <a:endParaRPr lang="en-GB" sz="2400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 smtClean="0"/>
              <a:t>“Complete </a:t>
            </a:r>
            <a:r>
              <a:rPr lang="en-GB" sz="2400" dirty="0"/>
              <a:t>unconsciousness was the state most often expected and subjectively </a:t>
            </a:r>
            <a:r>
              <a:rPr lang="en-GB" sz="2400" dirty="0" smtClean="0"/>
              <a:t>experienced”. </a:t>
            </a:r>
          </a:p>
          <a:p>
            <a:pPr marL="0" indent="0">
              <a:buNone/>
            </a:pPr>
            <a:r>
              <a:rPr lang="en-GB" sz="2400" dirty="0" smtClean="0"/>
              <a:t>Only </a:t>
            </a:r>
            <a:r>
              <a:rPr lang="en-GB" sz="2400" dirty="0"/>
              <a:t>58% </a:t>
            </a:r>
            <a:r>
              <a:rPr lang="en-GB" sz="2400" dirty="0" smtClean="0"/>
              <a:t>had </a:t>
            </a:r>
            <a:r>
              <a:rPr lang="en-GB" sz="2400" dirty="0"/>
              <a:t>expectations set by the anesthesia provider. </a:t>
            </a:r>
            <a:endParaRPr lang="en-GB" sz="2400" dirty="0" smtClean="0"/>
          </a:p>
          <a:p>
            <a:pPr marL="0" indent="0">
              <a:buNone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……from </a:t>
            </a:r>
            <a:r>
              <a:rPr lang="en-GB" sz="2400" dirty="0">
                <a:solidFill>
                  <a:srgbClr val="002060"/>
                </a:solidFill>
              </a:rPr>
              <a:t>the patient's perspective, the boundary between general and </a:t>
            </a:r>
            <a:r>
              <a:rPr lang="en-GB" sz="2400" dirty="0" smtClean="0">
                <a:solidFill>
                  <a:srgbClr val="002060"/>
                </a:solidFill>
              </a:rPr>
              <a:t>non-general </a:t>
            </a:r>
            <a:r>
              <a:rPr lang="en-GB" sz="2400" dirty="0">
                <a:solidFill>
                  <a:srgbClr val="002060"/>
                </a:solidFill>
              </a:rPr>
              <a:t>anesthesia is obscured.</a:t>
            </a:r>
          </a:p>
        </p:txBody>
      </p:sp>
    </p:spTree>
    <p:extLst>
      <p:ext uri="{BB962C8B-B14F-4D97-AF65-F5344CB8AC3E}">
        <p14:creationId xmlns:p14="http://schemas.microsoft.com/office/powerpoint/2010/main" val="2023653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301608" cy="6120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ASA Anaesthesia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Awareness survey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2007-present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Self reporting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N= 250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GB" dirty="0">
                <a:solidFill>
                  <a:schemeClr val="bg1"/>
                </a:solidFill>
                <a:hlinkClick r:id="rId2"/>
              </a:rPr>
              <a:t>://depts.washington.edu/awaredb/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"/>
            <a:ext cx="5436096" cy="60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0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 bwMode="auto">
          <a:xfrm>
            <a:off x="1763688" y="348778"/>
            <a:ext cx="4608511" cy="8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5458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1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8122865" cy="70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62" y="3212976"/>
            <a:ext cx="7776864" cy="1440160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 smtClean="0"/>
              <a:t>1/3 of patient did not have GA</a:t>
            </a:r>
          </a:p>
          <a:p>
            <a:r>
              <a:rPr lang="en-GB" u="sng" dirty="0" smtClean="0"/>
              <a:t>Outcome similar </a:t>
            </a:r>
            <a:r>
              <a:rPr lang="en-GB" dirty="0" smtClean="0"/>
              <a:t>whether GA or RA/sedation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31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Informed consent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Sedation</a:t>
            </a:r>
          </a:p>
          <a:p>
            <a:pPr marL="0" indent="0">
              <a:buNone/>
            </a:pPr>
            <a:endParaRPr lang="en-GB" sz="4000" dirty="0"/>
          </a:p>
          <a:p>
            <a:pPr>
              <a:buFontTx/>
              <a:buChar char="-"/>
            </a:pPr>
            <a:r>
              <a:rPr lang="en-GB" sz="4000" dirty="0" smtClean="0"/>
              <a:t>Altered level of consciousness</a:t>
            </a:r>
          </a:p>
          <a:p>
            <a:pPr>
              <a:buFontTx/>
              <a:buChar char="-"/>
            </a:pPr>
            <a:r>
              <a:rPr lang="en-GB" sz="4000" dirty="0" smtClean="0"/>
              <a:t>Reduction/alteration in perception</a:t>
            </a:r>
          </a:p>
          <a:p>
            <a:pPr>
              <a:buFontTx/>
              <a:buChar char="-"/>
            </a:pPr>
            <a:r>
              <a:rPr lang="en-GB" sz="4000" dirty="0" smtClean="0"/>
              <a:t>Variable amnesia</a:t>
            </a:r>
          </a:p>
          <a:p>
            <a:pPr>
              <a:buFontTx/>
              <a:buChar char="-"/>
            </a:pPr>
            <a:r>
              <a:rPr lang="en-GB" sz="4000" dirty="0" smtClean="0"/>
              <a:t>NOT general anaesthesia</a:t>
            </a:r>
          </a:p>
          <a:p>
            <a:pPr>
              <a:buFontTx/>
              <a:buChar char="-"/>
            </a:pPr>
            <a:endParaRPr lang="en-GB" sz="4000" dirty="0" smtClean="0"/>
          </a:p>
          <a:p>
            <a:pPr>
              <a:buFontTx/>
              <a:buChar char="-"/>
            </a:pPr>
            <a:r>
              <a:rPr lang="en-GB" sz="4000" dirty="0" smtClean="0"/>
              <a:t>Document agreed aims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229547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71" y="1600200"/>
            <a:ext cx="61626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98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</a:t>
            </a:r>
            <a:r>
              <a:rPr lang="en-GB" dirty="0" err="1" smtClean="0"/>
              <a:t>Sury</a:t>
            </a:r>
            <a:r>
              <a:rPr lang="en-GB" dirty="0" smtClean="0"/>
              <a:t> table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8752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8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currys\Desktop\PROOFS\NAP5 photos\Sedation chapter Failures of communication were the cause of almost 90% of reports of 'AAGA' after sed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1181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9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 bwMode="auto">
          <a:xfrm>
            <a:off x="1763688" y="348778"/>
            <a:ext cx="4608511" cy="8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383380" cy="49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3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7" y="476672"/>
            <a:ext cx="876213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413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Anaesthesia litigation in UK: Top 5</a:t>
            </a:r>
            <a:endParaRPr lang="en-US" altLang="en-US" dirty="0" smtClean="0"/>
          </a:p>
        </p:txBody>
      </p:sp>
      <p:graphicFrame>
        <p:nvGraphicFramePr>
          <p:cNvPr id="442909" name="Group 5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23901"/>
              </p:ext>
            </p:extLst>
          </p:nvPr>
        </p:nvGraphicFramePr>
        <p:xfrm>
          <a:off x="323850" y="1773238"/>
          <a:ext cx="8424863" cy="4341812"/>
        </p:xfrm>
        <a:graphic>
          <a:graphicData uri="http://schemas.openxmlformats.org/drawingml/2006/table">
            <a:tbl>
              <a:tblPr/>
              <a:tblGrid>
                <a:gridCol w="2592388"/>
                <a:gridCol w="1150937"/>
                <a:gridCol w="1441450"/>
                <a:gridCol w="1727200"/>
                <a:gridCol w="1512888"/>
              </a:tblGrid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cost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per case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Severity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Regional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3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Obstetric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Inadequate anaesthesia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52504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Airway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2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504899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Drug error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2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Drug allergy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Respiratory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2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8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CVC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2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92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AAGA UK litigation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1556792"/>
            <a:ext cx="7772400" cy="4824536"/>
          </a:xfrm>
          <a:prstGeom prst="rect">
            <a:avLst/>
          </a:prstGeom>
          <a:solidFill>
            <a:srgbClr val="9999FF"/>
          </a:solidFill>
          <a:ln>
            <a:noFill/>
          </a:ln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altLang="en-US" sz="2800" kern="0" dirty="0" smtClean="0">
                <a:latin typeface="Calibri" panose="020F0502020204030204" pitchFamily="34" charset="0"/>
              </a:rPr>
              <a:t>19% of all assessable claims</a:t>
            </a:r>
          </a:p>
          <a:p>
            <a:pPr>
              <a:buFontTx/>
              <a:buNone/>
            </a:pPr>
            <a:r>
              <a:rPr lang="en-GB" altLang="en-US" sz="2800" kern="0" dirty="0" smtClean="0">
                <a:latin typeface="Calibri" panose="020F0502020204030204" pitchFamily="34" charset="0"/>
              </a:rPr>
              <a:t>&gt;74% female</a:t>
            </a:r>
          </a:p>
          <a:p>
            <a:pPr>
              <a:buFontTx/>
              <a:buNone/>
            </a:pPr>
            <a:r>
              <a:rPr lang="en-GB" altLang="en-US" sz="2800" kern="0" dirty="0" smtClean="0">
                <a:latin typeface="Calibri" panose="020F0502020204030204" pitchFamily="34" charset="0"/>
              </a:rPr>
              <a:t>50% obstetric (no cardiac, no trauma)</a:t>
            </a:r>
          </a:p>
          <a:p>
            <a:pPr>
              <a:buFontTx/>
              <a:buNone/>
            </a:pPr>
            <a:r>
              <a:rPr lang="en-GB" altLang="en-US" sz="2800" kern="0" dirty="0" smtClean="0">
                <a:latin typeface="Calibri" panose="020F0502020204030204" pitchFamily="34" charset="0"/>
              </a:rPr>
              <a:t>&gt;70% psychological symptoms described</a:t>
            </a:r>
          </a:p>
          <a:p>
            <a:pPr>
              <a:buFontTx/>
              <a:buNone/>
            </a:pPr>
            <a:endParaRPr lang="en-GB" altLang="en-US" sz="2800" kern="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sz="2800" kern="0" dirty="0" smtClean="0">
                <a:latin typeface="Calibri" panose="020F0502020204030204" pitchFamily="34" charset="0"/>
              </a:rPr>
              <a:t>3 groups</a:t>
            </a:r>
          </a:p>
          <a:p>
            <a:pPr>
              <a:buFontTx/>
              <a:buNone/>
            </a:pPr>
            <a:r>
              <a:rPr lang="en-GB" altLang="en-US" sz="2800" kern="0" dirty="0">
                <a:latin typeface="Calibri" panose="020F0502020204030204" pitchFamily="34" charset="0"/>
              </a:rPr>
              <a:t>	</a:t>
            </a:r>
            <a:r>
              <a:rPr lang="en-GB" altLang="en-US" sz="2800" kern="0" dirty="0" smtClean="0">
                <a:latin typeface="Calibri" panose="020F0502020204030204" pitchFamily="34" charset="0"/>
              </a:rPr>
              <a:t>AAGA </a:t>
            </a:r>
            <a:r>
              <a:rPr lang="en-GB" altLang="en-US" sz="1800" kern="0" dirty="0" smtClean="0">
                <a:latin typeface="Calibri" panose="020F0502020204030204" pitchFamily="34" charset="0"/>
              </a:rPr>
              <a:t>(21% of GA claims)</a:t>
            </a:r>
          </a:p>
          <a:p>
            <a:pPr>
              <a:buFontTx/>
              <a:buNone/>
            </a:pPr>
            <a:r>
              <a:rPr lang="en-GB" altLang="en-US" sz="2800" kern="0" dirty="0">
                <a:latin typeface="Calibri" panose="020F0502020204030204" pitchFamily="34" charset="0"/>
              </a:rPr>
              <a:t>	</a:t>
            </a:r>
            <a:r>
              <a:rPr lang="en-GB" altLang="en-US" sz="2800" kern="0" dirty="0" smtClean="0">
                <a:latin typeface="Calibri" panose="020F0502020204030204" pitchFamily="34" charset="0"/>
              </a:rPr>
              <a:t>awake paralysis</a:t>
            </a:r>
          </a:p>
          <a:p>
            <a:pPr>
              <a:buFontTx/>
              <a:buNone/>
            </a:pPr>
            <a:r>
              <a:rPr lang="en-GB" altLang="en-US" sz="2800" kern="0" dirty="0">
                <a:latin typeface="Calibri" panose="020F0502020204030204" pitchFamily="34" charset="0"/>
              </a:rPr>
              <a:t>	</a:t>
            </a:r>
            <a:r>
              <a:rPr lang="en-GB" altLang="en-US" sz="2800" kern="0" dirty="0" smtClean="0">
                <a:latin typeface="Calibri" panose="020F0502020204030204" pitchFamily="34" charset="0"/>
              </a:rPr>
              <a:t>inadequate RA </a:t>
            </a:r>
            <a:r>
              <a:rPr lang="en-GB" altLang="en-US" sz="1600" kern="0" dirty="0" smtClean="0">
                <a:latin typeface="Calibri" panose="020F0502020204030204" pitchFamily="34" charset="0"/>
              </a:rPr>
              <a:t> (16% of RA claims)</a:t>
            </a:r>
          </a:p>
          <a:p>
            <a:pPr>
              <a:buFontTx/>
              <a:buNone/>
            </a:pPr>
            <a:r>
              <a:rPr lang="en-GB" altLang="en-US" kern="0" dirty="0">
                <a:solidFill>
                  <a:prstClr val="white"/>
                </a:solidFill>
              </a:rPr>
              <a:t>	</a:t>
            </a:r>
            <a:endParaRPr lang="en-GB" altLang="en-US" kern="0" dirty="0" smtClean="0">
              <a:solidFill>
                <a:prstClr val="white"/>
              </a:solidFill>
            </a:endParaRPr>
          </a:p>
          <a:p>
            <a:endParaRPr lang="en-US" altLang="en-US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541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litigation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7982"/>
            <a:ext cx="8280920" cy="497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659</Words>
  <Application>Microsoft Office PowerPoint</Application>
  <PresentationFormat>On-screen Show (4:3)</PresentationFormat>
  <Paragraphs>225</Paragraphs>
  <Slides>44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Consent Issues Medicolegal aspects </vt:lpstr>
      <vt:lpstr>PowerPoint Presentation</vt:lpstr>
      <vt:lpstr>Litigation - key points</vt:lpstr>
      <vt:lpstr>PowerPoint Presentation</vt:lpstr>
      <vt:lpstr>PowerPoint Presentation</vt:lpstr>
      <vt:lpstr>PowerPoint Presentation</vt:lpstr>
      <vt:lpstr>Anaesthesia litigation in UK: Top 5</vt:lpstr>
      <vt:lpstr>AAGA UK litigation</vt:lpstr>
      <vt:lpstr>UK litigation</vt:lpstr>
      <vt:lpstr>AAGA</vt:lpstr>
      <vt:lpstr>Awake paralysis</vt:lpstr>
      <vt:lpstr>PowerPoint Presentation</vt:lpstr>
      <vt:lpstr>Complaints and litigation</vt:lpstr>
      <vt:lpstr>Litigation – pre-requistites</vt:lpstr>
      <vt:lpstr>Quality care?</vt:lpstr>
      <vt:lpstr>PowerPoint Presentation</vt:lpstr>
      <vt:lpstr>PowerPoint Presentation</vt:lpstr>
      <vt:lpstr>Litigation</vt:lpstr>
      <vt:lpstr>NAP5 and res ipsa loquitur</vt:lpstr>
      <vt:lpstr>PowerPoint Presentation</vt:lpstr>
      <vt:lpstr>Key points</vt:lpstr>
      <vt:lpstr>PowerPoint Presentation</vt:lpstr>
      <vt:lpstr>PowerPoint Presentation</vt:lpstr>
      <vt:lpstr>PowerPoint Presentation</vt:lpstr>
      <vt:lpstr>Record of consent</vt:lpstr>
      <vt:lpstr>Informed consent </vt:lpstr>
      <vt:lpstr>PowerPoint Presentation</vt:lpstr>
      <vt:lpstr>Informed consent </vt:lpstr>
      <vt:lpstr>PowerPoint Presentation</vt:lpstr>
      <vt:lpstr>Paternalism vs information</vt:lpstr>
      <vt:lpstr>Informed consent </vt:lpstr>
      <vt:lpstr>Consent and sedation</vt:lpstr>
      <vt:lpstr>PowerPoint Presentation</vt:lpstr>
      <vt:lpstr> Anesth Analg 2009; 108:521-6.  </vt:lpstr>
      <vt:lpstr> Anesth Analg 2009; 108:521-6.  </vt:lpstr>
      <vt:lpstr> Anesth Analg 2009; 108:521-6.  </vt:lpstr>
      <vt:lpstr>PowerPoint Presentation</vt:lpstr>
      <vt:lpstr>PowerPoint Presentation</vt:lpstr>
      <vt:lpstr>ASA</vt:lpstr>
      <vt:lpstr>PowerPoint Presentation</vt:lpstr>
      <vt:lpstr>Informed consent </vt:lpstr>
      <vt:lpstr>PowerPoint Presentation</vt:lpstr>
      <vt:lpstr>The Sury table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2014-07-25T06:24:51Z</dcterms:created>
  <dcterms:modified xsi:type="dcterms:W3CDTF">2014-09-10T13:36:44Z</dcterms:modified>
</cp:coreProperties>
</file>