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379" r:id="rId4"/>
    <p:sldId id="321" r:id="rId5"/>
    <p:sldId id="394" r:id="rId6"/>
    <p:sldId id="322" r:id="rId7"/>
    <p:sldId id="380" r:id="rId8"/>
    <p:sldId id="347" r:id="rId9"/>
    <p:sldId id="348" r:id="rId10"/>
    <p:sldId id="349" r:id="rId11"/>
    <p:sldId id="328" r:id="rId12"/>
    <p:sldId id="329" r:id="rId13"/>
    <p:sldId id="330" r:id="rId14"/>
    <p:sldId id="259" r:id="rId15"/>
    <p:sldId id="260" r:id="rId16"/>
    <p:sldId id="376" r:id="rId17"/>
    <p:sldId id="378" r:id="rId18"/>
    <p:sldId id="261" r:id="rId19"/>
    <p:sldId id="262" r:id="rId20"/>
    <p:sldId id="263" r:id="rId21"/>
    <p:sldId id="264" r:id="rId22"/>
    <p:sldId id="265" r:id="rId23"/>
    <p:sldId id="32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70" r:id="rId36"/>
    <p:sldId id="371" r:id="rId37"/>
    <p:sldId id="257" r:id="rId38"/>
    <p:sldId id="267" r:id="rId39"/>
    <p:sldId id="381" r:id="rId40"/>
    <p:sldId id="382" r:id="rId41"/>
    <p:sldId id="384" r:id="rId42"/>
    <p:sldId id="385" r:id="rId43"/>
    <p:sldId id="326" r:id="rId44"/>
    <p:sldId id="327" r:id="rId45"/>
    <p:sldId id="386" r:id="rId46"/>
    <p:sldId id="387" r:id="rId47"/>
    <p:sldId id="266" r:id="rId48"/>
    <p:sldId id="388" r:id="rId49"/>
    <p:sldId id="390" r:id="rId50"/>
    <p:sldId id="356" r:id="rId51"/>
    <p:sldId id="392" r:id="rId52"/>
    <p:sldId id="352" r:id="rId53"/>
    <p:sldId id="353" r:id="rId54"/>
    <p:sldId id="389" r:id="rId55"/>
    <p:sldId id="391" r:id="rId56"/>
    <p:sldId id="393" r:id="rId57"/>
    <p:sldId id="357" r:id="rId58"/>
    <p:sldId id="36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24744"/>
            <a:ext cx="9144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6044734" y="6311307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8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9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6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2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5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4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3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0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4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F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412776"/>
            <a:ext cx="9144000" cy="5832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5"/>
          <p:cNvSpPr txBox="1">
            <a:spLocks/>
          </p:cNvSpPr>
          <p:nvPr userDrawn="1"/>
        </p:nvSpPr>
        <p:spPr>
          <a:xfrm>
            <a:off x="6012160" y="184665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6044734" y="6311307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52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Human factors and AAGA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Prof Tim Cook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84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21407" cy="340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0648"/>
            <a:ext cx="9121407" cy="34026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8991"/>
            <a:ext cx="8229600" cy="320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467545" y="2348880"/>
            <a:ext cx="8208912" cy="316835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4" y="1219778"/>
            <a:ext cx="7078286" cy="55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flipV="1">
            <a:off x="734075" y="1219778"/>
            <a:ext cx="7078286" cy="551699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84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NAP and HF detection: </a:t>
            </a:r>
            <a:br>
              <a:rPr lang="en-GB" dirty="0" smtClean="0"/>
            </a:br>
            <a:r>
              <a:rPr lang="en-GB" dirty="0" smtClean="0"/>
              <a:t>wrong methodology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6665"/>
            <a:ext cx="8424936" cy="638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0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68952" cy="782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Poor methodology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99715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smtClean="0"/>
              <a:t>NAP4 report</a:t>
            </a:r>
          </a:p>
          <a:p>
            <a:pPr lvl="1"/>
            <a:r>
              <a:rPr lang="en-GB" sz="2400" dirty="0" smtClean="0">
                <a:solidFill>
                  <a:srgbClr val="FF0000"/>
                </a:solidFill>
              </a:rPr>
              <a:t>40% of reports </a:t>
            </a:r>
            <a:r>
              <a:rPr lang="en-GB" sz="2400" dirty="0" smtClean="0"/>
              <a:t>included HF contribution</a:t>
            </a:r>
          </a:p>
          <a:p>
            <a:pPr lvl="1"/>
            <a:r>
              <a:rPr lang="en-GB" sz="2400" dirty="0" smtClean="0"/>
              <a:t>25% of this subset (10%) major contributor to poor outcome</a:t>
            </a:r>
          </a:p>
          <a:p>
            <a:pPr lvl="1"/>
            <a:r>
              <a:rPr lang="en-GB" sz="2400" dirty="0" smtClean="0"/>
              <a:t>Poor judgement commonest</a:t>
            </a:r>
          </a:p>
          <a:p>
            <a:pPr lvl="1"/>
            <a:endParaRPr lang="en-GB" sz="2400" dirty="0"/>
          </a:p>
          <a:p>
            <a:pPr marL="0" indent="0">
              <a:buNone/>
            </a:pPr>
            <a:r>
              <a:rPr lang="en-GB" sz="2800" dirty="0" err="1" smtClean="0"/>
              <a:t>Flin</a:t>
            </a:r>
            <a:r>
              <a:rPr lang="en-GB" sz="2800" dirty="0" smtClean="0"/>
              <a:t> et al</a:t>
            </a:r>
          </a:p>
          <a:p>
            <a:pPr lvl="1"/>
            <a:r>
              <a:rPr lang="en-GB" sz="2400" dirty="0" smtClean="0"/>
              <a:t>Telephone interviews with reporters to NAP4</a:t>
            </a:r>
          </a:p>
          <a:p>
            <a:pPr lvl="1"/>
            <a:r>
              <a:rPr lang="en-GB" sz="2400" dirty="0" smtClean="0">
                <a:solidFill>
                  <a:srgbClr val="FF0000"/>
                </a:solidFill>
              </a:rPr>
              <a:t>100% of interviews identified HF contribution</a:t>
            </a:r>
          </a:p>
          <a:p>
            <a:pPr lvl="1"/>
            <a:r>
              <a:rPr lang="en-GB" sz="2400" dirty="0" smtClean="0">
                <a:solidFill>
                  <a:srgbClr val="FF0000"/>
                </a:solidFill>
              </a:rPr>
              <a:t>Median 4.5 (1-10 per case)</a:t>
            </a:r>
          </a:p>
          <a:p>
            <a:pPr lvl="1"/>
            <a:r>
              <a:rPr lang="en-GB" sz="2400" dirty="0" smtClean="0"/>
              <a:t>Commonest; situation awareness: job factors; person awareness</a:t>
            </a:r>
          </a:p>
        </p:txBody>
      </p:sp>
    </p:spTree>
    <p:extLst>
      <p:ext uri="{BB962C8B-B14F-4D97-AF65-F5344CB8AC3E}">
        <p14:creationId xmlns:p14="http://schemas.microsoft.com/office/powerpoint/2010/main" val="313753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68952" cy="782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Poor methodology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600200"/>
            <a:ext cx="9144000" cy="39890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err="1" smtClean="0"/>
              <a:t>Flin</a:t>
            </a:r>
            <a:r>
              <a:rPr lang="en-GB" sz="2800" dirty="0" smtClean="0"/>
              <a:t> et al</a:t>
            </a:r>
          </a:p>
          <a:p>
            <a:pPr lvl="1"/>
            <a:r>
              <a:rPr lang="en-GB" sz="2400" dirty="0" smtClean="0"/>
              <a:t>100% of interviews identified HF contribution</a:t>
            </a:r>
          </a:p>
          <a:p>
            <a:pPr lvl="1"/>
            <a:r>
              <a:rPr lang="en-GB" sz="2400" dirty="0" smtClean="0"/>
              <a:t>Median 4.5 (1-10 per case)</a:t>
            </a:r>
          </a:p>
          <a:p>
            <a:pPr lvl="1"/>
            <a:r>
              <a:rPr lang="en-GB" sz="2400" dirty="0" smtClean="0"/>
              <a:t>Commonest; </a:t>
            </a:r>
          </a:p>
          <a:p>
            <a:pPr lvl="1"/>
            <a:endParaRPr lang="en-GB" sz="2400" dirty="0" smtClean="0"/>
          </a:p>
          <a:p>
            <a:pPr lvl="2"/>
            <a:r>
              <a:rPr lang="en-GB" dirty="0" smtClean="0"/>
              <a:t>situation awareness (9) (failure to anticipate, wrong decision) </a:t>
            </a:r>
          </a:p>
          <a:p>
            <a:pPr lvl="2"/>
            <a:r>
              <a:rPr lang="en-GB" dirty="0" smtClean="0"/>
              <a:t>job factors (8) (task difficulty, staffing, time pressure)</a:t>
            </a:r>
          </a:p>
          <a:p>
            <a:pPr lvl="2"/>
            <a:r>
              <a:rPr lang="en-GB" dirty="0" smtClean="0"/>
              <a:t>person awareness (6) (tiredness, hunger, stress) </a:t>
            </a:r>
          </a:p>
        </p:txBody>
      </p:sp>
    </p:spTree>
    <p:extLst>
      <p:ext uri="{BB962C8B-B14F-4D97-AF65-F5344CB8AC3E}">
        <p14:creationId xmlns:p14="http://schemas.microsoft.com/office/powerpoint/2010/main" val="50093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2972"/>
            <a:ext cx="9234074" cy="45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260648"/>
            <a:ext cx="5600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Classifications 1 Reason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72961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Classifications 1 - Reason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0" y="1600200"/>
            <a:ext cx="78953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415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Classification 1 - Reason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‘active </a:t>
            </a:r>
            <a:r>
              <a:rPr lang="en-GB" dirty="0">
                <a:solidFill>
                  <a:srgbClr val="0070C0"/>
                </a:solidFill>
              </a:rPr>
              <a:t>failures of healthcare professionals’ </a:t>
            </a:r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/>
              <a:t>slips, lapses, mistakes and violations)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‘</a:t>
            </a:r>
            <a:r>
              <a:rPr lang="en-GB" dirty="0">
                <a:solidFill>
                  <a:srgbClr val="0070C0"/>
                </a:solidFill>
              </a:rPr>
              <a:t>latent organisational failures’ </a:t>
            </a:r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/>
              <a:t>those circumstances that provide the conditions under which active errors are more likely to lead to patient harm, by defeating barriers in place to prevent this). </a:t>
            </a:r>
            <a:r>
              <a:rPr lang="en-GB" dirty="0" smtClean="0"/>
              <a:t>to </a:t>
            </a:r>
            <a:r>
              <a:rPr lang="en-GB" dirty="0"/>
              <a:t>the final </a:t>
            </a:r>
            <a:r>
              <a:rPr lang="en-GB" dirty="0" smtClean="0"/>
              <a:t>outcome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42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Classifications 1 - Reason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Routine violations – cutting corners</a:t>
            </a:r>
          </a:p>
          <a:p>
            <a:r>
              <a:rPr lang="en-GB" dirty="0" smtClean="0"/>
              <a:t>Optimising violations – furthering personal goals</a:t>
            </a:r>
          </a:p>
          <a:p>
            <a:r>
              <a:rPr lang="en-GB" dirty="0" smtClean="0"/>
              <a:t>Necessary violations – made unavoidably to achieve tasks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262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" y="2204864"/>
            <a:ext cx="8900244" cy="38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1417"/>
            <a:ext cx="5600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4400" dirty="0" smtClean="0"/>
              <a:t>Classifications 1 Reason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42003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489"/>
            <a:ext cx="895872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5094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4400" dirty="0" smtClean="0"/>
              <a:t>Classifications  2 HFIT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3830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85" b="12874"/>
          <a:stretch/>
        </p:blipFill>
        <p:spPr bwMode="auto">
          <a:xfrm>
            <a:off x="896255" y="2529445"/>
            <a:ext cx="7315200" cy="86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62"/>
          <a:stretch/>
        </p:blipFill>
        <p:spPr bwMode="auto">
          <a:xfrm>
            <a:off x="896255" y="1412777"/>
            <a:ext cx="7315200" cy="111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2" r="1"/>
          <a:stretch/>
        </p:blipFill>
        <p:spPr bwMode="auto">
          <a:xfrm>
            <a:off x="6372200" y="3748236"/>
            <a:ext cx="217487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28"/>
          <a:stretch/>
        </p:blipFill>
        <p:spPr bwMode="auto">
          <a:xfrm>
            <a:off x="922144" y="3676228"/>
            <a:ext cx="206568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52054"/>
          <a:stretch/>
        </p:blipFill>
        <p:spPr bwMode="auto">
          <a:xfrm>
            <a:off x="2743200" y="3717032"/>
            <a:ext cx="2129196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6" r="26046"/>
          <a:stretch/>
        </p:blipFill>
        <p:spPr bwMode="auto">
          <a:xfrm>
            <a:off x="4508376" y="3726916"/>
            <a:ext cx="220089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231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3807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1417"/>
            <a:ext cx="5116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4400" dirty="0" smtClean="0"/>
              <a:t>Classifications 2: HFIT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21593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Classification 3 - Lawton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t="3462" r="35784" b="2456"/>
          <a:stretch/>
        </p:blipFill>
        <p:spPr bwMode="auto">
          <a:xfrm>
            <a:off x="559558" y="1569493"/>
            <a:ext cx="5221605" cy="51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3" t="16981" r="3495" b="23614"/>
          <a:stretch/>
        </p:blipFill>
        <p:spPr bwMode="auto">
          <a:xfrm>
            <a:off x="5751785" y="2132856"/>
            <a:ext cx="319613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000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62" y="332656"/>
            <a:ext cx="9258172" cy="584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158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Classification 4 – NPSA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3"/>
            <a:ext cx="5400600" cy="60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129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256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AAGA and HF: Literature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680" y="404664"/>
            <a:ext cx="66675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953319"/>
            <a:ext cx="7909891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180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256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Literature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680" y="404664"/>
            <a:ext cx="66675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953319"/>
            <a:ext cx="7909891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56674" y="1988840"/>
            <a:ext cx="6480720" cy="309634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Vapouriser</a:t>
            </a:r>
            <a:r>
              <a:rPr lang="en-GB" dirty="0" smtClean="0"/>
              <a:t> turned off after refill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Rocuronium</a:t>
            </a:r>
            <a:r>
              <a:rPr lang="en-GB" dirty="0" smtClean="0"/>
              <a:t> before STP (and assumed onset ≈</a:t>
            </a:r>
            <a:r>
              <a:rPr lang="en-GB" dirty="0" err="1" smtClean="0"/>
              <a:t>panc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Inadequate does of induction or opioid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STP allowed to run up IV line and </a:t>
            </a:r>
            <a:r>
              <a:rPr lang="en-GB" dirty="0" err="1" smtClean="0"/>
              <a:t>sux</a:t>
            </a:r>
            <a:r>
              <a:rPr lang="en-GB" dirty="0" smtClean="0"/>
              <a:t> given before anaesthesia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5&amp;6. Difficult intubation</a:t>
            </a:r>
          </a:p>
          <a:p>
            <a:pPr marL="514350" indent="-514350">
              <a:buFont typeface="Arial" panose="020B0604020202020204" pitchFamily="34" charset="0"/>
              <a:buAutoNum type="arabicPeriod" startAt="7"/>
            </a:pPr>
            <a:r>
              <a:rPr lang="en-GB" dirty="0" smtClean="0"/>
              <a:t>Emerged too early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   2/19 uncertain</a:t>
            </a:r>
          </a:p>
          <a:p>
            <a:r>
              <a:rPr lang="en-GB" dirty="0" smtClean="0"/>
              <a:t>   10/19 no cause found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4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256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Literature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680" y="404664"/>
            <a:ext cx="66675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953319"/>
            <a:ext cx="7909891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56674" y="1988840"/>
            <a:ext cx="6480720" cy="309634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Vapouriser</a:t>
            </a:r>
            <a:r>
              <a:rPr lang="en-GB" dirty="0" smtClean="0"/>
              <a:t> turned off after refill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Rocuronium</a:t>
            </a:r>
            <a:r>
              <a:rPr lang="en-GB" dirty="0" smtClean="0"/>
              <a:t> before STP (and assumed onset ≈</a:t>
            </a:r>
            <a:r>
              <a:rPr lang="en-GB" dirty="0" err="1" smtClean="0"/>
              <a:t>panc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Inadequate does of induction or opioid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STP allowed to run up IV line and </a:t>
            </a:r>
            <a:r>
              <a:rPr lang="en-GB" dirty="0" err="1" smtClean="0"/>
              <a:t>sux</a:t>
            </a:r>
            <a:r>
              <a:rPr lang="en-GB" dirty="0" smtClean="0"/>
              <a:t> given before anaesthesia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5&amp;6. Difficult intubation</a:t>
            </a:r>
          </a:p>
          <a:p>
            <a:pPr marL="514350" indent="-514350">
              <a:buFont typeface="Arial" panose="020B0604020202020204" pitchFamily="34" charset="0"/>
              <a:buAutoNum type="arabicPeriod" startAt="7"/>
            </a:pPr>
            <a:r>
              <a:rPr lang="en-GB" dirty="0" smtClean="0"/>
              <a:t>Emerged too early</a:t>
            </a:r>
          </a:p>
          <a:p>
            <a:r>
              <a:rPr lang="en-GB" dirty="0" smtClean="0"/>
              <a:t>   </a:t>
            </a:r>
            <a:r>
              <a:rPr lang="en-GB" dirty="0" smtClean="0"/>
              <a:t>2/19 uncertain</a:t>
            </a:r>
          </a:p>
          <a:p>
            <a:r>
              <a:rPr lang="en-GB" dirty="0" smtClean="0"/>
              <a:t>   10/19 no cause found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635896" y="3068961"/>
            <a:ext cx="1946176" cy="14401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0" dirty="0" smtClean="0"/>
              <a:t>41%</a:t>
            </a:r>
          </a:p>
        </p:txBody>
      </p:sp>
    </p:spTree>
    <p:extLst>
      <p:ext uri="{BB962C8B-B14F-4D97-AF65-F5344CB8AC3E}">
        <p14:creationId xmlns:p14="http://schemas.microsoft.com/office/powerpoint/2010/main" val="119660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Literature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017047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39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017047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Literature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1640" y="1628800"/>
            <a:ext cx="6696744" cy="4525963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22 cases…..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15 cases </a:t>
            </a:r>
            <a:r>
              <a:rPr lang="en-GB" sz="2400" dirty="0"/>
              <a:t>could be attributed </a:t>
            </a:r>
            <a:r>
              <a:rPr lang="en-GB" sz="2400" dirty="0" smtClean="0"/>
              <a:t>to human </a:t>
            </a:r>
            <a:r>
              <a:rPr lang="en-GB" sz="2400" dirty="0"/>
              <a:t>error.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…..absolute </a:t>
            </a:r>
            <a:r>
              <a:rPr lang="en-GB" sz="2400" dirty="0"/>
              <a:t>or relative hypnotic drug dosage errors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3 difficult intubations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19 out of </a:t>
            </a:r>
            <a:r>
              <a:rPr lang="en-GB" sz="2400" dirty="0"/>
              <a:t>22 </a:t>
            </a:r>
            <a:r>
              <a:rPr lang="en-GB" sz="2400" dirty="0" smtClean="0"/>
              <a:t>cases </a:t>
            </a:r>
            <a:r>
              <a:rPr lang="en-GB" sz="2400" dirty="0"/>
              <a:t>were considered avoidable.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2 cases of equipment </a:t>
            </a:r>
            <a:r>
              <a:rPr lang="en-GB" sz="2400" dirty="0"/>
              <a:t>failure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5 cases no cause identified</a:t>
            </a:r>
          </a:p>
        </p:txBody>
      </p:sp>
    </p:spTree>
    <p:extLst>
      <p:ext uri="{BB962C8B-B14F-4D97-AF65-F5344CB8AC3E}">
        <p14:creationId xmlns:p14="http://schemas.microsoft.com/office/powerpoint/2010/main" val="373258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017047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Literature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1640" y="1628800"/>
            <a:ext cx="6696744" cy="4525963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22 cases…..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15 cases </a:t>
            </a:r>
            <a:r>
              <a:rPr lang="en-GB" sz="2400" dirty="0"/>
              <a:t>could be attributed </a:t>
            </a:r>
            <a:r>
              <a:rPr lang="en-GB" sz="2400" dirty="0" smtClean="0"/>
              <a:t>to human </a:t>
            </a:r>
            <a:r>
              <a:rPr lang="en-GB" sz="2400" dirty="0"/>
              <a:t>error.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…..absolute </a:t>
            </a:r>
            <a:r>
              <a:rPr lang="en-GB" sz="2400" dirty="0"/>
              <a:t>or relative hypnotic drug dosage errors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3 difficult intubations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19 out of </a:t>
            </a:r>
            <a:r>
              <a:rPr lang="en-GB" sz="2400" dirty="0"/>
              <a:t>22 </a:t>
            </a:r>
            <a:r>
              <a:rPr lang="en-GB" sz="2400" dirty="0" smtClean="0"/>
              <a:t>cases </a:t>
            </a:r>
            <a:r>
              <a:rPr lang="en-GB" sz="2400" dirty="0"/>
              <a:t>were considered avoidable.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2 cases of equipment </a:t>
            </a:r>
            <a:r>
              <a:rPr lang="en-GB" sz="2400" dirty="0"/>
              <a:t>failure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5 cases no cause identified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635896" y="3068961"/>
            <a:ext cx="1946176" cy="14401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0" dirty="0" smtClean="0"/>
              <a:t>68%</a:t>
            </a:r>
          </a:p>
        </p:txBody>
      </p:sp>
    </p:spTree>
    <p:extLst>
      <p:ext uri="{BB962C8B-B14F-4D97-AF65-F5344CB8AC3E}">
        <p14:creationId xmlns:p14="http://schemas.microsoft.com/office/powerpoint/2010/main" val="18899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340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9792" y="4365104"/>
            <a:ext cx="54006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41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8" y="132884"/>
            <a:ext cx="8572618" cy="650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489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8" y="132884"/>
            <a:ext cx="8572618" cy="650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050"/>
            <a:ext cx="5232449" cy="67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823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8" y="132884"/>
            <a:ext cx="8572618" cy="650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050"/>
            <a:ext cx="5232449" cy="67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3688" y="2132856"/>
            <a:ext cx="5482952" cy="2738396"/>
          </a:xfrm>
          <a:solidFill>
            <a:srgbClr val="7030A0"/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25 cases…..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No ‘causes offered’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25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8" y="132884"/>
            <a:ext cx="8572618" cy="650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050"/>
            <a:ext cx="5232449" cy="67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3688" y="2132856"/>
            <a:ext cx="5482952" cy="2738396"/>
          </a:xfrm>
          <a:solidFill>
            <a:srgbClr val="7030A0"/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25 cases…..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No ‘causes offered’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347864" y="2636912"/>
            <a:ext cx="1946176" cy="16561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0" dirty="0" smtClean="0"/>
              <a:t>0%?</a:t>
            </a:r>
          </a:p>
          <a:p>
            <a:pPr marL="0" indent="0" algn="ctr">
              <a:buNone/>
            </a:pPr>
            <a:r>
              <a:rPr lang="en-GB" sz="8000" dirty="0" smtClean="0"/>
              <a:t>X%?</a:t>
            </a:r>
          </a:p>
        </p:txBody>
      </p:sp>
    </p:spTree>
    <p:extLst>
      <p:ext uri="{BB962C8B-B14F-4D97-AF65-F5344CB8AC3E}">
        <p14:creationId xmlns:p14="http://schemas.microsoft.com/office/powerpoint/2010/main" val="1641536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RCTs of AAGA/BIS </a:t>
            </a:r>
            <a:r>
              <a:rPr lang="en-GB" dirty="0" err="1" smtClean="0"/>
              <a:t>etc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……………HF never mentioned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07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40768"/>
            <a:ext cx="631454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2780928"/>
            <a:ext cx="6048672" cy="4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10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40768"/>
            <a:ext cx="662763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303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 the gap</a:t>
            </a:r>
            <a:endParaRPr lang="en-GB" dirty="0"/>
          </a:p>
        </p:txBody>
      </p:sp>
      <p:pic>
        <p:nvPicPr>
          <p:cNvPr id="1026" name="Picture 2" descr="C:\Users\currys\Desktop\PROOFS\NAP5 photos\Induction chapter Movement of patients requires discontinuation of anaesthesia and monitoring. This 'gap' in delivery may lead to AAGA. A checklist may be helpful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3"/>
            <a:ext cx="7488832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96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 the gap</a:t>
            </a:r>
            <a:endParaRPr lang="en-GB" dirty="0"/>
          </a:p>
        </p:txBody>
      </p:sp>
      <p:pic>
        <p:nvPicPr>
          <p:cNvPr id="2050" name="Picture 2" descr="C:\Users\currys\Desktop\PROOFS\NAP5 photos\Induction chapter Failure to turn on a vaporiser was an important cause of AAGA at induction (and early in maintenance)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3"/>
            <a:ext cx="7416824" cy="49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20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552728" cy="48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83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NAP likely underestimates HF</a:t>
            </a:r>
          </a:p>
          <a:p>
            <a:pPr marL="0" indent="0">
              <a:buNone/>
            </a:pPr>
            <a:r>
              <a:rPr lang="en-GB" dirty="0" smtClean="0"/>
              <a:t>HF was highly prevalent in NAP5 cases</a:t>
            </a:r>
          </a:p>
          <a:p>
            <a:pPr marL="0" indent="0">
              <a:buNone/>
            </a:pPr>
            <a:r>
              <a:rPr lang="en-GB" dirty="0" smtClean="0"/>
              <a:t>Institutional HF was notable – but so was individual HF</a:t>
            </a:r>
          </a:p>
          <a:p>
            <a:pPr marL="0" indent="0">
              <a:buNone/>
            </a:pPr>
            <a:r>
              <a:rPr lang="en-GB" dirty="0" smtClean="0"/>
              <a:t>Investigation of cases of AAGA (including drug errors) should include an HF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29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Induction - HF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696744" cy="4547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15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Induction - HF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696744" cy="4547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5904656" cy="57576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45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Induction - HF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696744" cy="4547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5904656" cy="57576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15661"/>
            <a:ext cx="6628913" cy="4719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94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6624736" cy="588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171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Slips and lapses……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7416824" cy="49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789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Slips and lapses……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0225"/>
            <a:ext cx="7416824" cy="49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83768" y="3567499"/>
            <a:ext cx="433355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3600" dirty="0" smtClean="0"/>
              <a:t>Latent factors in 100%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88731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Maintenance and emergence 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44824"/>
            <a:ext cx="7405267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81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Monitoring and emergence</a:t>
            </a:r>
            <a:endParaRPr lang="en-GB" dirty="0"/>
          </a:p>
        </p:txBody>
      </p:sp>
      <p:pic>
        <p:nvPicPr>
          <p:cNvPr id="3074" name="Picture 2" descr="C:\Users\currys\Desktop\PROOFS\NAP5 photos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511" y="1484784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40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Monitoring and emergence</a:t>
            </a:r>
            <a:endParaRPr lang="en-GB" dirty="0"/>
          </a:p>
        </p:txBody>
      </p:sp>
      <p:pic>
        <p:nvPicPr>
          <p:cNvPr id="3074" name="Picture 2" descr="C:\Users\currys\Desktop\PROOFS\NAP5 photos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511" y="1484784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2924944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88% of emergence cases were judged preventable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43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LCs’ reports of HF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768752" cy="471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3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5688632" cy="520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8175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Do you ever rush?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/>
          <a:stretch/>
        </p:blipFill>
        <p:spPr bwMode="auto">
          <a:xfrm>
            <a:off x="-180528" y="2920619"/>
            <a:ext cx="9505056" cy="267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1112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LCs’ reports of HF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54414"/>
            <a:ext cx="5832648" cy="723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9631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103174" cy="531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7065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08607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943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…when AAGA occurred HF sometimes contributed to poor quality care during or afterwards…….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27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1" t="45241" r="1391" b="17281"/>
          <a:stretch/>
        </p:blipFill>
        <p:spPr bwMode="auto">
          <a:xfrm>
            <a:off x="467544" y="1988840"/>
            <a:ext cx="7848872" cy="326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98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HF solutions?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dirty="0" smtClean="0"/>
              <a:t>Better environment</a:t>
            </a:r>
          </a:p>
          <a:p>
            <a:pPr marL="0" indent="0">
              <a:buNone/>
            </a:pPr>
            <a:r>
              <a:rPr lang="en-GB" dirty="0" smtClean="0"/>
              <a:t>Better planning</a:t>
            </a:r>
          </a:p>
          <a:p>
            <a:pPr marL="0" indent="0">
              <a:buNone/>
            </a:pPr>
            <a:r>
              <a:rPr lang="en-GB" dirty="0" smtClean="0"/>
              <a:t>Checklists</a:t>
            </a:r>
          </a:p>
          <a:p>
            <a:pPr marL="0" indent="0">
              <a:buNone/>
            </a:pPr>
            <a:r>
              <a:rPr lang="en-GB" dirty="0" smtClean="0"/>
              <a:t>Better kit –drug ampoules</a:t>
            </a:r>
          </a:p>
          <a:p>
            <a:pPr marL="0" indent="0">
              <a:buNone/>
            </a:pPr>
            <a:r>
              <a:rPr lang="en-GB" dirty="0" smtClean="0"/>
              <a:t>Technology</a:t>
            </a:r>
          </a:p>
          <a:p>
            <a:pPr lvl="1"/>
            <a:r>
              <a:rPr lang="en-GB" dirty="0" smtClean="0"/>
              <a:t>Scanning drugs</a:t>
            </a:r>
          </a:p>
          <a:p>
            <a:pPr lvl="1"/>
            <a:r>
              <a:rPr lang="en-GB" dirty="0" smtClean="0"/>
              <a:t>Single touch timed pauses of gas delivery</a:t>
            </a:r>
          </a:p>
          <a:p>
            <a:pPr lvl="1"/>
            <a:r>
              <a:rPr lang="en-GB" dirty="0" smtClean="0"/>
              <a:t>Servo control of ETAG</a:t>
            </a:r>
          </a:p>
          <a:p>
            <a:pPr lvl="1"/>
            <a:r>
              <a:rPr lang="en-GB" dirty="0" smtClean="0"/>
              <a:t>DOA ??</a:t>
            </a:r>
          </a:p>
          <a:p>
            <a:pPr marL="0" indent="0">
              <a:buNone/>
            </a:pPr>
            <a:r>
              <a:rPr lang="en-GB" dirty="0" smtClean="0"/>
              <a:t>Better communication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158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6647"/>
            <a:ext cx="6408712" cy="58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6370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74762"/>
            <a:ext cx="8310060" cy="634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74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HF?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 smtClean="0"/>
              <a:t>Ergonomics</a:t>
            </a:r>
          </a:p>
          <a:p>
            <a:pPr marL="0" indent="0" algn="ctr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i="1" dirty="0" smtClean="0"/>
              <a:t>Encompassing all those factors that </a:t>
            </a:r>
            <a:r>
              <a:rPr lang="en-GB" i="1" dirty="0"/>
              <a:t>c</a:t>
            </a:r>
            <a:r>
              <a:rPr lang="en-GB" i="1" dirty="0" smtClean="0"/>
              <a:t>an influence people and their behaviour. In a work context, HF are the environment, organisational and job factors and individual characteristics which influence behaviour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14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597776" cy="142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6016" y="3429000"/>
            <a:ext cx="38884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5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HF on the agenda 2013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21407" cy="340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0648"/>
            <a:ext cx="9121407" cy="34026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21407" cy="340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0648"/>
            <a:ext cx="9121407" cy="34026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8991"/>
            <a:ext cx="8229600" cy="320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467545" y="2348880"/>
            <a:ext cx="8208912" cy="316835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2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646</Words>
  <Application>Microsoft Office PowerPoint</Application>
  <PresentationFormat>On-screen Show (4:3)</PresentationFormat>
  <Paragraphs>142</Paragraphs>
  <Slides>58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Human factors and AAGA</vt:lpstr>
      <vt:lpstr>PowerPoint Presentation</vt:lpstr>
      <vt:lpstr>PowerPoint Presentation</vt:lpstr>
      <vt:lpstr>Key points</vt:lpstr>
      <vt:lpstr>PowerPoint Presentation</vt:lpstr>
      <vt:lpstr>What is HF?</vt:lpstr>
      <vt:lpstr>PowerPoint Presentation</vt:lpstr>
      <vt:lpstr>PowerPoint Presentation</vt:lpstr>
      <vt:lpstr>PowerPoint Presentation</vt:lpstr>
      <vt:lpstr>PowerPoint Presentation</vt:lpstr>
      <vt:lpstr>NAP and HF detection:  wrong methodology</vt:lpstr>
      <vt:lpstr>Poor methodology</vt:lpstr>
      <vt:lpstr>Poor methodology</vt:lpstr>
      <vt:lpstr>PowerPoint Presentation</vt:lpstr>
      <vt:lpstr>Classifications 1 - Reason</vt:lpstr>
      <vt:lpstr>Classification 1 - Reason</vt:lpstr>
      <vt:lpstr>Classifications 1 - Reason</vt:lpstr>
      <vt:lpstr>Classifications 1 Reason</vt:lpstr>
      <vt:lpstr>Classifications  2 HFIT</vt:lpstr>
      <vt:lpstr>Classifications 2: HFIT</vt:lpstr>
      <vt:lpstr>Classification 3 - Lawton</vt:lpstr>
      <vt:lpstr>PowerPoint Presentation</vt:lpstr>
      <vt:lpstr>Classification 4 – NPSA </vt:lpstr>
      <vt:lpstr>AAGA and HF: Literature</vt:lpstr>
      <vt:lpstr>Literature</vt:lpstr>
      <vt:lpstr>Literature</vt:lpstr>
      <vt:lpstr>Literature</vt:lpstr>
      <vt:lpstr>Literature</vt:lpstr>
      <vt:lpstr>Literature</vt:lpstr>
      <vt:lpstr>PowerPoint Presentation</vt:lpstr>
      <vt:lpstr>PowerPoint Presentation</vt:lpstr>
      <vt:lpstr>PowerPoint Presentation</vt:lpstr>
      <vt:lpstr>PowerPoint Presentation</vt:lpstr>
      <vt:lpstr>RCTs of AAGA/BIS etc</vt:lpstr>
      <vt:lpstr>PowerPoint Presentation</vt:lpstr>
      <vt:lpstr>PowerPoint Presentation</vt:lpstr>
      <vt:lpstr>Mind the gap</vt:lpstr>
      <vt:lpstr>Mind the gap</vt:lpstr>
      <vt:lpstr>PowerPoint Presentation</vt:lpstr>
      <vt:lpstr>Induction - HF</vt:lpstr>
      <vt:lpstr>Induction - HF</vt:lpstr>
      <vt:lpstr>Induction - HF</vt:lpstr>
      <vt:lpstr>PowerPoint Presentation</vt:lpstr>
      <vt:lpstr>Slips and lapses……</vt:lpstr>
      <vt:lpstr>Slips and lapses……</vt:lpstr>
      <vt:lpstr>Maintenance and emergence </vt:lpstr>
      <vt:lpstr>Monitoring and emergence</vt:lpstr>
      <vt:lpstr>Monitoring and emergence</vt:lpstr>
      <vt:lpstr>LCs’ reports of HF</vt:lpstr>
      <vt:lpstr>Do you ever rush?</vt:lpstr>
      <vt:lpstr>LCs’ reports of HF</vt:lpstr>
      <vt:lpstr>PowerPoint Presentation</vt:lpstr>
      <vt:lpstr>PowerPoint Presentation</vt:lpstr>
      <vt:lpstr>PowerPoint Presentation</vt:lpstr>
      <vt:lpstr>PowerPoint Presentation</vt:lpstr>
      <vt:lpstr>HF solutions?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2014-07-25T06:24:51Z</dcterms:created>
  <dcterms:modified xsi:type="dcterms:W3CDTF">2014-09-10T13:35:00Z</dcterms:modified>
</cp:coreProperties>
</file>