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F232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1098" y="-3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124744"/>
            <a:ext cx="9144000" cy="612068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10" name="Footer Placeholder 5"/>
          <p:cNvSpPr txBox="1">
            <a:spLocks/>
          </p:cNvSpPr>
          <p:nvPr userDrawn="1"/>
        </p:nvSpPr>
        <p:spPr>
          <a:xfrm>
            <a:off x="6044734" y="6311307"/>
            <a:ext cx="2895600" cy="7240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NAP5</a:t>
            </a:r>
          </a:p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 The 5th National Audit Project</a:t>
            </a:r>
          </a:p>
          <a:p>
            <a:pPr algn="l"/>
            <a:r>
              <a:rPr lang="en-GB" sz="1800" dirty="0" smtClean="0">
                <a:solidFill>
                  <a:srgbClr val="99FFA4"/>
                </a:solidFill>
                <a:latin typeface="ZapfDingbatsITC"/>
              </a:rPr>
              <a:t>                         ■ </a:t>
            </a:r>
            <a:r>
              <a:rPr lang="en-GB" sz="1800" dirty="0" smtClean="0">
                <a:solidFill>
                  <a:srgbClr val="A0FFA3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B3FFB5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DAFFDB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EDFFED"/>
                </a:solidFill>
                <a:latin typeface="ZapfDingbatsITC"/>
              </a:rPr>
              <a:t>■ 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214481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257984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31465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954524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835659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69798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04247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990637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1475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35501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F515B0D4-9A27-41D8-AFD6-9CEA31C4B76B}" type="datetimeFigureOut">
              <a:rPr lang="en-GB" smtClean="0"/>
              <a:pPr/>
              <a:t>10/09/2014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1B11C014-F295-4C32-A665-9173BD6BA7E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022442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ADF23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1412776"/>
            <a:ext cx="9144000" cy="583264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Footer Placeholder 5"/>
          <p:cNvSpPr txBox="1">
            <a:spLocks/>
          </p:cNvSpPr>
          <p:nvPr userDrawn="1"/>
        </p:nvSpPr>
        <p:spPr>
          <a:xfrm>
            <a:off x="6012160" y="184665"/>
            <a:ext cx="2895600" cy="7240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NAP5</a:t>
            </a:r>
          </a:p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 The 5th National Audit Project</a:t>
            </a:r>
          </a:p>
          <a:p>
            <a:pPr algn="l"/>
            <a:r>
              <a:rPr lang="en-GB" sz="1800" dirty="0" smtClean="0">
                <a:solidFill>
                  <a:srgbClr val="99FFA4"/>
                </a:solidFill>
                <a:latin typeface="ZapfDingbatsITC"/>
              </a:rPr>
              <a:t>                         ■ </a:t>
            </a:r>
            <a:r>
              <a:rPr lang="en-GB" sz="1800" dirty="0" smtClean="0">
                <a:solidFill>
                  <a:srgbClr val="A0FFA3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B3FFB5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DAFFDB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EDFFED"/>
                </a:solidFill>
                <a:latin typeface="ZapfDingbatsITC"/>
              </a:rPr>
              <a:t>■ </a:t>
            </a:r>
            <a:endParaRPr lang="en-GB" dirty="0"/>
          </a:p>
        </p:txBody>
      </p:sp>
      <p:sp>
        <p:nvSpPr>
          <p:cNvPr id="8" name="Footer Placeholder 5"/>
          <p:cNvSpPr txBox="1">
            <a:spLocks/>
          </p:cNvSpPr>
          <p:nvPr userDrawn="1"/>
        </p:nvSpPr>
        <p:spPr>
          <a:xfrm>
            <a:off x="6044734" y="6311307"/>
            <a:ext cx="2895600" cy="7240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NAP5</a:t>
            </a:r>
          </a:p>
          <a:p>
            <a:pPr algn="r"/>
            <a:r>
              <a:rPr lang="en-US" sz="1400" dirty="0" smtClean="0">
                <a:solidFill>
                  <a:schemeClr val="tx1"/>
                </a:solidFill>
              </a:rPr>
              <a:t> The 5th National Audit Project</a:t>
            </a:r>
          </a:p>
          <a:p>
            <a:pPr algn="l"/>
            <a:r>
              <a:rPr lang="en-GB" sz="1800" dirty="0" smtClean="0">
                <a:solidFill>
                  <a:srgbClr val="99FFA4"/>
                </a:solidFill>
                <a:latin typeface="ZapfDingbatsITC"/>
              </a:rPr>
              <a:t>                         ■ </a:t>
            </a:r>
            <a:r>
              <a:rPr lang="en-GB" sz="1800" dirty="0" smtClean="0">
                <a:solidFill>
                  <a:srgbClr val="A0FFA3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B3FFB5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DAFFDB"/>
                </a:solidFill>
                <a:latin typeface="ZapfDingbatsITC"/>
              </a:rPr>
              <a:t>■ </a:t>
            </a:r>
            <a:r>
              <a:rPr lang="en-GB" sz="1800" dirty="0" smtClean="0">
                <a:solidFill>
                  <a:srgbClr val="EDFFED"/>
                </a:solidFill>
                <a:latin typeface="ZapfDingbatsITC"/>
              </a:rPr>
              <a:t>■ 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4985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Depth of Anaesthesia Monitoring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Professor </a:t>
            </a:r>
            <a:r>
              <a:rPr lang="en-GB" dirty="0" err="1" smtClean="0"/>
              <a:t>Jaideep</a:t>
            </a:r>
            <a:r>
              <a:rPr lang="en-GB" dirty="0" smtClean="0"/>
              <a:t> J </a:t>
            </a:r>
            <a:r>
              <a:rPr lang="en-GB" dirty="0" err="1" smtClean="0"/>
              <a:t>Pandit</a:t>
            </a:r>
            <a:endParaRPr lang="en-GB" dirty="0" smtClean="0"/>
          </a:p>
          <a:p>
            <a:r>
              <a:rPr lang="en-GB" dirty="0" smtClean="0"/>
              <a:t>Clinical Lead, NAP5</a:t>
            </a:r>
            <a:endParaRPr lang="en-GB" dirty="0"/>
          </a:p>
        </p:txBody>
      </p:sp>
    </p:spTree>
    <p:extLst>
      <p:ext uri="{BB962C8B-B14F-4D97-AF65-F5344CB8AC3E}">
        <p14:creationId xmlns="" xmlns:p14="http://schemas.microsoft.com/office/powerpoint/2010/main" val="3147846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Extra benefit </a:t>
            </a:r>
            <a:r>
              <a:rPr lang="en-GB" dirty="0" smtClean="0"/>
              <a:t>of </a:t>
            </a:r>
            <a:r>
              <a:rPr lang="en-GB" dirty="0" smtClean="0"/>
              <a:t>DOA?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Of </a:t>
            </a:r>
            <a:r>
              <a:rPr lang="en-GB" dirty="0" smtClean="0"/>
              <a:t>the </a:t>
            </a:r>
            <a:r>
              <a:rPr lang="en-GB" dirty="0" smtClean="0"/>
              <a:t>6 </a:t>
            </a:r>
            <a:r>
              <a:rPr lang="en-GB" dirty="0" smtClean="0"/>
              <a:t>AAGA </a:t>
            </a:r>
            <a:r>
              <a:rPr lang="en-GB" dirty="0" smtClean="0"/>
              <a:t>cases </a:t>
            </a:r>
            <a:r>
              <a:rPr lang="en-GB" dirty="0" smtClean="0"/>
              <a:t>with </a:t>
            </a:r>
            <a:r>
              <a:rPr lang="en-GB" dirty="0" smtClean="0"/>
              <a:t>DOA only 1 was distressed</a:t>
            </a:r>
          </a:p>
          <a:p>
            <a:endParaRPr lang="en-GB" dirty="0" smtClean="0"/>
          </a:p>
          <a:p>
            <a:r>
              <a:rPr lang="en-GB" dirty="0" smtClean="0"/>
              <a:t>impact </a:t>
            </a:r>
            <a:r>
              <a:rPr lang="en-GB" dirty="0" smtClean="0"/>
              <a:t>of AAGA milder </a:t>
            </a:r>
            <a:r>
              <a:rPr lang="en-GB" dirty="0" smtClean="0"/>
              <a:t>with DOA use</a:t>
            </a:r>
            <a:r>
              <a:rPr lang="en-GB" dirty="0" smtClean="0"/>
              <a:t>?</a:t>
            </a:r>
          </a:p>
          <a:p>
            <a:endParaRPr lang="en-GB" dirty="0" smtClean="0"/>
          </a:p>
          <a:p>
            <a:r>
              <a:rPr lang="en-GB" dirty="0" smtClean="0"/>
              <a:t>Trials focussing on TIVA + NMB and on impact on patients may show most benefit for DOAs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Caution with DOAs (1)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501208"/>
          </a:xfrm>
        </p:spPr>
        <p:txBody>
          <a:bodyPr>
            <a:normAutofit/>
          </a:bodyPr>
          <a:lstStyle/>
          <a:p>
            <a:r>
              <a:rPr lang="en-GB" dirty="0" smtClean="0"/>
              <a:t>Titrating agent dosing to DOA output, even to very low agent levels</a:t>
            </a:r>
          </a:p>
          <a:p>
            <a:endParaRPr lang="en-GB" dirty="0" smtClean="0"/>
          </a:p>
          <a:p>
            <a:r>
              <a:rPr lang="en-GB" i="1" dirty="0" smtClean="0"/>
              <a:t>Elderly pt, cardiac surgery, BIS &lt; 60 but ETAG titrated to 0.4 MAC to achieve this – AAGA with distress during positioning</a:t>
            </a:r>
          </a:p>
          <a:p>
            <a:endParaRPr lang="en-GB" dirty="0" smtClean="0"/>
          </a:p>
          <a:p>
            <a:r>
              <a:rPr lang="en-GB" i="1" dirty="0" smtClean="0"/>
              <a:t>Elderly pt, </a:t>
            </a:r>
            <a:r>
              <a:rPr lang="en-GB" i="1" dirty="0" err="1" smtClean="0"/>
              <a:t>abdo</a:t>
            </a:r>
            <a:r>
              <a:rPr lang="en-GB" i="1" dirty="0" smtClean="0"/>
              <a:t> surgery, BIS kept &lt;55 but ETAG titrated to 0.4 </a:t>
            </a:r>
            <a:r>
              <a:rPr lang="en-GB" i="1" dirty="0" smtClean="0"/>
              <a:t>MAC; </a:t>
            </a:r>
            <a:r>
              <a:rPr lang="en-GB" i="1" dirty="0" smtClean="0"/>
              <a:t>AAGA with pain but no distress</a:t>
            </a:r>
            <a:endParaRPr lang="en-GB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Caution (2)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If DOA used, and its output high, then this is compelling evidence that AAGA occurred, despite no other pointers</a:t>
            </a:r>
          </a:p>
          <a:p>
            <a:endParaRPr lang="en-GB" dirty="0" smtClean="0"/>
          </a:p>
          <a:p>
            <a:r>
              <a:rPr lang="en-GB" i="1" dirty="0" smtClean="0"/>
              <a:t>Pt made a complaint of AAGA after </a:t>
            </a:r>
            <a:r>
              <a:rPr lang="en-GB" i="1" dirty="0" err="1" smtClean="0"/>
              <a:t>ortho</a:t>
            </a:r>
            <a:r>
              <a:rPr lang="en-GB" i="1" dirty="0" smtClean="0"/>
              <a:t> surgery (with other complaints). Account vague but BIS briefly 65 after incision (~45 otherwise)</a:t>
            </a:r>
            <a:endParaRPr lang="en-GB" i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Caution (3)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The majority of AAGA cases arise at induction or soon after, before (or at) start of surgery</a:t>
            </a:r>
          </a:p>
          <a:p>
            <a:endParaRPr lang="en-GB" dirty="0" smtClean="0"/>
          </a:p>
          <a:p>
            <a:r>
              <a:rPr lang="en-GB" dirty="0" smtClean="0"/>
              <a:t>Are DOA monitors used then? </a:t>
            </a:r>
          </a:p>
          <a:p>
            <a:endParaRPr lang="en-GB" dirty="0" smtClean="0"/>
          </a:p>
          <a:p>
            <a:r>
              <a:rPr lang="en-GB" dirty="0" smtClean="0"/>
              <a:t>If so, then should same thresholds apply (</a:t>
            </a:r>
            <a:r>
              <a:rPr lang="en-GB" dirty="0" err="1" smtClean="0"/>
              <a:t>ie</a:t>
            </a:r>
            <a:r>
              <a:rPr lang="en-GB" dirty="0" smtClean="0"/>
              <a:t>, &lt;60)?</a:t>
            </a:r>
          </a:p>
          <a:p>
            <a:endParaRPr lang="en-GB" dirty="0" smtClean="0"/>
          </a:p>
          <a:p>
            <a:r>
              <a:rPr lang="en-GB" dirty="0" smtClean="0"/>
              <a:t>Note: also time when minimum MAC alarms least useful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Recommendations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r>
              <a:rPr lang="en-GB" dirty="0" smtClean="0"/>
              <a:t>We need to be familiar with existing DOAs</a:t>
            </a:r>
          </a:p>
          <a:p>
            <a:r>
              <a:rPr lang="en-GB" u="sng" dirty="0" smtClean="0"/>
              <a:t>Including IFT</a:t>
            </a:r>
          </a:p>
          <a:p>
            <a:r>
              <a:rPr lang="en-GB" dirty="0" smtClean="0"/>
              <a:t>Need for pragmatic protocols for how to use and respond to DOA outputs, integrating with other information</a:t>
            </a:r>
          </a:p>
          <a:p>
            <a:r>
              <a:rPr lang="en-GB" dirty="0" smtClean="0"/>
              <a:t>DOAs likely most useful when NMBs used in highest risk categories (</a:t>
            </a:r>
            <a:r>
              <a:rPr lang="en-GB" dirty="0" err="1" smtClean="0"/>
              <a:t>eg</a:t>
            </a:r>
            <a:r>
              <a:rPr lang="en-GB" dirty="0" smtClean="0"/>
              <a:t>, TIVA)</a:t>
            </a:r>
          </a:p>
          <a:p>
            <a:r>
              <a:rPr lang="en-GB" dirty="0" smtClean="0"/>
              <a:t>Logically should be used from very start of/before induction                                       	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Background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‘hot topic’</a:t>
            </a:r>
          </a:p>
          <a:p>
            <a:endParaRPr lang="en-GB" dirty="0" smtClean="0"/>
          </a:p>
          <a:p>
            <a:r>
              <a:rPr lang="en-GB" dirty="0" smtClean="0"/>
              <a:t>How do we know a paralysed patient is also conscious?</a:t>
            </a:r>
          </a:p>
          <a:p>
            <a:endParaRPr lang="en-GB" dirty="0" smtClean="0"/>
          </a:p>
          <a:p>
            <a:r>
              <a:rPr lang="en-GB" dirty="0" smtClean="0"/>
              <a:t>If we directly access the brain, we may know</a:t>
            </a:r>
          </a:p>
        </p:txBody>
      </p:sp>
    </p:spTree>
    <p:extLst>
      <p:ext uri="{BB962C8B-B14F-4D97-AF65-F5344CB8AC3E}">
        <p14:creationId xmlns="" xmlns:p14="http://schemas.microsoft.com/office/powerpoint/2010/main" val="1959596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An open question: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en-GB" dirty="0" smtClean="0"/>
              <a:t>B-Aware trial (2004)</a:t>
            </a:r>
          </a:p>
          <a:p>
            <a:pPr lvl="1"/>
            <a:r>
              <a:rPr lang="en-GB" dirty="0" smtClean="0"/>
              <a:t>5-fold reduction in AAGA with BIS</a:t>
            </a:r>
          </a:p>
          <a:p>
            <a:pPr lvl="1"/>
            <a:r>
              <a:rPr lang="en-GB" dirty="0" smtClean="0"/>
              <a:t>0.9% </a:t>
            </a:r>
            <a:r>
              <a:rPr lang="en-GB" dirty="0" smtClean="0">
                <a:sym typeface="Wingdings" pitchFamily="2" charset="2"/>
              </a:rPr>
              <a:t> 0.16%</a:t>
            </a:r>
            <a:endParaRPr lang="en-GB" dirty="0" smtClean="0"/>
          </a:p>
          <a:p>
            <a:r>
              <a:rPr lang="en-GB" i="1" dirty="0" smtClean="0"/>
              <a:t>B-Unaware trial</a:t>
            </a:r>
          </a:p>
          <a:p>
            <a:pPr lvl="1"/>
            <a:r>
              <a:rPr lang="en-GB" dirty="0" smtClean="0"/>
              <a:t>No change with BIS</a:t>
            </a:r>
          </a:p>
          <a:p>
            <a:pPr lvl="1"/>
            <a:r>
              <a:rPr lang="en-GB" dirty="0" smtClean="0"/>
              <a:t>0.2% each</a:t>
            </a:r>
          </a:p>
          <a:p>
            <a:r>
              <a:rPr lang="en-GB" i="1" dirty="0" smtClean="0"/>
              <a:t>BAG-RECALL trial</a:t>
            </a:r>
          </a:p>
          <a:p>
            <a:pPr lvl="1"/>
            <a:r>
              <a:rPr lang="en-GB" dirty="0" smtClean="0"/>
              <a:t>AAGA higher (NS) in BIS!</a:t>
            </a:r>
          </a:p>
          <a:p>
            <a:pPr lvl="1"/>
            <a:r>
              <a:rPr lang="en-GB" dirty="0" smtClean="0"/>
              <a:t>0.24% </a:t>
            </a:r>
            <a:r>
              <a:rPr lang="en-GB" dirty="0" err="1" smtClean="0"/>
              <a:t>vs</a:t>
            </a:r>
            <a:r>
              <a:rPr lang="en-GB" dirty="0" smtClean="0"/>
              <a:t> 0.07%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NICE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373216"/>
          </a:xfrm>
        </p:spPr>
        <p:txBody>
          <a:bodyPr>
            <a:normAutofit/>
          </a:bodyPr>
          <a:lstStyle/>
          <a:p>
            <a:r>
              <a:rPr lang="en-GB" dirty="0" smtClean="0"/>
              <a:t>Despite uncertainties: NICE Diagnostic Guidance 2013</a:t>
            </a:r>
          </a:p>
          <a:p>
            <a:endParaRPr lang="en-GB" dirty="0" smtClean="0"/>
          </a:p>
          <a:p>
            <a:r>
              <a:rPr lang="en-GB" dirty="0" smtClean="0"/>
              <a:t>DOAs = ‘ an option’ (??) in ‘high risk’ (???)</a:t>
            </a:r>
          </a:p>
          <a:p>
            <a:endParaRPr lang="en-GB" dirty="0" smtClean="0"/>
          </a:p>
          <a:p>
            <a:r>
              <a:rPr lang="en-GB" dirty="0" smtClean="0"/>
              <a:t>No guidance on usage or interpretation</a:t>
            </a:r>
          </a:p>
          <a:p>
            <a:endParaRPr lang="en-GB" dirty="0" smtClean="0"/>
          </a:p>
          <a:p>
            <a:r>
              <a:rPr lang="en-GB" dirty="0" smtClean="0"/>
              <a:t>Aim for value &lt;60…but which is worse</a:t>
            </a:r>
          </a:p>
          <a:p>
            <a:pPr>
              <a:buNone/>
            </a:pPr>
            <a:r>
              <a:rPr lang="en-GB" dirty="0" smtClean="0"/>
              <a:t>         BIS 85 for 10 sec or 62 for 30 min?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These and other issues discussed: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132856"/>
            <a:ext cx="6553200" cy="441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NAP5 Results: DOAs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NICE did not influence reporting</a:t>
            </a:r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47664" y="2444135"/>
            <a:ext cx="5976664" cy="44138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/>
              <a:t>Headline figures: don’t tell whole story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DOAs in Activity Survey = 2.8%</a:t>
            </a:r>
          </a:p>
          <a:p>
            <a:r>
              <a:rPr lang="en-GB" dirty="0" smtClean="0"/>
              <a:t>DOAs in AAGA cohort = 4.3%</a:t>
            </a:r>
          </a:p>
          <a:p>
            <a:endParaRPr lang="en-GB" dirty="0" smtClean="0"/>
          </a:p>
          <a:p>
            <a:r>
              <a:rPr lang="en-GB" dirty="0" smtClean="0"/>
              <a:t>…over-representation in AAGAs ! (by ~50%)</a:t>
            </a:r>
          </a:p>
          <a:p>
            <a:endParaRPr lang="en-GB" dirty="0" smtClean="0"/>
          </a:p>
          <a:p>
            <a:r>
              <a:rPr lang="en-GB" dirty="0" smtClean="0"/>
              <a:t>Cannot be a ‘risk’ to use DOAs</a:t>
            </a:r>
            <a:r>
              <a:rPr lang="en-GB" dirty="0" smtClean="0"/>
              <a:t>?</a:t>
            </a:r>
          </a:p>
          <a:p>
            <a:endParaRPr lang="en-GB" dirty="0" smtClean="0"/>
          </a:p>
          <a:p>
            <a:r>
              <a:rPr lang="en-GB" dirty="0" smtClean="0">
                <a:sym typeface="Wingdings" pitchFamily="2" charset="2"/>
              </a:rPr>
              <a:t> need to look at data more closely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Hazard ratios of anaesthetic techniques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TIVA + NBD presents most risk (3 -4 x)</a:t>
            </a:r>
            <a:endParaRPr lang="en-GB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7464" y="2708920"/>
            <a:ext cx="8944972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6588224" y="2636912"/>
            <a:ext cx="1512168" cy="3744416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Ratio of use of DOAs Activity Survey </a:t>
            </a:r>
            <a:r>
              <a:rPr lang="en-GB" dirty="0" err="1" smtClean="0"/>
              <a:t>vs</a:t>
            </a:r>
            <a:r>
              <a:rPr lang="en-GB" dirty="0" smtClean="0"/>
              <a:t> AAGA cases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Selective use in certain modes of anaesthesia</a:t>
            </a:r>
          </a:p>
          <a:p>
            <a:r>
              <a:rPr lang="en-GB" dirty="0" smtClean="0"/>
              <a:t>Greater </a:t>
            </a:r>
            <a:r>
              <a:rPr lang="en-GB" dirty="0" smtClean="0"/>
              <a:t>use in TIVA+NBD – and greatest apparent benefit here too</a:t>
            </a:r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356992"/>
            <a:ext cx="8964488" cy="3501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Oval 4"/>
          <p:cNvSpPr/>
          <p:nvPr/>
        </p:nvSpPr>
        <p:spPr>
          <a:xfrm>
            <a:off x="7631832" y="3356992"/>
            <a:ext cx="1512168" cy="3744416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Oval 5"/>
          <p:cNvSpPr/>
          <p:nvPr/>
        </p:nvSpPr>
        <p:spPr>
          <a:xfrm>
            <a:off x="4211960" y="3356992"/>
            <a:ext cx="1800200" cy="3744416"/>
          </a:xfrm>
          <a:prstGeom prst="ellipse">
            <a:avLst/>
          </a:prstGeom>
          <a:noFill/>
          <a:ln w="412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506</Words>
  <Application>Microsoft Office PowerPoint</Application>
  <PresentationFormat>On-screen Show (4:3)</PresentationFormat>
  <Paragraphs>76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Depth of Anaesthesia Monitoring</vt:lpstr>
      <vt:lpstr>Background</vt:lpstr>
      <vt:lpstr>An open question:</vt:lpstr>
      <vt:lpstr>NICE</vt:lpstr>
      <vt:lpstr>Slide 5</vt:lpstr>
      <vt:lpstr>NAP5 Results: DOAs</vt:lpstr>
      <vt:lpstr>Headline figures: don’t tell whole story</vt:lpstr>
      <vt:lpstr>Hazard ratios of anaesthetic techniques</vt:lpstr>
      <vt:lpstr>Ratio of use of DOAs Activity Survey vs AAGA cases</vt:lpstr>
      <vt:lpstr>Extra benefit of DOA?</vt:lpstr>
      <vt:lpstr>Caution with DOAs (1)</vt:lpstr>
      <vt:lpstr>Caution (2)</vt:lpstr>
      <vt:lpstr>Caution (3)</vt:lpstr>
      <vt:lpstr>Recommendations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JJP</cp:lastModifiedBy>
  <cp:revision>42</cp:revision>
  <dcterms:created xsi:type="dcterms:W3CDTF">2014-07-25T06:24:51Z</dcterms:created>
  <dcterms:modified xsi:type="dcterms:W3CDTF">2014-09-10T16:30:04Z</dcterms:modified>
</cp:coreProperties>
</file>