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64" r:id="rId5"/>
    <p:sldId id="265" r:id="rId6"/>
    <p:sldId id="266" r:id="rId7"/>
    <p:sldId id="267" r:id="rId8"/>
    <p:sldId id="268" r:id="rId9"/>
    <p:sldId id="269" r:id="rId10"/>
    <p:sldId id="277" r:id="rId11"/>
    <p:sldId id="270" r:id="rId12"/>
    <p:sldId id="276" r:id="rId13"/>
    <p:sldId id="278" r:id="rId14"/>
    <p:sldId id="273" r:id="rId15"/>
    <p:sldId id="274" r:id="rId16"/>
    <p:sldId id="27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Arial"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Arial" charset="0"/>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Arial" charset="0"/>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Arial" charset="0"/>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Arial" charset="0"/>
      </a:defRPr>
    </a:lvl5pPr>
    <a:lvl6pPr marL="2286000" algn="l" defTabSz="914400" rtl="0" eaLnBrk="1" latinLnBrk="0" hangingPunct="1">
      <a:defRPr kern="1200">
        <a:solidFill>
          <a:schemeClr val="tx1"/>
        </a:solidFill>
        <a:latin typeface="Calibri" pitchFamily="34" charset="0"/>
        <a:ea typeface="MS PGothic" pitchFamily="34" charset="-128"/>
        <a:cs typeface="Arial" charset="0"/>
      </a:defRPr>
    </a:lvl6pPr>
    <a:lvl7pPr marL="2743200" algn="l" defTabSz="914400" rtl="0" eaLnBrk="1" latinLnBrk="0" hangingPunct="1">
      <a:defRPr kern="1200">
        <a:solidFill>
          <a:schemeClr val="tx1"/>
        </a:solidFill>
        <a:latin typeface="Calibri" pitchFamily="34" charset="0"/>
        <a:ea typeface="MS PGothic" pitchFamily="34" charset="-128"/>
        <a:cs typeface="Arial" charset="0"/>
      </a:defRPr>
    </a:lvl7pPr>
    <a:lvl8pPr marL="3200400" algn="l" defTabSz="914400" rtl="0" eaLnBrk="1" latinLnBrk="0" hangingPunct="1">
      <a:defRPr kern="1200">
        <a:solidFill>
          <a:schemeClr val="tx1"/>
        </a:solidFill>
        <a:latin typeface="Calibri" pitchFamily="34" charset="0"/>
        <a:ea typeface="MS PGothic" pitchFamily="34" charset="-128"/>
        <a:cs typeface="Arial" charset="0"/>
      </a:defRPr>
    </a:lvl8pPr>
    <a:lvl9pPr marL="3657600" algn="l" defTabSz="914400" rtl="0" eaLnBrk="1" latinLnBrk="0" hangingPunct="1">
      <a:defRPr kern="1200">
        <a:solidFill>
          <a:schemeClr val="tx1"/>
        </a:solidFill>
        <a:latin typeface="Calibri" pitchFamily="34"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F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253" autoAdjust="0"/>
    <p:restoredTop sz="65836" autoAdjust="0"/>
  </p:normalViewPr>
  <p:slideViewPr>
    <p:cSldViewPr>
      <p:cViewPr>
        <p:scale>
          <a:sx n="50" d="100"/>
          <a:sy n="50" d="100"/>
        </p:scale>
        <p:origin x="-1050" y="-2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60" d="100"/>
          <a:sy n="60" d="100"/>
        </p:scale>
        <p:origin x="-19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Calibri" charset="0"/>
                <a:ea typeface="MS PGothic" charset="0"/>
                <a:cs typeface="MS PGothic" charset="0"/>
              </a:defRPr>
            </a:lvl1pPr>
          </a:lstStyle>
          <a:p>
            <a:pPr>
              <a:defRPr/>
            </a:pPr>
            <a:endParaRPr lang="en-GB"/>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Calibri" charset="0"/>
                <a:ea typeface="MS PGothic" charset="0"/>
                <a:cs typeface="MS PGothic" charset="0"/>
              </a:defRPr>
            </a:lvl1pPr>
          </a:lstStyle>
          <a:p>
            <a:pPr>
              <a:defRPr/>
            </a:pPr>
            <a:fld id="{A706D388-378F-431F-8A54-C7AD649C9F8C}" type="datetime1">
              <a:rPr lang="en-GB"/>
              <a:pPr>
                <a:defRPr/>
              </a:pPr>
              <a:t>21/10/2014</a:t>
            </a:fld>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Calibri" charset="0"/>
                <a:ea typeface="MS PGothic" charset="0"/>
                <a:cs typeface="MS PGothic" charset="0"/>
              </a:defRPr>
            </a:lvl1pPr>
          </a:lstStyle>
          <a:p>
            <a:pPr>
              <a:defRPr/>
            </a:pPr>
            <a:endParaRPr lang="en-GB"/>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Calibri" charset="0"/>
                <a:ea typeface="MS PGothic" charset="0"/>
                <a:cs typeface="MS PGothic" charset="0"/>
              </a:defRPr>
            </a:lvl1pPr>
          </a:lstStyle>
          <a:p>
            <a:pPr>
              <a:defRPr/>
            </a:pPr>
            <a:fld id="{C06CFA4A-BB57-43F2-8BEC-562EF43C16FC}" type="slidenum">
              <a:rPr lang="en-GB"/>
              <a:pPr>
                <a:defRPr/>
              </a:pPr>
              <a:t>‹#›</a:t>
            </a:fld>
            <a:endParaRPr lang="en-GB"/>
          </a:p>
        </p:txBody>
      </p:sp>
    </p:spTree>
    <p:extLst>
      <p:ext uri="{BB962C8B-B14F-4D97-AF65-F5344CB8AC3E}">
        <p14:creationId xmlns:p14="http://schemas.microsoft.com/office/powerpoint/2010/main" val="4484011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MS PGothic"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Calibri" charset="0"/>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Calibri" charset="0"/>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Calibri" charset="0"/>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Calibri"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p:spPr>
        <p:txBody>
          <a:bodyPr/>
          <a:lstStyle/>
          <a:p>
            <a:endParaRPr lang="en-GB" smtClean="0">
              <a:latin typeface="Calibri"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pPr eaLnBrk="1" hangingPunct="1"/>
            <a:r>
              <a:rPr lang="en-US" smtClean="0">
                <a:latin typeface="Calibri" pitchFamily="34" charset="0"/>
                <a:ea typeface="MS PGothic" pitchFamily="34" charset="-128"/>
              </a:rPr>
              <a:t>Incomplete reversal of emergence.</a:t>
            </a:r>
          </a:p>
          <a:p>
            <a:pPr eaLnBrk="1" hangingPunct="1"/>
            <a:endParaRPr lang="en-US" smtClean="0">
              <a:latin typeface="Calibri" pitchFamily="34" charset="0"/>
              <a:ea typeface="MS PGothic" pitchFamily="34" charset="-128"/>
            </a:endParaRPr>
          </a:p>
          <a:p>
            <a:pPr eaLnBrk="1" hangingPunct="1"/>
            <a:r>
              <a:rPr lang="en-US" smtClean="0">
                <a:latin typeface="Calibri" pitchFamily="34" charset="0"/>
                <a:ea typeface="MS PGothic" pitchFamily="34" charset="-128"/>
              </a:rPr>
              <a:t>AAGA, at emergence, was generally caused by mistimed or mismanaged NMB, failure to monitor the effects of NMB and failure to consider idiosyncratic responses to single doses of NMBs. These were discussed earlier today.</a:t>
            </a:r>
          </a:p>
          <a:p>
            <a:pPr eaLnBrk="1" hangingPunct="1"/>
            <a:endParaRPr lang="en-US" smtClean="0">
              <a:latin typeface="Calibri" pitchFamily="34" charset="0"/>
              <a:ea typeface="MS PGothic" pitchFamily="34" charset="-128"/>
            </a:endParaRPr>
          </a:p>
        </p:txBody>
      </p:sp>
      <p:sp>
        <p:nvSpPr>
          <p:cNvPr id="33795" name="Slide Number Placeholder 3"/>
          <p:cNvSpPr>
            <a:spLocks noGrp="1"/>
          </p:cNvSpPr>
          <p:nvPr>
            <p:ph type="sldNum" sz="quarter" idx="5"/>
          </p:nvPr>
        </p:nvSpPr>
        <p:spPr>
          <a:noFill/>
          <a:ln>
            <a:miter lim="800000"/>
            <a:headEnd/>
            <a:tailEnd/>
          </a:ln>
        </p:spPr>
        <p:txBody>
          <a:bodyPr/>
          <a:lstStyle/>
          <a:p>
            <a:fld id="{CD287087-36E3-46E0-BBA3-52F4B3D18567}" type="slidenum">
              <a:rPr lang="en-GB" smtClean="0">
                <a:latin typeface="Calibri" pitchFamily="34" charset="0"/>
                <a:ea typeface="MS PGothic" pitchFamily="34" charset="-128"/>
              </a:rPr>
              <a:pPr/>
              <a:t>11</a:t>
            </a:fld>
            <a:endParaRPr lang="en-GB" smtClean="0">
              <a:latin typeface="Calibri"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p:spPr>
        <p:txBody>
          <a:bodyPr/>
          <a:lstStyle/>
          <a:p>
            <a:pPr eaLnBrk="1" hangingPunct="1"/>
            <a:endParaRPr lang="en-US" smtClean="0">
              <a:latin typeface="Avenir LT 35 Light" charset="0"/>
              <a:ea typeface="MS PGothic" pitchFamily="34" charset="-128"/>
            </a:endParaRPr>
          </a:p>
          <a:p>
            <a:endParaRPr lang="en-GB" smtClean="0">
              <a:latin typeface="Calibri"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p:spPr>
        <p:txBody>
          <a:bodyPr/>
          <a:lstStyle/>
          <a:p>
            <a:pPr eaLnBrk="1" hangingPunct="1"/>
            <a:r>
              <a:rPr lang="en-US" smtClean="0">
                <a:latin typeface="Avenir LT 35 Light" charset="0"/>
                <a:ea typeface="MS PGothic" pitchFamily="34" charset="-128"/>
              </a:rPr>
              <a:t>Because the vast majority of NAP5 reports were of unintended awareness during neuromuscular blockade it begs the question:</a:t>
            </a:r>
            <a:endParaRPr lang="en-US" smtClean="0">
              <a:solidFill>
                <a:srgbClr val="000000"/>
              </a:solidFill>
              <a:latin typeface="Avenir LT 35 Light" charset="0"/>
              <a:ea typeface="MS PGothic" pitchFamily="34" charset="-128"/>
            </a:endParaRPr>
          </a:p>
          <a:p>
            <a:endParaRPr lang="en-GB" smtClean="0">
              <a:latin typeface="Calibri" pitchFamily="34"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p:spPr>
        <p:txBody>
          <a:bodyPr/>
          <a:lstStyle/>
          <a:p>
            <a:pPr eaLnBrk="1" hangingPunct="1"/>
            <a:r>
              <a:rPr lang="en-US" smtClean="0">
                <a:latin typeface="Avenir LT 35 Light" charset="0"/>
                <a:ea typeface="MS PGothic" pitchFamily="34" charset="-128"/>
              </a:rPr>
              <a:t>Any case in which neuromuscular blockade is used must be regarded as carrying increased risk of AAGA. </a:t>
            </a:r>
          </a:p>
          <a:p>
            <a:pPr eaLnBrk="1" hangingPunct="1"/>
            <a:endParaRPr lang="en-US" smtClean="0">
              <a:latin typeface="Calibri" pitchFamily="34" charset="0"/>
              <a:ea typeface="MS PGothic" pitchFamily="34" charset="-128"/>
            </a:endParaRPr>
          </a:p>
        </p:txBody>
      </p:sp>
      <p:sp>
        <p:nvSpPr>
          <p:cNvPr id="39939" name="Slide Number Placeholder 3"/>
          <p:cNvSpPr>
            <a:spLocks noGrp="1"/>
          </p:cNvSpPr>
          <p:nvPr>
            <p:ph type="sldNum" sz="quarter" idx="5"/>
          </p:nvPr>
        </p:nvSpPr>
        <p:spPr>
          <a:noFill/>
          <a:ln>
            <a:miter lim="800000"/>
            <a:headEnd/>
            <a:tailEnd/>
          </a:ln>
        </p:spPr>
        <p:txBody>
          <a:bodyPr/>
          <a:lstStyle/>
          <a:p>
            <a:fld id="{B881EB5A-CD4D-430B-BC6B-5C4120B52E15}" type="slidenum">
              <a:rPr lang="en-GB" smtClean="0">
                <a:latin typeface="Calibri" pitchFamily="34" charset="0"/>
                <a:ea typeface="MS PGothic" pitchFamily="34" charset="-128"/>
              </a:rPr>
              <a:pPr/>
              <a:t>14</a:t>
            </a:fld>
            <a:endParaRPr lang="en-GB" smtClean="0">
              <a:latin typeface="Calibri"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p:spPr>
        <p:txBody>
          <a:bodyPr/>
          <a:lstStyle/>
          <a:p>
            <a:pPr eaLnBrk="1" hangingPunct="1"/>
            <a:r>
              <a:rPr lang="en-US" smtClean="0">
                <a:latin typeface="Avenir LT 35 Light" charset="0"/>
                <a:ea typeface="MS PGothic" pitchFamily="34" charset="-128"/>
              </a:rPr>
              <a:t>Conceptually, unopposed global neuromuscular blockade is an intervention with capacity to cause great psychological harm, unless it is counteracted by general anaesthesia (as evident in syringe swap reports)</a:t>
            </a:r>
          </a:p>
          <a:p>
            <a:pPr eaLnBrk="1" hangingPunct="1"/>
            <a:endParaRPr lang="en-US" smtClean="0">
              <a:solidFill>
                <a:srgbClr val="000000"/>
              </a:solidFill>
              <a:latin typeface="Avenir LT 35 Light" charset="0"/>
              <a:ea typeface="MS PGothic" pitchFamily="34" charset="-128"/>
            </a:endParaRPr>
          </a:p>
          <a:p>
            <a:pPr eaLnBrk="1" hangingPunct="1"/>
            <a:r>
              <a:rPr lang="en-US" smtClean="0">
                <a:latin typeface="Avenir LT 35 Light" charset="0"/>
                <a:ea typeface="MS PGothic" pitchFamily="34" charset="-128"/>
              </a:rPr>
              <a:t>NAP5 contains reports of paralysis at induction, on transfer into theatre, during surgery, during transfer from theatre, and during recovery. </a:t>
            </a:r>
          </a:p>
          <a:p>
            <a:pPr eaLnBrk="1" hangingPunct="1"/>
            <a:endParaRPr lang="en-US" smtClean="0">
              <a:latin typeface="Avenir LT 35 Light" charset="0"/>
              <a:ea typeface="MS PGothic" pitchFamily="34" charset="-128"/>
            </a:endParaRPr>
          </a:p>
          <a:p>
            <a:pPr eaLnBrk="1" hangingPunct="1"/>
            <a:r>
              <a:rPr lang="en-US" smtClean="0">
                <a:latin typeface="Avenir LT 35 Light" charset="0"/>
                <a:ea typeface="MS PGothic" pitchFamily="34" charset="-128"/>
              </a:rPr>
              <a:t>A disruption of the balance can occur at any time during anaesthesia. </a:t>
            </a:r>
          </a:p>
        </p:txBody>
      </p:sp>
      <p:sp>
        <p:nvSpPr>
          <p:cNvPr id="41987" name="Slide Number Placeholder 3"/>
          <p:cNvSpPr>
            <a:spLocks noGrp="1"/>
          </p:cNvSpPr>
          <p:nvPr>
            <p:ph type="sldNum" sz="quarter" idx="5"/>
          </p:nvPr>
        </p:nvSpPr>
        <p:spPr>
          <a:noFill/>
          <a:ln>
            <a:miter lim="800000"/>
            <a:headEnd/>
            <a:tailEnd/>
          </a:ln>
        </p:spPr>
        <p:txBody>
          <a:bodyPr/>
          <a:lstStyle/>
          <a:p>
            <a:fld id="{A7A552F0-BCC5-484F-AB08-04072B83E9DC}" type="slidenum">
              <a:rPr lang="en-GB" smtClean="0">
                <a:latin typeface="Calibri" pitchFamily="34" charset="0"/>
                <a:ea typeface="MS PGothic" pitchFamily="34" charset="-128"/>
              </a:rPr>
              <a:pPr/>
              <a:t>15</a:t>
            </a:fld>
            <a:endParaRPr lang="en-GB" smtClean="0">
              <a:latin typeface="Calibri"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IE" smtClean="0">
                <a:latin typeface="Calibri" pitchFamily="34" charset="0"/>
                <a:ea typeface="MS PGothic" pitchFamily="34" charset="-128"/>
              </a:rPr>
              <a:t>12 recommendations relating to NMBs</a:t>
            </a:r>
            <a:endParaRPr lang="en-GB" smtClean="0">
              <a:latin typeface="Calibri"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p:spPr>
        <p:txBody>
          <a:bodyPr/>
          <a:lstStyle/>
          <a:p>
            <a:pPr eaLnBrk="1" hangingPunct="1"/>
            <a:r>
              <a:rPr lang="en-US" smtClean="0">
                <a:latin typeface="Calibri" pitchFamily="34" charset="0"/>
                <a:ea typeface="MS PGothic" pitchFamily="34" charset="-128"/>
              </a:rPr>
              <a:t>(NMB) are administered during general anaesthesia to block the transmission of signals between motor nerve endings and skeletal muscles. </a:t>
            </a:r>
            <a:endParaRPr lang="en-GB" smtClean="0">
              <a:latin typeface="Calibri"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pPr eaLnBrk="1" hangingPunct="1"/>
            <a:r>
              <a:rPr lang="en-GB" smtClean="0">
                <a:latin typeface="Calibri" pitchFamily="34" charset="0"/>
                <a:ea typeface="MS PGothic" pitchFamily="34" charset="-128"/>
              </a:rPr>
              <a:t>This movement could be used as one of the indicators of depth of anaesthesia, which our next speaker will discuss.</a:t>
            </a:r>
          </a:p>
          <a:p>
            <a:pPr eaLnBrk="1" hangingPunct="1"/>
            <a:endParaRPr lang="en-IE" smtClean="0">
              <a:latin typeface="Calibri" pitchFamily="34" charset="0"/>
              <a:ea typeface="MS PGothic" pitchFamily="34" charset="-128"/>
            </a:endParaRPr>
          </a:p>
          <a:p>
            <a:pPr eaLnBrk="1" hangingPunct="1"/>
            <a:r>
              <a:rPr lang="en-IE" smtClean="0">
                <a:latin typeface="Calibri" pitchFamily="34" charset="0"/>
                <a:ea typeface="MS PGothic" pitchFamily="34" charset="-128"/>
              </a:rPr>
              <a:t>The association between NMB and AAGA isn’t new</a:t>
            </a:r>
            <a:endParaRPr lang="en-GB" smtClean="0">
              <a:latin typeface="Calibri" pitchFamily="34" charset="0"/>
              <a:ea typeface="MS PGothic" pitchFamily="34" charset="-128"/>
            </a:endParaRPr>
          </a:p>
        </p:txBody>
      </p:sp>
      <p:sp>
        <p:nvSpPr>
          <p:cNvPr id="19459" name="Slide Number Placeholder 3"/>
          <p:cNvSpPr>
            <a:spLocks noGrp="1"/>
          </p:cNvSpPr>
          <p:nvPr>
            <p:ph type="sldNum" sz="quarter" idx="5"/>
          </p:nvPr>
        </p:nvSpPr>
        <p:spPr>
          <a:noFill/>
          <a:ln>
            <a:miter lim="800000"/>
            <a:headEnd/>
            <a:tailEnd/>
          </a:ln>
        </p:spPr>
        <p:txBody>
          <a:bodyPr/>
          <a:lstStyle/>
          <a:p>
            <a:fld id="{29AA62C6-8ED8-4129-B18A-495A11E00768}" type="slidenum">
              <a:rPr lang="en-GB" smtClean="0">
                <a:latin typeface="Calibri" pitchFamily="34" charset="0"/>
                <a:ea typeface="MS PGothic" pitchFamily="34" charset="-128"/>
              </a:rPr>
              <a:pPr/>
              <a:t>3</a:t>
            </a:fld>
            <a:endParaRPr lang="en-GB" smtClean="0">
              <a:latin typeface="Calibri"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IE" smtClean="0">
                <a:latin typeface="Calibri" pitchFamily="34" charset="0"/>
                <a:ea typeface="MS PGothic" pitchFamily="34" charset="-128"/>
              </a:rPr>
              <a:t>Methods for avoiding AAGA in induction phase of anaesthesia</a:t>
            </a:r>
            <a:endParaRPr lang="en-GB" smtClean="0">
              <a:latin typeface="Calibri"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eaLnBrk="1" hangingPunct="1"/>
            <a:endParaRPr lang="en-GB" smtClean="0">
              <a:latin typeface="Calibri" pitchFamily="34" charset="0"/>
              <a:ea typeface="MS Mincho" pitchFamily="49" charset="-128"/>
              <a:cs typeface="Times New Roman" pitchFamily="18" charset="0"/>
            </a:endParaRPr>
          </a:p>
        </p:txBody>
      </p:sp>
      <p:sp>
        <p:nvSpPr>
          <p:cNvPr id="23555" name="Slide Number Placeholder 3"/>
          <p:cNvSpPr>
            <a:spLocks noGrp="1"/>
          </p:cNvSpPr>
          <p:nvPr>
            <p:ph type="sldNum" sz="quarter" idx="5"/>
          </p:nvPr>
        </p:nvSpPr>
        <p:spPr>
          <a:noFill/>
          <a:ln>
            <a:miter lim="800000"/>
            <a:headEnd/>
            <a:tailEnd/>
          </a:ln>
        </p:spPr>
        <p:txBody>
          <a:bodyPr/>
          <a:lstStyle/>
          <a:p>
            <a:fld id="{EE5D9964-BF27-4BF1-9131-58C7DA036C10}" type="slidenum">
              <a:rPr lang="en-GB" smtClean="0">
                <a:latin typeface="Calibri" pitchFamily="34" charset="0"/>
                <a:ea typeface="MS PGothic" pitchFamily="34" charset="-128"/>
              </a:rPr>
              <a:pPr/>
              <a:t>6</a:t>
            </a:fld>
            <a:endParaRPr lang="en-GB" smtClean="0">
              <a:latin typeface="Calibri"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pPr eaLnBrk="1" hangingPunct="1"/>
            <a:r>
              <a:rPr lang="en-US" smtClean="0">
                <a:latin typeface="Calibri" pitchFamily="34" charset="0"/>
                <a:ea typeface="MS PGothic" pitchFamily="34" charset="-128"/>
              </a:rPr>
              <a:t>All of the ICU and all but one of the Class G cases</a:t>
            </a:r>
          </a:p>
          <a:p>
            <a:pPr eaLnBrk="1" hangingPunct="1"/>
            <a:endParaRPr lang="en-US" smtClean="0">
              <a:latin typeface="Avenir LT 35 Light" charset="0"/>
              <a:ea typeface="MS PGothic" pitchFamily="34" charset="-128"/>
            </a:endParaRPr>
          </a:p>
          <a:p>
            <a:pPr eaLnBrk="1" hangingPunct="1"/>
            <a:r>
              <a:rPr lang="en-US" smtClean="0">
                <a:latin typeface="Avenir LT 35 Light" charset="0"/>
                <a:ea typeface="MS PGothic" pitchFamily="34" charset="-128"/>
              </a:rPr>
              <a:t>The sparseness of results makes formal statistical comparison impossible between the cohort that received no NMB vs those that did </a:t>
            </a:r>
          </a:p>
          <a:p>
            <a:pPr eaLnBrk="1" hangingPunct="1"/>
            <a:endParaRPr lang="en-US" smtClean="0">
              <a:latin typeface="Calibri" pitchFamily="34" charset="0"/>
              <a:ea typeface="MS PGothic" pitchFamily="34" charset="-128"/>
            </a:endParaRPr>
          </a:p>
          <a:p>
            <a:pPr eaLnBrk="1" hangingPunct="1"/>
            <a:r>
              <a:rPr lang="en-US" smtClean="0">
                <a:latin typeface="Calibri" pitchFamily="34" charset="0"/>
                <a:ea typeface="MS PGothic" pitchFamily="34" charset="-128"/>
              </a:rPr>
              <a:t>In 3 Class A and 1 Class G resulted in rather vague symptomatology and none of the patients reported pain or paralysis and modified NPSA scores varied widely</a:t>
            </a:r>
          </a:p>
          <a:p>
            <a:pPr eaLnBrk="1" hangingPunct="1"/>
            <a:endParaRPr lang="en-US" smtClean="0">
              <a:latin typeface="Calibri" pitchFamily="34" charset="0"/>
              <a:ea typeface="MS PGothic" pitchFamily="34" charset="-128"/>
            </a:endParaRPr>
          </a:p>
          <a:p>
            <a:pPr eaLnBrk="1" hangingPunct="1"/>
            <a:r>
              <a:rPr lang="en-US" smtClean="0">
                <a:latin typeface="Avenir LT 35 Light" charset="0"/>
                <a:ea typeface="MS PGothic" pitchFamily="34" charset="-128"/>
              </a:rPr>
              <a:t>7 possible cases without NMB even vaguer (Probable vs Possible classification)</a:t>
            </a:r>
            <a:endParaRPr lang="en-US" smtClean="0">
              <a:solidFill>
                <a:srgbClr val="000000"/>
              </a:solidFill>
              <a:latin typeface="Avenir LT 35 Light" charset="0"/>
              <a:ea typeface="MS PGothic" pitchFamily="34" charset="-128"/>
            </a:endParaRPr>
          </a:p>
          <a:p>
            <a:pPr eaLnBrk="1" hangingPunct="1"/>
            <a:endParaRPr lang="en-US" smtClean="0">
              <a:latin typeface="Avenir LT 35 Light" charset="0"/>
              <a:ea typeface="MS PGothic" pitchFamily="34" charset="-128"/>
            </a:endParaRPr>
          </a:p>
          <a:p>
            <a:pPr eaLnBrk="1" hangingPunct="1"/>
            <a:r>
              <a:rPr lang="en-US" smtClean="0">
                <a:latin typeface="Avenir LT 35 Light" charset="0"/>
                <a:ea typeface="MS PGothic" pitchFamily="34" charset="-128"/>
              </a:rPr>
              <a:t>A comparison is possible of longer term psychological outcomes between those patients in the Certain/ probable category who received NMBs (Table 19.1) and those patients in whom there were syringe swaps or drug errors. </a:t>
            </a:r>
          </a:p>
          <a:p>
            <a:pPr eaLnBrk="1" hangingPunct="1"/>
            <a:endParaRPr lang="en-US" smtClean="0">
              <a:latin typeface="Avenir LT 35 Light" charset="0"/>
              <a:ea typeface="MS PGothic" pitchFamily="34" charset="-128"/>
            </a:endParaRPr>
          </a:p>
        </p:txBody>
      </p:sp>
      <p:sp>
        <p:nvSpPr>
          <p:cNvPr id="25603" name="Slide Number Placeholder 3"/>
          <p:cNvSpPr>
            <a:spLocks noGrp="1"/>
          </p:cNvSpPr>
          <p:nvPr>
            <p:ph type="sldNum" sz="quarter" idx="5"/>
          </p:nvPr>
        </p:nvSpPr>
        <p:spPr>
          <a:noFill/>
          <a:ln>
            <a:miter lim="800000"/>
            <a:headEnd/>
            <a:tailEnd/>
          </a:ln>
        </p:spPr>
        <p:txBody>
          <a:bodyPr/>
          <a:lstStyle/>
          <a:p>
            <a:fld id="{E42510DA-6860-4905-96A2-E0FF8F2483FC}" type="slidenum">
              <a:rPr lang="en-GB" smtClean="0">
                <a:latin typeface="Calibri" pitchFamily="34" charset="0"/>
                <a:ea typeface="MS PGothic" pitchFamily="34" charset="-128"/>
              </a:rPr>
              <a:pPr/>
              <a:t>7</a:t>
            </a:fld>
            <a:endParaRPr lang="en-GB" smtClean="0">
              <a:latin typeface="Calibri"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p:spPr>
        <p:txBody>
          <a:bodyPr/>
          <a:lstStyle/>
          <a:p>
            <a:pPr eaLnBrk="1" hangingPunct="1"/>
            <a:r>
              <a:rPr lang="en-US" smtClean="0">
                <a:latin typeface="Avenir LT 35 Light" charset="0"/>
                <a:ea typeface="MS PGothic" pitchFamily="34" charset="-128"/>
              </a:rPr>
              <a:t>median score for the NMB class A was ‘low’ with ‘severe’ being a relatively infrequent consequence, but for the Syringe swap/drug error class, the median score was ‘moderate’, with ‘no impact’ being less common. </a:t>
            </a:r>
          </a:p>
          <a:p>
            <a:pPr eaLnBrk="1" hangingPunct="1"/>
            <a:r>
              <a:rPr lang="en-US" smtClean="0">
                <a:latin typeface="Avenir LT 35 Light" charset="0"/>
                <a:ea typeface="MS PGothic" pitchFamily="34" charset="-128"/>
              </a:rPr>
              <a:t>Highlight greater psychological morbidity in unmodified ‘awake paralysis’</a:t>
            </a:r>
          </a:p>
        </p:txBody>
      </p:sp>
      <p:sp>
        <p:nvSpPr>
          <p:cNvPr id="27651" name="Slide Number Placeholder 3"/>
          <p:cNvSpPr>
            <a:spLocks noGrp="1"/>
          </p:cNvSpPr>
          <p:nvPr>
            <p:ph type="sldNum" sz="quarter" idx="5"/>
          </p:nvPr>
        </p:nvSpPr>
        <p:spPr>
          <a:noFill/>
          <a:ln>
            <a:miter lim="800000"/>
            <a:headEnd/>
            <a:tailEnd/>
          </a:ln>
        </p:spPr>
        <p:txBody>
          <a:bodyPr/>
          <a:lstStyle/>
          <a:p>
            <a:fld id="{2E371114-8DC2-49F1-BF21-E6BE4BB5E3B9}" type="slidenum">
              <a:rPr lang="en-GB" smtClean="0">
                <a:latin typeface="Calibri" pitchFamily="34" charset="0"/>
                <a:ea typeface="MS PGothic" pitchFamily="34" charset="-128"/>
              </a:rPr>
              <a:pPr/>
              <a:t>8</a:t>
            </a:fld>
            <a:endParaRPr lang="en-GB" smtClean="0">
              <a:latin typeface="Calibri"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p:spPr>
        <p:txBody>
          <a:bodyPr/>
          <a:lstStyle/>
          <a:p>
            <a:pPr eaLnBrk="1" hangingPunct="1"/>
            <a:r>
              <a:rPr lang="en-US" smtClean="0">
                <a:latin typeface="Calibri" pitchFamily="34" charset="0"/>
                <a:ea typeface="MS PGothic" pitchFamily="34" charset="-128"/>
              </a:rPr>
              <a:t>Distress as pointed out earlier today appears to be an important factor in</a:t>
            </a:r>
            <a:r>
              <a:rPr lang="en-US" smtClean="0">
                <a:solidFill>
                  <a:srgbClr val="000000"/>
                </a:solidFill>
                <a:latin typeface="Avenir LT 35 Light" charset="0"/>
                <a:ea typeface="MS PGothic" pitchFamily="34" charset="-128"/>
              </a:rPr>
              <a:t> </a:t>
            </a:r>
            <a:r>
              <a:rPr lang="en-US" smtClean="0">
                <a:latin typeface="Avenir LT 35 Light" charset="0"/>
                <a:ea typeface="MS PGothic" pitchFamily="34" charset="-128"/>
              </a:rPr>
              <a:t>determining longer term adverse effects. </a:t>
            </a:r>
          </a:p>
          <a:p>
            <a:pPr eaLnBrk="1" hangingPunct="1"/>
            <a:r>
              <a:rPr lang="en-US" smtClean="0">
                <a:latin typeface="Avenir LT 35 Light" charset="0"/>
                <a:ea typeface="MS PGothic" pitchFamily="34" charset="-128"/>
              </a:rPr>
              <a:t>More patient felt distress when the experience  of AAGA was associated with feeling paralysis.</a:t>
            </a:r>
          </a:p>
          <a:p>
            <a:pPr eaLnBrk="1" hangingPunct="1"/>
            <a:endParaRPr lang="en-US" smtClean="0">
              <a:latin typeface="Avenir LT 35 Light" charset="0"/>
              <a:ea typeface="MS PGothic" pitchFamily="34" charset="-128"/>
            </a:endParaRPr>
          </a:p>
          <a:p>
            <a:pPr eaLnBrk="1" hangingPunct="1"/>
            <a:r>
              <a:rPr lang="en-US" smtClean="0">
                <a:latin typeface="Calibri" pitchFamily="34" charset="0"/>
                <a:ea typeface="MS PGothic" pitchFamily="34" charset="-128"/>
              </a:rPr>
              <a:t>The relationship between the degree of reversal of NMB and the likely degree of distress can be illustrated in Fig 10.2</a:t>
            </a:r>
          </a:p>
        </p:txBody>
      </p:sp>
      <p:sp>
        <p:nvSpPr>
          <p:cNvPr id="29699" name="Slide Number Placeholder 3"/>
          <p:cNvSpPr>
            <a:spLocks noGrp="1"/>
          </p:cNvSpPr>
          <p:nvPr>
            <p:ph type="sldNum" sz="quarter" idx="5"/>
          </p:nvPr>
        </p:nvSpPr>
        <p:spPr>
          <a:noFill/>
          <a:ln>
            <a:miter lim="800000"/>
            <a:headEnd/>
            <a:tailEnd/>
          </a:ln>
        </p:spPr>
        <p:txBody>
          <a:bodyPr/>
          <a:lstStyle/>
          <a:p>
            <a:fld id="{74887A1F-79B8-4006-B83D-EA9FCB50DAEA}" type="slidenum">
              <a:rPr lang="en-GB" smtClean="0">
                <a:latin typeface="Calibri" pitchFamily="34" charset="0"/>
                <a:ea typeface="MS PGothic" pitchFamily="34" charset="-128"/>
              </a:rPr>
              <a:pPr/>
              <a:t>9</a:t>
            </a:fld>
            <a:endParaRPr lang="en-GB" smtClean="0">
              <a:latin typeface="Calibri"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p:spPr>
        <p:txBody>
          <a:bodyPr/>
          <a:lstStyle/>
          <a:p>
            <a:r>
              <a:rPr lang="en-IE" smtClean="0">
                <a:latin typeface="Calibri" pitchFamily="34" charset="0"/>
                <a:ea typeface="MS PGothic" pitchFamily="34" charset="-128"/>
              </a:rPr>
              <a:t>Fig 10.2</a:t>
            </a:r>
          </a:p>
          <a:p>
            <a:endParaRPr lang="en-IE" smtClean="0">
              <a:latin typeface="Calibri" pitchFamily="34" charset="0"/>
              <a:ea typeface="MS PGothic" pitchFamily="34" charset="-128"/>
            </a:endParaRPr>
          </a:p>
          <a:p>
            <a:r>
              <a:rPr lang="en-IE" smtClean="0">
                <a:latin typeface="Calibri" pitchFamily="34" charset="0"/>
                <a:ea typeface="MS PGothic" pitchFamily="34" charset="-128"/>
              </a:rPr>
              <a:t>A report of incomplete reversal at emergence illustrates this</a:t>
            </a:r>
            <a:endParaRPr lang="en-GB" smtClean="0">
              <a:latin typeface="Calibri"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125538"/>
            <a:ext cx="9144000" cy="6119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Footer Placeholder 5"/>
          <p:cNvSpPr txBox="1">
            <a:spLocks/>
          </p:cNvSpPr>
          <p:nvPr userDrawn="1"/>
        </p:nvSpPr>
        <p:spPr>
          <a:xfrm>
            <a:off x="6045200" y="6311900"/>
            <a:ext cx="2895600" cy="723900"/>
          </a:xfrm>
          <a:prstGeom prst="rect">
            <a:avLst/>
          </a:prstGeom>
        </p:spPr>
        <p:txBody>
          <a:bodyPr anchor="ct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lgn="r">
              <a:defRPr/>
            </a:pPr>
            <a:r>
              <a:rPr lang="en-US" sz="1400"/>
              <a:t>NAP5</a:t>
            </a:r>
          </a:p>
          <a:p>
            <a:pPr algn="r">
              <a:defRPr/>
            </a:pPr>
            <a:r>
              <a:rPr lang="en-US" sz="1400"/>
              <a:t> The 5th National Audit Project</a:t>
            </a:r>
          </a:p>
          <a:p>
            <a:pPr>
              <a:defRPr/>
            </a:pPr>
            <a:r>
              <a:rPr lang="en-GB">
                <a:solidFill>
                  <a:srgbClr val="99FFA4"/>
                </a:solidFill>
                <a:latin typeface="ZapfDingbatsITC" charset="0"/>
              </a:rPr>
              <a:t>                         ■ </a:t>
            </a:r>
            <a:r>
              <a:rPr lang="en-GB">
                <a:solidFill>
                  <a:srgbClr val="A0FFA3"/>
                </a:solidFill>
                <a:latin typeface="ZapfDingbatsITC" charset="0"/>
              </a:rPr>
              <a:t>■ </a:t>
            </a:r>
            <a:r>
              <a:rPr lang="en-GB">
                <a:solidFill>
                  <a:srgbClr val="B3FFB5"/>
                </a:solidFill>
                <a:latin typeface="ZapfDingbatsITC" charset="0"/>
              </a:rPr>
              <a:t>■ </a:t>
            </a:r>
            <a:r>
              <a:rPr lang="en-GB">
                <a:solidFill>
                  <a:srgbClr val="DAFFDB"/>
                </a:solidFill>
                <a:latin typeface="ZapfDingbatsITC" charset="0"/>
              </a:rPr>
              <a:t>■ </a:t>
            </a:r>
            <a:r>
              <a:rPr lang="en-GB">
                <a:solidFill>
                  <a:srgbClr val="EDFFED"/>
                </a:solidFill>
                <a:latin typeface="ZapfDingbatsITC" charset="0"/>
              </a:rPr>
              <a:t>■ </a:t>
            </a:r>
            <a:endParaRPr lang="en-GB" sz="1200">
              <a:solidFill>
                <a:srgbClr val="898989"/>
              </a:solidFill>
            </a:endParaRPr>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18A204D3-644A-4051-BED5-B738ACDDF1E4}" type="datetimeFigureOut">
              <a:rPr lang="en-GB"/>
              <a:pPr>
                <a:defRPr/>
              </a:pPr>
              <a:t>21/10/2014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1C9D4E40-00AF-4C9E-9B50-11501E739F1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5271B3A6-45AB-436F-97A8-6DB2433EB6CE}" type="datetimeFigureOut">
              <a:rPr lang="en-GB"/>
              <a:pPr>
                <a:defRPr/>
              </a:pPr>
              <a:t>21/10/2014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D0FBB189-E682-48B3-B4D5-785C0FBCE29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FDE7E018-84F9-4020-976B-2AB439AF33B5}" type="datetimeFigureOut">
              <a:rPr lang="en-GB"/>
              <a:pPr>
                <a:defRPr/>
              </a:pPr>
              <a:t>21/10/2014</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A1EA8FD3-C172-4CE5-86FD-E9294381CD39}" type="datetimeFigureOut">
              <a:rPr lang="en-GB"/>
              <a:pPr>
                <a:defRPr/>
              </a:pPr>
              <a:t>21/10/2014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5123ED60-EDB7-46E4-9696-9F63688618D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45A92693-896A-4C90-A150-6DD39B0CA179}" type="datetimeFigureOut">
              <a:rPr lang="en-GB"/>
              <a:pPr>
                <a:defRPr/>
              </a:pPr>
              <a:t>21/10/2014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9A28AEA5-1209-4545-A0EF-5273AD02B5D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A2466C2D-0043-4DC1-B38D-6E89CAB79FBD}" type="datetimeFigureOut">
              <a:rPr lang="en-GB"/>
              <a:pPr>
                <a:defRPr/>
              </a:pPr>
              <a:t>21/10/2014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1574446A-A1F6-495E-BFF6-229B7905611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BC15397B-4181-4B7A-AB12-0F1EA0B6F698}" type="datetimeFigureOut">
              <a:rPr lang="en-GB"/>
              <a:pPr>
                <a:defRPr/>
              </a:pPr>
              <a:t>21/10/2014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A36DD79D-BF27-4B41-A402-DD8775FCBDB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BCAECA90-4BAB-45CC-8EAE-4B92C683120C}" type="datetimeFigureOut">
              <a:rPr lang="en-GB"/>
              <a:pPr>
                <a:defRPr/>
              </a:pPr>
              <a:t>21/10/2014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70E533FF-EB57-4988-9C22-C7139D6DA7D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4DB45D3F-28B1-46AE-B530-51960DC7F4B3}" type="datetimeFigureOut">
              <a:rPr lang="en-GB"/>
              <a:pPr>
                <a:defRPr/>
              </a:pPr>
              <a:t>21/10/2014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D353710D-D2EB-4332-B212-8975FCCE405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70C191EE-5199-4EDD-9030-A1AEA36E80BE}" type="datetimeFigureOut">
              <a:rPr lang="en-GB"/>
              <a:pPr>
                <a:defRPr/>
              </a:pPr>
              <a:t>21/10/2014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MS PGothic" charset="0"/>
                <a:cs typeface="MS PGothic" charset="0"/>
              </a:defRPr>
            </a:lvl1pPr>
          </a:lstStyle>
          <a:p>
            <a:pPr>
              <a:defRPr/>
            </a:pPr>
            <a:fld id="{391918B9-2481-4D9F-BBBD-8C1A901D64E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F232"/>
        </a:solidFill>
        <a:effectLst/>
      </p:bgPr>
    </p:bg>
    <p:spTree>
      <p:nvGrpSpPr>
        <p:cNvPr id="1" name=""/>
        <p:cNvGrpSpPr/>
        <p:nvPr/>
      </p:nvGrpSpPr>
      <p:grpSpPr>
        <a:xfrm>
          <a:off x="0" y="0"/>
          <a:ext cx="0" cy="0"/>
          <a:chOff x="0" y="0"/>
          <a:chExt cx="0" cy="0"/>
        </a:xfrm>
      </p:grpSpPr>
      <p:sp>
        <p:nvSpPr>
          <p:cNvPr id="9" name="Rectangle 8"/>
          <p:cNvSpPr/>
          <p:nvPr userDrawn="1"/>
        </p:nvSpPr>
        <p:spPr>
          <a:xfrm>
            <a:off x="0" y="1412875"/>
            <a:ext cx="9144000" cy="58324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5"/>
          <p:cNvSpPr txBox="1">
            <a:spLocks/>
          </p:cNvSpPr>
          <p:nvPr userDrawn="1"/>
        </p:nvSpPr>
        <p:spPr>
          <a:xfrm>
            <a:off x="6011863" y="184150"/>
            <a:ext cx="2895600" cy="723900"/>
          </a:xfrm>
          <a:prstGeom prst="rect">
            <a:avLst/>
          </a:prstGeom>
        </p:spPr>
        <p:txBody>
          <a:bodyPr anchor="ct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lgn="r">
              <a:defRPr/>
            </a:pPr>
            <a:r>
              <a:rPr lang="en-US" sz="1400"/>
              <a:t>NAP5</a:t>
            </a:r>
          </a:p>
          <a:p>
            <a:pPr algn="r">
              <a:defRPr/>
            </a:pPr>
            <a:r>
              <a:rPr lang="en-US" sz="1400"/>
              <a:t> The 5th National Audit Project</a:t>
            </a:r>
          </a:p>
          <a:p>
            <a:pPr>
              <a:defRPr/>
            </a:pPr>
            <a:r>
              <a:rPr lang="en-GB">
                <a:solidFill>
                  <a:srgbClr val="99FFA4"/>
                </a:solidFill>
                <a:latin typeface="ZapfDingbatsITC" charset="0"/>
              </a:rPr>
              <a:t>                         ■ </a:t>
            </a:r>
            <a:r>
              <a:rPr lang="en-GB">
                <a:solidFill>
                  <a:srgbClr val="A0FFA3"/>
                </a:solidFill>
                <a:latin typeface="ZapfDingbatsITC" charset="0"/>
              </a:rPr>
              <a:t>■ </a:t>
            </a:r>
            <a:r>
              <a:rPr lang="en-GB">
                <a:solidFill>
                  <a:srgbClr val="B3FFB5"/>
                </a:solidFill>
                <a:latin typeface="ZapfDingbatsITC" charset="0"/>
              </a:rPr>
              <a:t>■ </a:t>
            </a:r>
            <a:r>
              <a:rPr lang="en-GB">
                <a:solidFill>
                  <a:srgbClr val="DAFFDB"/>
                </a:solidFill>
                <a:latin typeface="ZapfDingbatsITC" charset="0"/>
              </a:rPr>
              <a:t>■ </a:t>
            </a:r>
            <a:r>
              <a:rPr lang="en-GB">
                <a:solidFill>
                  <a:srgbClr val="EDFFED"/>
                </a:solidFill>
                <a:latin typeface="ZapfDingbatsITC" charset="0"/>
              </a:rPr>
              <a:t>■ </a:t>
            </a:r>
            <a:endParaRPr lang="en-GB" sz="1200">
              <a:solidFill>
                <a:srgbClr val="898989"/>
              </a:solidFill>
            </a:endParaRPr>
          </a:p>
        </p:txBody>
      </p:sp>
      <p:sp>
        <p:nvSpPr>
          <p:cNvPr id="8" name="Footer Placeholder 5"/>
          <p:cNvSpPr txBox="1">
            <a:spLocks/>
          </p:cNvSpPr>
          <p:nvPr userDrawn="1"/>
        </p:nvSpPr>
        <p:spPr>
          <a:xfrm>
            <a:off x="6045200" y="6311900"/>
            <a:ext cx="2895600" cy="723900"/>
          </a:xfrm>
          <a:prstGeom prst="rect">
            <a:avLst/>
          </a:prstGeom>
        </p:spPr>
        <p:txBody>
          <a:bodyPr anchor="ct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lgn="r">
              <a:defRPr/>
            </a:pPr>
            <a:r>
              <a:rPr lang="en-US" sz="1400"/>
              <a:t>NAP5</a:t>
            </a:r>
          </a:p>
          <a:p>
            <a:pPr algn="r">
              <a:defRPr/>
            </a:pPr>
            <a:r>
              <a:rPr lang="en-US" sz="1400"/>
              <a:t> The 5th National Audit Project</a:t>
            </a:r>
          </a:p>
          <a:p>
            <a:pPr>
              <a:defRPr/>
            </a:pPr>
            <a:r>
              <a:rPr lang="en-GB">
                <a:solidFill>
                  <a:srgbClr val="99FFA4"/>
                </a:solidFill>
                <a:latin typeface="ZapfDingbatsITC" charset="0"/>
              </a:rPr>
              <a:t>                         ■ </a:t>
            </a:r>
            <a:r>
              <a:rPr lang="en-GB">
                <a:solidFill>
                  <a:srgbClr val="A0FFA3"/>
                </a:solidFill>
                <a:latin typeface="ZapfDingbatsITC" charset="0"/>
              </a:rPr>
              <a:t>■ </a:t>
            </a:r>
            <a:r>
              <a:rPr lang="en-GB">
                <a:solidFill>
                  <a:srgbClr val="B3FFB5"/>
                </a:solidFill>
                <a:latin typeface="ZapfDingbatsITC" charset="0"/>
              </a:rPr>
              <a:t>■ </a:t>
            </a:r>
            <a:r>
              <a:rPr lang="en-GB">
                <a:solidFill>
                  <a:srgbClr val="DAFFDB"/>
                </a:solidFill>
                <a:latin typeface="ZapfDingbatsITC" charset="0"/>
              </a:rPr>
              <a:t>■ </a:t>
            </a:r>
            <a:r>
              <a:rPr lang="en-GB">
                <a:solidFill>
                  <a:srgbClr val="EDFFED"/>
                </a:solidFill>
                <a:latin typeface="ZapfDingbatsITC" charset="0"/>
              </a:rPr>
              <a:t>■ </a:t>
            </a:r>
            <a:endParaRPr lang="en-GB"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chemeClr val="tx1"/>
          </a:solidFill>
          <a:latin typeface="+mj-lt"/>
          <a:ea typeface="MS PGothic" charset="0"/>
          <a:cs typeface="MS PGothic" charset="0"/>
        </a:defRPr>
      </a:lvl1pPr>
      <a:lvl2pPr algn="ctr" rtl="0" eaLnBrk="0" fontAlgn="base" hangingPunct="0">
        <a:spcBef>
          <a:spcPct val="0"/>
        </a:spcBef>
        <a:spcAft>
          <a:spcPct val="0"/>
        </a:spcAft>
        <a:defRPr sz="4400">
          <a:solidFill>
            <a:schemeClr val="tx1"/>
          </a:solidFill>
          <a:latin typeface="Calibri" charset="0"/>
          <a:ea typeface="MS PGothic" charset="0"/>
          <a:cs typeface="MS PGothic" charset="0"/>
        </a:defRPr>
      </a:lvl2pPr>
      <a:lvl3pPr algn="ctr" rtl="0" eaLnBrk="0" fontAlgn="base" hangingPunct="0">
        <a:spcBef>
          <a:spcPct val="0"/>
        </a:spcBef>
        <a:spcAft>
          <a:spcPct val="0"/>
        </a:spcAft>
        <a:defRPr sz="4400">
          <a:solidFill>
            <a:schemeClr val="tx1"/>
          </a:solidFill>
          <a:latin typeface="Calibri" charset="0"/>
          <a:ea typeface="MS PGothic" charset="0"/>
          <a:cs typeface="MS PGothic" charset="0"/>
        </a:defRPr>
      </a:lvl3pPr>
      <a:lvl4pPr algn="ctr" rtl="0" eaLnBrk="0" fontAlgn="base" hangingPunct="0">
        <a:spcBef>
          <a:spcPct val="0"/>
        </a:spcBef>
        <a:spcAft>
          <a:spcPct val="0"/>
        </a:spcAft>
        <a:defRPr sz="4400">
          <a:solidFill>
            <a:schemeClr val="tx1"/>
          </a:solidFill>
          <a:latin typeface="Calibri" charset="0"/>
          <a:ea typeface="MS PGothic" charset="0"/>
          <a:cs typeface="MS PGothic" charset="0"/>
        </a:defRPr>
      </a:lvl4pPr>
      <a:lvl5pPr algn="ctr" rtl="0" eaLnBrk="0" fontAlgn="base" hangingPunct="0">
        <a:spcBef>
          <a:spcPct val="0"/>
        </a:spcBef>
        <a:spcAft>
          <a:spcPct val="0"/>
        </a:spcAft>
        <a:defRPr sz="4400">
          <a:solidFill>
            <a:schemeClr val="tx1"/>
          </a:solidFill>
          <a:latin typeface="Calibri" charset="0"/>
          <a:ea typeface="MS PGothic" charset="0"/>
          <a:cs typeface="MS PGothic" charset="0"/>
        </a:defRPr>
      </a:lvl5pPr>
      <a:lvl6pPr marL="457200" algn="ctr" rtl="0" fontAlgn="base">
        <a:spcBef>
          <a:spcPct val="0"/>
        </a:spcBef>
        <a:spcAft>
          <a:spcPct val="0"/>
        </a:spcAft>
        <a:defRPr sz="4400">
          <a:solidFill>
            <a:schemeClr val="tx1"/>
          </a:solidFill>
          <a:latin typeface="Calibri" charset="0"/>
          <a:ea typeface="MS PGothic" charset="0"/>
          <a:cs typeface="MS PGothic" charset="0"/>
        </a:defRPr>
      </a:lvl6pPr>
      <a:lvl7pPr marL="914400" algn="ctr" rtl="0" fontAlgn="base">
        <a:spcBef>
          <a:spcPct val="0"/>
        </a:spcBef>
        <a:spcAft>
          <a:spcPct val="0"/>
        </a:spcAft>
        <a:defRPr sz="4400">
          <a:solidFill>
            <a:schemeClr val="tx1"/>
          </a:solidFill>
          <a:latin typeface="Calibri" charset="0"/>
          <a:ea typeface="MS PGothic" charset="0"/>
          <a:cs typeface="MS PGothic" charset="0"/>
        </a:defRPr>
      </a:lvl7pPr>
      <a:lvl8pPr marL="1371600" algn="ctr" rtl="0" fontAlgn="base">
        <a:spcBef>
          <a:spcPct val="0"/>
        </a:spcBef>
        <a:spcAft>
          <a:spcPct val="0"/>
        </a:spcAft>
        <a:defRPr sz="4400">
          <a:solidFill>
            <a:schemeClr val="tx1"/>
          </a:solidFill>
          <a:latin typeface="Calibri" charset="0"/>
          <a:ea typeface="MS PGothic" charset="0"/>
          <a:cs typeface="MS PGothic" charset="0"/>
        </a:defRPr>
      </a:lvl8pPr>
      <a:lvl9pPr marL="1828800" algn="ctr" rtl="0" fontAlgn="base">
        <a:spcBef>
          <a:spcPct val="0"/>
        </a:spcBef>
        <a:spcAft>
          <a:spcPct val="0"/>
        </a:spcAft>
        <a:defRPr sz="4400">
          <a:solidFill>
            <a:schemeClr val="tx1"/>
          </a:solidFill>
          <a:latin typeface="Calibri" charset="0"/>
          <a:ea typeface="MS PGothic" charset="0"/>
          <a:cs typeface="MS PGothic"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GB" smtClean="0">
                <a:ea typeface="MS PGothic" pitchFamily="34" charset="-128"/>
              </a:rPr>
              <a:t>Neuromuscular Blockade</a:t>
            </a:r>
          </a:p>
        </p:txBody>
      </p:sp>
      <p:sp>
        <p:nvSpPr>
          <p:cNvPr id="3" name="Subtitle 2"/>
          <p:cNvSpPr>
            <a:spLocks noGrp="1"/>
          </p:cNvSpPr>
          <p:nvPr>
            <p:ph type="subTitle" idx="1"/>
          </p:nvPr>
        </p:nvSpPr>
        <p:spPr/>
        <p:txBody>
          <a:bodyPr>
            <a:normAutofit/>
          </a:bodyPr>
          <a:lstStyle/>
          <a:p>
            <a:pPr eaLnBrk="1" hangingPunct="1"/>
            <a:r>
              <a:rPr lang="en-GB" smtClean="0">
                <a:solidFill>
                  <a:srgbClr val="898989"/>
                </a:solidFill>
                <a:ea typeface="MS PGothic" pitchFamily="34" charset="-128"/>
              </a:rPr>
              <a:t>Dr Wouter Jonker</a:t>
            </a:r>
          </a:p>
          <a:p>
            <a:pPr eaLnBrk="1" hangingPunct="1"/>
            <a:r>
              <a:rPr lang="en-IE" smtClean="0">
                <a:solidFill>
                  <a:srgbClr val="898989"/>
                </a:solidFill>
                <a:ea typeface="MS PGothic" pitchFamily="34" charset="-128"/>
              </a:rPr>
              <a:t>Consultant Anaesthetist</a:t>
            </a:r>
          </a:p>
          <a:p>
            <a:pPr eaLnBrk="1" hangingPunct="1"/>
            <a:r>
              <a:rPr lang="en-IE" smtClean="0">
                <a:solidFill>
                  <a:srgbClr val="898989"/>
                </a:solidFill>
                <a:ea typeface="MS PGothic" pitchFamily="34" charset="-128"/>
              </a:rPr>
              <a:t>Sligo Regional Hospital, Ireland</a:t>
            </a:r>
            <a:endParaRPr lang="en-GB" smtClean="0">
              <a:solidFill>
                <a:srgbClr val="898989"/>
              </a:solidFill>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Grp="1" noChangeAspect="1" noChangeArrowheads="1"/>
          </p:cNvPicPr>
          <p:nvPr>
            <p:ph type="body" idx="4294967295"/>
          </p:nvPr>
        </p:nvPicPr>
        <p:blipFill>
          <a:blip r:embed="rId3"/>
          <a:srcRect/>
          <a:stretch>
            <a:fillRect/>
          </a:stretch>
        </p:blipFill>
        <p:spPr>
          <a:xfrm>
            <a:off x="0" y="765175"/>
            <a:ext cx="9144000" cy="60388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GB" smtClean="0">
              <a:ea typeface="MS PGothic" pitchFamily="34" charset="-128"/>
            </a:endParaRPr>
          </a:p>
        </p:txBody>
      </p:sp>
      <p:pic>
        <p:nvPicPr>
          <p:cNvPr id="32770" name="Content Placeholder 3" descr="case.tiff"/>
          <p:cNvPicPr>
            <a:picLocks noGrp="1" noChangeAspect="1"/>
          </p:cNvPicPr>
          <p:nvPr>
            <p:ph idx="1"/>
          </p:nvPr>
        </p:nvPicPr>
        <p:blipFill>
          <a:blip r:embed="rId3" cstate="screen">
            <a:extLst>
              <a:ext uri="{28A0092B-C50C-407E-A947-70E740481C1C}">
                <a14:useLocalDpi xmlns:a14="http://schemas.microsoft.com/office/drawing/2010/main"/>
              </a:ext>
            </a:extLst>
          </a:blip>
          <a:srcRect l="-4889" r="-4889"/>
          <a:stretch>
            <a:fillRect/>
          </a:stretch>
        </p:blipFill>
        <p:spPr>
          <a:xfrm>
            <a:off x="179388" y="1557338"/>
            <a:ext cx="8726487" cy="47990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468313" y="260350"/>
            <a:ext cx="8229600" cy="1143000"/>
          </a:xfrm>
        </p:spPr>
        <p:txBody>
          <a:bodyPr/>
          <a:lstStyle/>
          <a:p>
            <a:endParaRPr lang="en-GB" smtClean="0">
              <a:ea typeface="MS PGothic" pitchFamily="34" charset="-128"/>
            </a:endParaRPr>
          </a:p>
        </p:txBody>
      </p:sp>
      <p:sp>
        <p:nvSpPr>
          <p:cNvPr id="36866" name="Rectangle 3"/>
          <p:cNvSpPr>
            <a:spLocks noGrp="1"/>
          </p:cNvSpPr>
          <p:nvPr>
            <p:ph type="body" idx="4294967295"/>
          </p:nvPr>
        </p:nvSpPr>
        <p:spPr/>
        <p:txBody>
          <a:bodyPr/>
          <a:lstStyle/>
          <a:p>
            <a:pPr>
              <a:lnSpc>
                <a:spcPct val="80000"/>
              </a:lnSpc>
            </a:pPr>
            <a:r>
              <a:rPr lang="en-IE" sz="2800" smtClean="0">
                <a:ea typeface="MS PGothic" pitchFamily="34" charset="-128"/>
              </a:rPr>
              <a:t>Residual paralysis is an under appreciated problem after anaesthesia</a:t>
            </a:r>
          </a:p>
          <a:p>
            <a:pPr lvl="1">
              <a:lnSpc>
                <a:spcPct val="80000"/>
              </a:lnSpc>
            </a:pPr>
            <a:r>
              <a:rPr lang="en-IE" sz="2400" smtClean="0">
                <a:ea typeface="MS PGothic" pitchFamily="34" charset="-128"/>
              </a:rPr>
              <a:t>Baillard et al. (2000), Murphy et al. (2008) and Di Marco et al. (2010) </a:t>
            </a:r>
          </a:p>
          <a:p>
            <a:pPr>
              <a:lnSpc>
                <a:spcPct val="80000"/>
              </a:lnSpc>
              <a:buFont typeface="Arial" charset="0"/>
              <a:buNone/>
            </a:pPr>
            <a:endParaRPr lang="en-IE" sz="2800" smtClean="0">
              <a:ea typeface="MS PGothic" pitchFamily="34" charset="-128"/>
            </a:endParaRPr>
          </a:p>
          <a:p>
            <a:pPr>
              <a:lnSpc>
                <a:spcPct val="80000"/>
              </a:lnSpc>
            </a:pPr>
            <a:r>
              <a:rPr lang="en-IE" sz="2800" smtClean="0">
                <a:ea typeface="MS PGothic" pitchFamily="34" charset="-128"/>
              </a:rPr>
              <a:t>Best practice revolves around coupling information from a nerve stimulator with the use of reversal agent</a:t>
            </a:r>
            <a:endParaRPr lang="en-GB" sz="2800" smtClean="0">
              <a:ea typeface="MS PGothic" pitchFamily="34" charset="-128"/>
            </a:endParaRPr>
          </a:p>
          <a:p>
            <a:pPr>
              <a:lnSpc>
                <a:spcPct val="80000"/>
              </a:lnSpc>
            </a:pPr>
            <a:endParaRPr lang="en-GB" sz="2800" smtClean="0">
              <a:ea typeface="MS PGothic" pitchFamily="34" charset="-128"/>
            </a:endParaRPr>
          </a:p>
          <a:p>
            <a:pPr>
              <a:lnSpc>
                <a:spcPct val="80000"/>
              </a:lnSpc>
            </a:pPr>
            <a:r>
              <a:rPr lang="en-GB" sz="2800" smtClean="0">
                <a:ea typeface="MS PGothic" pitchFamily="34" charset="-128"/>
              </a:rPr>
              <a:t>Baillard et al. (2005) showed that a programme of education could reduce residual curarisation from 62% to 3.5%. </a:t>
            </a:r>
          </a:p>
          <a:p>
            <a:pPr>
              <a:lnSpc>
                <a:spcPct val="80000"/>
              </a:lnSpc>
            </a:pPr>
            <a:endParaRPr lang="en-GB" sz="2800" smtClean="0">
              <a:ea typeface="MS PGothic"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endParaRPr lang="en-GB" smtClean="0">
              <a:ea typeface="MS PGothic" pitchFamily="34" charset="-128"/>
            </a:endParaRPr>
          </a:p>
        </p:txBody>
      </p:sp>
      <p:sp>
        <p:nvSpPr>
          <p:cNvPr id="34818" name="Rectangle 3"/>
          <p:cNvSpPr>
            <a:spLocks noGrp="1"/>
          </p:cNvSpPr>
          <p:nvPr>
            <p:ph type="body" idx="4294967295"/>
          </p:nvPr>
        </p:nvSpPr>
        <p:spPr>
          <a:xfrm>
            <a:off x="468313" y="1628775"/>
            <a:ext cx="8229600" cy="4525963"/>
          </a:xfrm>
        </p:spPr>
        <p:txBody>
          <a:bodyPr/>
          <a:lstStyle/>
          <a:p>
            <a:r>
              <a:rPr lang="en-IE" smtClean="0">
                <a:ea typeface="MS PGothic" pitchFamily="34" charset="-128"/>
              </a:rPr>
              <a:t>Nerve stimulator</a:t>
            </a:r>
          </a:p>
          <a:p>
            <a:pPr lvl="1"/>
            <a:r>
              <a:rPr lang="en-IE" smtClean="0">
                <a:ea typeface="MS PGothic" pitchFamily="34" charset="-128"/>
              </a:rPr>
              <a:t>Monitor of ‘motor capacity’</a:t>
            </a:r>
          </a:p>
          <a:p>
            <a:pPr lvl="1"/>
            <a:r>
              <a:rPr lang="en-IE" smtClean="0">
                <a:ea typeface="MS PGothic" pitchFamily="34" charset="-128"/>
              </a:rPr>
              <a:t>Only used in minority (38%) of cases where non depolarising block was used (Sury et. al, 2014)</a:t>
            </a:r>
          </a:p>
          <a:p>
            <a:pPr lvl="1"/>
            <a:endParaRPr lang="en-IE" smtClean="0">
              <a:ea typeface="MS PGothic" pitchFamily="34" charset="-128"/>
            </a:endParaRPr>
          </a:p>
          <a:p>
            <a:pPr lvl="1"/>
            <a:endParaRPr lang="en-IE" smtClean="0">
              <a:ea typeface="MS PGothic" pitchFamily="34" charset="-128"/>
            </a:endParaRPr>
          </a:p>
          <a:p>
            <a:r>
              <a:rPr lang="en-IE" smtClean="0">
                <a:ea typeface="MS PGothic" pitchFamily="34" charset="-128"/>
              </a:rPr>
              <a:t>Failure to use a nerve stimulator was judged causal or contributory in half of the reports. </a:t>
            </a:r>
          </a:p>
          <a:p>
            <a:pPr lvl="1">
              <a:buFont typeface="Arial" charset="0"/>
              <a:buNone/>
            </a:pPr>
            <a:endParaRPr lang="en-IE" smtClean="0">
              <a:ea typeface="MS PGothic" pitchFamily="34" charset="-128"/>
            </a:endParaRPr>
          </a:p>
          <a:p>
            <a:pPr lvl="1"/>
            <a:endParaRPr lang="en-GB" smtClean="0">
              <a:ea typeface="MS PGothic"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ea typeface="MS PGothic" pitchFamily="34" charset="-128"/>
              </a:rPr>
              <a:t>Were we studying?</a:t>
            </a:r>
          </a:p>
        </p:txBody>
      </p:sp>
      <p:sp>
        <p:nvSpPr>
          <p:cNvPr id="38914" name="Content Placeholder 2"/>
          <p:cNvSpPr>
            <a:spLocks noGrp="1"/>
          </p:cNvSpPr>
          <p:nvPr>
            <p:ph idx="1"/>
          </p:nvPr>
        </p:nvSpPr>
        <p:spPr/>
        <p:txBody>
          <a:bodyPr/>
          <a:lstStyle/>
          <a:p>
            <a:pPr marL="0" indent="0" algn="ctr" eaLnBrk="1" hangingPunct="1">
              <a:buFont typeface="Arial" charset="0"/>
              <a:buNone/>
            </a:pPr>
            <a:r>
              <a:rPr lang="en-US" smtClean="0">
                <a:solidFill>
                  <a:srgbClr val="000000"/>
                </a:solidFill>
                <a:latin typeface="Avenir LT 35 Light" charset="0"/>
                <a:ea typeface="MS PGothic" pitchFamily="34" charset="-128"/>
              </a:rPr>
              <a:t>Accidental </a:t>
            </a:r>
            <a:r>
              <a:rPr lang="en-US" smtClean="0">
                <a:latin typeface="Avenir LT 35 Light" charset="0"/>
                <a:ea typeface="MS PGothic" pitchFamily="34" charset="-128"/>
              </a:rPr>
              <a:t>awareness during general anaesthesia</a:t>
            </a:r>
          </a:p>
          <a:p>
            <a:pPr marL="0" indent="0" algn="ctr" eaLnBrk="1" hangingPunct="1">
              <a:buFont typeface="Arial" charset="0"/>
              <a:buNone/>
            </a:pPr>
            <a:endParaRPr lang="en-US" smtClean="0">
              <a:latin typeface="Avenir LT 35 Light" charset="0"/>
              <a:ea typeface="MS PGothic" pitchFamily="34" charset="-128"/>
            </a:endParaRPr>
          </a:p>
          <a:p>
            <a:pPr marL="0" indent="0" algn="ctr" eaLnBrk="1" hangingPunct="1">
              <a:buFont typeface="Arial" charset="0"/>
              <a:buNone/>
            </a:pPr>
            <a:r>
              <a:rPr lang="en-US" smtClean="0">
                <a:latin typeface="Avenir LT 35 Light" charset="0"/>
                <a:ea typeface="MS PGothic" pitchFamily="34" charset="-128"/>
              </a:rPr>
              <a:t>or</a:t>
            </a:r>
          </a:p>
          <a:p>
            <a:pPr marL="0" indent="0" algn="ctr" eaLnBrk="1" hangingPunct="1">
              <a:buFont typeface="Arial" charset="0"/>
              <a:buNone/>
            </a:pPr>
            <a:endParaRPr lang="en-US" smtClean="0">
              <a:latin typeface="Avenir LT 35 Light" charset="0"/>
              <a:ea typeface="MS PGothic" pitchFamily="34" charset="-128"/>
            </a:endParaRPr>
          </a:p>
          <a:p>
            <a:pPr marL="0" indent="0" algn="ctr" eaLnBrk="1" hangingPunct="1">
              <a:buFont typeface="Arial" charset="0"/>
              <a:buNone/>
            </a:pPr>
            <a:r>
              <a:rPr lang="en-US" smtClean="0">
                <a:solidFill>
                  <a:srgbClr val="000000"/>
                </a:solidFill>
                <a:latin typeface="Avenir LT 35 Light" charset="0"/>
                <a:ea typeface="MS PGothic" pitchFamily="34" charset="-128"/>
              </a:rPr>
              <a:t>Accidental </a:t>
            </a:r>
            <a:r>
              <a:rPr lang="en-US" smtClean="0">
                <a:latin typeface="Avenir LT 35 Light" charset="0"/>
                <a:ea typeface="MS PGothic" pitchFamily="34" charset="-128"/>
              </a:rPr>
              <a:t>awareness during neuromuscular blockade </a:t>
            </a:r>
          </a:p>
          <a:p>
            <a:pPr marL="0" indent="0" eaLnBrk="1" hangingPunct="1">
              <a:buFont typeface="Arial" charset="0"/>
              <a:buNone/>
            </a:pPr>
            <a:endParaRPr lang="en-US" smtClean="0">
              <a:solidFill>
                <a:srgbClr val="000000"/>
              </a:solidFill>
              <a:latin typeface="Avenir LT 35 Light" charset="0"/>
              <a:ea typeface="MS PGothic"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GB" smtClean="0">
              <a:ea typeface="MS PGothic" pitchFamily="34" charset="-128"/>
            </a:endParaRPr>
          </a:p>
        </p:txBody>
      </p:sp>
      <p:pic>
        <p:nvPicPr>
          <p:cNvPr id="40962" name="Content Placeholder 3" descr="Fig 19 2b.tiff"/>
          <p:cNvPicPr>
            <a:picLocks noGrp="1" noChangeAspect="1"/>
          </p:cNvPicPr>
          <p:nvPr>
            <p:ph idx="1"/>
          </p:nvPr>
        </p:nvPicPr>
        <p:blipFill>
          <a:blip r:embed="rId3" cstate="screen">
            <a:extLst>
              <a:ext uri="{28A0092B-C50C-407E-A947-70E740481C1C}">
                <a14:useLocalDpi xmlns:a14="http://schemas.microsoft.com/office/drawing/2010/main"/>
              </a:ext>
            </a:extLst>
          </a:blip>
          <a:srcRect l="-20488" r="-20488"/>
          <a:stretch>
            <a:fillRect/>
          </a:stretch>
        </p:blipFill>
        <p:spPr>
          <a:xfrm>
            <a:off x="-1549400" y="87313"/>
            <a:ext cx="12312650" cy="677068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68313" y="260350"/>
            <a:ext cx="8229600" cy="1143000"/>
          </a:xfrm>
        </p:spPr>
        <p:txBody>
          <a:bodyPr/>
          <a:lstStyle/>
          <a:p>
            <a:pPr eaLnBrk="1" hangingPunct="1"/>
            <a:r>
              <a:rPr lang="en-US" smtClean="0">
                <a:ea typeface="MS PGothic" pitchFamily="34" charset="-128"/>
              </a:rPr>
              <a:t>Recommendations</a:t>
            </a:r>
          </a:p>
        </p:txBody>
      </p:sp>
      <p:sp>
        <p:nvSpPr>
          <p:cNvPr id="43010" name="Content Placeholder 2"/>
          <p:cNvSpPr>
            <a:spLocks noGrp="1"/>
          </p:cNvSpPr>
          <p:nvPr>
            <p:ph idx="1"/>
          </p:nvPr>
        </p:nvSpPr>
        <p:spPr/>
        <p:txBody>
          <a:bodyPr/>
          <a:lstStyle/>
          <a:p>
            <a:pPr eaLnBrk="1" hangingPunct="1"/>
            <a:r>
              <a:rPr lang="en-US" smtClean="0">
                <a:ea typeface="MS PGothic" pitchFamily="34" charset="-128"/>
              </a:rPr>
              <a:t>Plan the use of NMB</a:t>
            </a:r>
          </a:p>
          <a:p>
            <a:pPr eaLnBrk="1" hangingPunct="1"/>
            <a:r>
              <a:rPr lang="en-US" smtClean="0">
                <a:ea typeface="MS PGothic" pitchFamily="34" charset="-128"/>
              </a:rPr>
              <a:t>Patients informed regarding </a:t>
            </a:r>
          </a:p>
          <a:p>
            <a:pPr lvl="1" eaLnBrk="1" hangingPunct="1"/>
            <a:r>
              <a:rPr lang="en-US" smtClean="0">
                <a:ea typeface="MS PGothic" pitchFamily="34" charset="-128"/>
              </a:rPr>
              <a:t>Effect of NMB</a:t>
            </a:r>
          </a:p>
          <a:p>
            <a:pPr lvl="1" eaLnBrk="1" hangingPunct="1"/>
            <a:r>
              <a:rPr lang="en-US" smtClean="0">
                <a:ea typeface="MS PGothic" pitchFamily="34" charset="-128"/>
              </a:rPr>
              <a:t>Increased risk of AAGA if NMB is used</a:t>
            </a:r>
          </a:p>
          <a:p>
            <a:pPr lvl="1" eaLnBrk="1" hangingPunct="1"/>
            <a:r>
              <a:rPr lang="en-US" smtClean="0">
                <a:ea typeface="MS PGothic" pitchFamily="34" charset="-128"/>
              </a:rPr>
              <a:t>Awake extubation</a:t>
            </a:r>
          </a:p>
          <a:p>
            <a:pPr eaLnBrk="1" hangingPunct="1"/>
            <a:r>
              <a:rPr lang="en-US" smtClean="0">
                <a:ea typeface="MS PGothic" pitchFamily="34" charset="-128"/>
              </a:rPr>
              <a:t>Packaging, labeling and handling of NMB </a:t>
            </a:r>
          </a:p>
          <a:p>
            <a:pPr eaLnBrk="1" hangingPunct="1"/>
            <a:r>
              <a:rPr lang="en-US" smtClean="0">
                <a:ea typeface="MS PGothic" pitchFamily="34" charset="-128"/>
              </a:rPr>
              <a:t>Nerve stimulator to be considered as ‘essential’ in monitoring guidelines</a:t>
            </a:r>
          </a:p>
          <a:p>
            <a:pPr eaLnBrk="1" hangingPunct="1"/>
            <a:r>
              <a:rPr lang="en-US" smtClean="0">
                <a:ea typeface="MS PGothic" pitchFamily="34" charset="-128"/>
              </a:rPr>
              <a:t>Management of drug errors that lead to accidental paralysis</a:t>
            </a:r>
          </a:p>
          <a:p>
            <a:pPr eaLnBrk="1" hangingPunct="1"/>
            <a:endParaRPr lang="en-US" smtClean="0">
              <a:ea typeface="MS PGothic" pitchFamily="34" charset="-128"/>
            </a:endParaRPr>
          </a:p>
          <a:p>
            <a:pPr eaLnBrk="1" hangingPunct="1"/>
            <a:endParaRPr lang="en-US" smtClean="0">
              <a:ea typeface="MS PGothic"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z="5400" smtClean="0">
                <a:ea typeface="MS PGothic" pitchFamily="34" charset="-128"/>
              </a:rPr>
              <a:t>Aim:</a:t>
            </a:r>
            <a:br>
              <a:rPr lang="en-GB" sz="5400" smtClean="0">
                <a:ea typeface="MS PGothic" pitchFamily="34" charset="-128"/>
              </a:rPr>
            </a:br>
            <a:endParaRPr lang="en-GB" sz="5400" smtClean="0">
              <a:ea typeface="MS PGothic" pitchFamily="34" charset="-128"/>
            </a:endParaRPr>
          </a:p>
        </p:txBody>
      </p:sp>
      <p:sp>
        <p:nvSpPr>
          <p:cNvPr id="16386" name="Content Placeholder 2"/>
          <p:cNvSpPr>
            <a:spLocks noGrp="1"/>
          </p:cNvSpPr>
          <p:nvPr>
            <p:ph idx="1"/>
          </p:nvPr>
        </p:nvSpPr>
        <p:spPr>
          <a:xfrm>
            <a:off x="468313" y="1700213"/>
            <a:ext cx="6048375" cy="4525962"/>
          </a:xfrm>
        </p:spPr>
        <p:txBody>
          <a:bodyPr/>
          <a:lstStyle/>
          <a:p>
            <a:pPr marL="0" indent="0" eaLnBrk="1" hangingPunct="1"/>
            <a:r>
              <a:rPr lang="en-US" smtClean="0">
                <a:ea typeface="MS Mincho" pitchFamily="49" charset="-128"/>
                <a:cs typeface="Times New Roman" pitchFamily="18" charset="0"/>
              </a:rPr>
              <a:t> Demonstrate the relation between AAGA and the use of neuromuscular blocking (NMB) drugs.</a:t>
            </a:r>
          </a:p>
          <a:p>
            <a:pPr marL="0" indent="0" eaLnBrk="1" hangingPunct="1"/>
            <a:endParaRPr lang="en-IE" sz="3600" smtClean="0">
              <a:latin typeface="Cambria" pitchFamily="18" charset="0"/>
              <a:ea typeface="MS Mincho" pitchFamily="49" charset="-128"/>
              <a:cs typeface="Times New Roman" pitchFamily="18" charset="0"/>
            </a:endParaRPr>
          </a:p>
          <a:p>
            <a:pPr marL="0" indent="0" eaLnBrk="1" hangingPunct="1"/>
            <a:r>
              <a:rPr lang="en-US" smtClean="0">
                <a:ea typeface="MS Mincho" pitchFamily="49" charset="-128"/>
                <a:cs typeface="Times New Roman" pitchFamily="18" charset="0"/>
              </a:rPr>
              <a:t> How NMB affects patient’s experiences of intra-operative events.</a:t>
            </a:r>
            <a:endParaRPr lang="en-IE" sz="3600" smtClean="0">
              <a:latin typeface="Cambria" pitchFamily="18" charset="0"/>
              <a:ea typeface="MS Mincho" pitchFamily="49" charset="-128"/>
              <a:cs typeface="Times New Roman" pitchFamily="18" charset="0"/>
            </a:endParaRPr>
          </a:p>
          <a:p>
            <a:pPr lvl="1" eaLnBrk="1" hangingPunct="1"/>
            <a:endParaRPr lang="en-GB" smtClean="0">
              <a:ea typeface="MS PGothic" pitchFamily="34" charset="-128"/>
              <a:cs typeface="Times New Roman" pitchFamily="18" charset="0"/>
            </a:endParaRPr>
          </a:p>
        </p:txBody>
      </p:sp>
      <p:pic>
        <p:nvPicPr>
          <p:cNvPr id="16389" name="Picture 5"/>
          <p:cNvPicPr>
            <a:picLocks noChangeAspect="1" noChangeArrowheads="1"/>
          </p:cNvPicPr>
          <p:nvPr/>
        </p:nvPicPr>
        <p:blipFill>
          <a:blip r:embed="rId3"/>
          <a:srcRect/>
          <a:stretch>
            <a:fillRect/>
          </a:stretch>
        </p:blipFill>
        <p:spPr bwMode="auto">
          <a:xfrm>
            <a:off x="6084888" y="1989138"/>
            <a:ext cx="2722562"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GB" smtClean="0">
              <a:ea typeface="MS PGothic" pitchFamily="34" charset="-128"/>
            </a:endParaRPr>
          </a:p>
        </p:txBody>
      </p:sp>
      <p:sp>
        <p:nvSpPr>
          <p:cNvPr id="3" name="Content Placeholder 2"/>
          <p:cNvSpPr>
            <a:spLocks noGrp="1"/>
          </p:cNvSpPr>
          <p:nvPr>
            <p:ph idx="1"/>
          </p:nvPr>
        </p:nvSpPr>
        <p:spPr/>
        <p:txBody>
          <a:bodyPr/>
          <a:lstStyle/>
          <a:p>
            <a:pPr eaLnBrk="1" hangingPunct="1">
              <a:defRPr/>
            </a:pPr>
            <a:r>
              <a:rPr lang="en-US" dirty="0" smtClean="0"/>
              <a:t>Indication may be to either:</a:t>
            </a:r>
          </a:p>
          <a:p>
            <a:pPr lvl="1" eaLnBrk="1" hangingPunct="1">
              <a:defRPr/>
            </a:pPr>
            <a:r>
              <a:rPr lang="en-US" dirty="0" smtClean="0"/>
              <a:t>facilitate laryngoscopy and tracheal intubation, ventilation or for surgical requirements. </a:t>
            </a:r>
          </a:p>
          <a:p>
            <a:pPr marL="0" indent="0" eaLnBrk="1" hangingPunct="1">
              <a:buFont typeface="Arial" charset="0"/>
              <a:buNone/>
              <a:defRPr/>
            </a:pPr>
            <a:endParaRPr lang="en-US" dirty="0" smtClean="0"/>
          </a:p>
          <a:p>
            <a:pPr marL="0" indent="0" algn="ctr" eaLnBrk="1" hangingPunct="1">
              <a:buFont typeface="Arial" charset="0"/>
              <a:buNone/>
              <a:defRPr/>
            </a:pPr>
            <a:r>
              <a:rPr lang="en-US" dirty="0" smtClean="0"/>
              <a:t>But</a:t>
            </a:r>
          </a:p>
          <a:p>
            <a:pPr eaLnBrk="1" hangingPunct="1">
              <a:defRPr/>
            </a:pPr>
            <a:endParaRPr lang="en-US" dirty="0" smtClean="0"/>
          </a:p>
          <a:p>
            <a:pPr eaLnBrk="1" hangingPunct="1">
              <a:defRPr/>
            </a:pPr>
            <a:r>
              <a:rPr lang="en-US" dirty="0" smtClean="0"/>
              <a:t>NMB removes the capacity of a patient to move in response to unpleasant stimuli during general anaesthesia.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smtClean="0">
                <a:ea typeface="MS PGothic" pitchFamily="34" charset="-128"/>
              </a:rPr>
              <a:t>Ghoneim &amp; Block (1992) </a:t>
            </a:r>
          </a:p>
          <a:p>
            <a:pPr lvl="1"/>
            <a:r>
              <a:rPr lang="en-US" smtClean="0">
                <a:ea typeface="MS PGothic" pitchFamily="34" charset="-128"/>
              </a:rPr>
              <a:t>Avoid neuromuscular blockade wherever possible and if used, avoid complete paralysis. </a:t>
            </a:r>
          </a:p>
          <a:p>
            <a:pPr eaLnBrk="1" hangingPunct="1"/>
            <a:r>
              <a:rPr lang="en-US" smtClean="0">
                <a:ea typeface="MS PGothic" pitchFamily="34" charset="-128"/>
              </a:rPr>
              <a:t>Sandin et al., 2000</a:t>
            </a:r>
          </a:p>
          <a:p>
            <a:pPr lvl="1" eaLnBrk="1" hangingPunct="1"/>
            <a:r>
              <a:rPr lang="en-US" smtClean="0">
                <a:ea typeface="MS PGothic" pitchFamily="34" charset="-128"/>
              </a:rPr>
              <a:t>NMBs predispose to AAGA and to the adverse effects of AAGA when it occurs </a:t>
            </a:r>
          </a:p>
          <a:p>
            <a:pPr lvl="1" eaLnBrk="1" hangingPunct="1"/>
            <a:r>
              <a:rPr lang="en-US" smtClean="0">
                <a:latin typeface="Avenir LT 35 Light" charset="0"/>
                <a:ea typeface="MS PGothic" pitchFamily="34" charset="-128"/>
              </a:rPr>
              <a:t>Incidence of AAGA </a:t>
            </a:r>
          </a:p>
          <a:p>
            <a:pPr lvl="2" eaLnBrk="1" hangingPunct="1"/>
            <a:r>
              <a:rPr lang="en-US" smtClean="0">
                <a:latin typeface="Avenir LT 35 Light" charset="0"/>
                <a:ea typeface="MS PGothic" pitchFamily="34" charset="-128"/>
              </a:rPr>
              <a:t>with NMB was 0.18% vs 0.1% with no NMB</a:t>
            </a:r>
          </a:p>
          <a:p>
            <a:pPr lvl="1" eaLnBrk="1" hangingPunct="1"/>
            <a:endParaRPr lang="en-US" smtClean="0">
              <a:ea typeface="MS PGothic" pitchFamily="34" charset="-128"/>
            </a:endParaRPr>
          </a:p>
          <a:p>
            <a:pPr eaLnBrk="1" hangingPunct="1"/>
            <a:endParaRPr lang="en-US" smtClean="0">
              <a:ea typeface="MS PGothic" pitchFamily="34" charset="-128"/>
            </a:endParaRPr>
          </a:p>
          <a:p>
            <a:pPr eaLnBrk="1" hangingPunct="1"/>
            <a:endParaRPr lang="en-US" smtClean="0">
              <a:ea typeface="MS PGothic"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GB" smtClean="0">
              <a:ea typeface="MS PGothic" pitchFamily="34" charset="-128"/>
            </a:endParaRPr>
          </a:p>
        </p:txBody>
      </p:sp>
      <p:sp>
        <p:nvSpPr>
          <p:cNvPr id="3" name="Content Placeholder 2"/>
          <p:cNvSpPr>
            <a:spLocks noGrp="1"/>
          </p:cNvSpPr>
          <p:nvPr>
            <p:ph idx="1"/>
          </p:nvPr>
        </p:nvSpPr>
        <p:spPr/>
        <p:txBody>
          <a:bodyPr/>
          <a:lstStyle/>
          <a:p>
            <a:pPr eaLnBrk="1" hangingPunct="1"/>
            <a:r>
              <a:rPr lang="en-US" smtClean="0">
                <a:ea typeface="MS PGothic" pitchFamily="34" charset="-128"/>
              </a:rPr>
              <a:t>B-Aware (Myles et al., 2004) </a:t>
            </a:r>
          </a:p>
          <a:p>
            <a:pPr lvl="1" eaLnBrk="1" hangingPunct="1"/>
            <a:r>
              <a:rPr lang="en-US" smtClean="0">
                <a:ea typeface="MS PGothic" pitchFamily="34" charset="-128"/>
              </a:rPr>
              <a:t>predominantly studied patients in whom NMBs were administered.</a:t>
            </a:r>
          </a:p>
          <a:p>
            <a:pPr eaLnBrk="1" hangingPunct="1"/>
            <a:endParaRPr lang="en-US" smtClean="0">
              <a:ea typeface="MS PGothic" pitchFamily="34" charset="-128"/>
            </a:endParaRPr>
          </a:p>
          <a:p>
            <a:pPr eaLnBrk="1" hangingPunct="1"/>
            <a:r>
              <a:rPr lang="en-US" smtClean="0">
                <a:ea typeface="MS PGothic" pitchFamily="34" charset="-128"/>
              </a:rPr>
              <a:t>Other large trials (B-Unaware/ BAG-RECALL; Avidan 2008 &amp; 2011)</a:t>
            </a:r>
          </a:p>
          <a:p>
            <a:pPr lvl="1" eaLnBrk="1" hangingPunct="1"/>
            <a:r>
              <a:rPr lang="en-US" smtClean="0">
                <a:ea typeface="MS PGothic" pitchFamily="34" charset="-128"/>
              </a:rPr>
              <a:t>have not explicitly recorded NMB as a risk factor</a:t>
            </a:r>
          </a:p>
          <a:p>
            <a:pPr eaLnBrk="1" hangingPunct="1">
              <a:buFont typeface="Arial" charset="0"/>
              <a:buNone/>
            </a:pPr>
            <a:endParaRPr lang="en-US" smtClean="0">
              <a:ea typeface="MS PGothic"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ea typeface="MS PGothic" pitchFamily="34" charset="-128"/>
              </a:rPr>
              <a:t>NAP5 Results</a:t>
            </a:r>
            <a:endParaRPr lang="en-GB" smtClean="0">
              <a:ea typeface="MS PGothic" pitchFamily="34" charset="-128"/>
            </a:endParaRPr>
          </a:p>
        </p:txBody>
      </p:sp>
      <p:sp>
        <p:nvSpPr>
          <p:cNvPr id="22530" name="Content Placeholder 2"/>
          <p:cNvSpPr>
            <a:spLocks noGrp="1"/>
          </p:cNvSpPr>
          <p:nvPr>
            <p:ph idx="1"/>
          </p:nvPr>
        </p:nvSpPr>
        <p:spPr/>
        <p:txBody>
          <a:bodyPr/>
          <a:lstStyle/>
          <a:p>
            <a:pPr eaLnBrk="1" hangingPunct="1"/>
            <a:r>
              <a:rPr lang="en-US" smtClean="0">
                <a:ea typeface="MS PGothic" pitchFamily="34" charset="-128"/>
              </a:rPr>
              <a:t>NMB is dramatically over-represented in the cohort of AAGA reports in </a:t>
            </a:r>
            <a:r>
              <a:rPr lang="en-US" smtClean="0">
                <a:ea typeface="MS Mincho" pitchFamily="49" charset="-128"/>
                <a:cs typeface="Times New Roman" pitchFamily="18" charset="0"/>
              </a:rPr>
              <a:t>NAP5</a:t>
            </a:r>
          </a:p>
          <a:p>
            <a:pPr eaLnBrk="1" hangingPunct="1"/>
            <a:endParaRPr lang="en-US" smtClean="0">
              <a:ea typeface="MS Mincho" pitchFamily="49" charset="-128"/>
              <a:cs typeface="Times New Roman" pitchFamily="18" charset="0"/>
            </a:endParaRPr>
          </a:p>
          <a:p>
            <a:pPr eaLnBrk="1" hangingPunct="1"/>
            <a:r>
              <a:rPr lang="en-US" smtClean="0">
                <a:ea typeface="MS Mincho" pitchFamily="49" charset="-128"/>
                <a:cs typeface="Times New Roman" pitchFamily="18" charset="0"/>
              </a:rPr>
              <a:t>NMB used in 46% of all general anaesthetics.</a:t>
            </a:r>
          </a:p>
          <a:p>
            <a:pPr lvl="1" eaLnBrk="1" hangingPunct="1"/>
            <a:r>
              <a:rPr lang="en-US" smtClean="0">
                <a:ea typeface="MS Mincho" pitchFamily="49" charset="-128"/>
                <a:cs typeface="Times New Roman" pitchFamily="18" charset="0"/>
              </a:rPr>
              <a:t>Anaesthesia Activity Survey (Sury et al., 2014)</a:t>
            </a:r>
          </a:p>
          <a:p>
            <a:pPr eaLnBrk="1" hangingPunct="1"/>
            <a:endParaRPr lang="en-US" smtClean="0">
              <a:ea typeface="MS Mincho" pitchFamily="49" charset="-128"/>
              <a:cs typeface="Times New Roman" pitchFamily="18" charset="0"/>
            </a:endParaRPr>
          </a:p>
          <a:p>
            <a:pPr eaLnBrk="1" hangingPunct="1"/>
            <a:r>
              <a:rPr lang="en-US" smtClean="0">
                <a:ea typeface="MS PGothic" pitchFamily="34" charset="-128"/>
              </a:rPr>
              <a:t>93%(131) of NAP5 Class A and B cases received a NMB</a:t>
            </a:r>
          </a:p>
          <a:p>
            <a:pPr eaLnBrk="1" hangingPunct="1"/>
            <a:endParaRPr lang="en-US" smtClean="0">
              <a:ea typeface="MS Mincho" pitchFamily="49" charset="-128"/>
            </a:endParaRPr>
          </a:p>
          <a:p>
            <a:pPr lvl="1" eaLnBrk="1" hangingPunct="1"/>
            <a:endParaRPr lang="en-US" smtClean="0">
              <a:latin typeface="Avenir LT 35 Light" charset="0"/>
              <a:ea typeface="MS PGothic" pitchFamily="34" charset="-128"/>
            </a:endParaRPr>
          </a:p>
          <a:p>
            <a:pPr eaLnBrk="1" hangingPunct="1"/>
            <a:endParaRPr lang="en-US" smtClean="0">
              <a:ea typeface="MS PGothic"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GB" smtClean="0">
              <a:ea typeface="MS PGothic" pitchFamily="34" charset="-128"/>
            </a:endParaRPr>
          </a:p>
        </p:txBody>
      </p:sp>
      <p:pic>
        <p:nvPicPr>
          <p:cNvPr id="24578" name="Content Placeholder 10" descr="Table 19.tiff"/>
          <p:cNvPicPr>
            <a:picLocks noGrp="1" noChangeAspect="1"/>
          </p:cNvPicPr>
          <p:nvPr>
            <p:ph idx="1"/>
          </p:nvPr>
        </p:nvPicPr>
        <p:blipFill>
          <a:blip r:embed="rId3" cstate="screen">
            <a:extLst>
              <a:ext uri="{28A0092B-C50C-407E-A947-70E740481C1C}">
                <a14:useLocalDpi xmlns:a14="http://schemas.microsoft.com/office/drawing/2010/main"/>
              </a:ext>
            </a:extLst>
          </a:blip>
          <a:srcRect l="-14104" r="-14104"/>
          <a:stretch>
            <a:fillRect/>
          </a:stretch>
        </p:blipFill>
        <p:spPr>
          <a:xfrm>
            <a:off x="-323850" y="1412875"/>
            <a:ext cx="10444163" cy="57451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GB" smtClean="0">
              <a:ea typeface="MS PGothic" pitchFamily="34" charset="-128"/>
            </a:endParaRPr>
          </a:p>
        </p:txBody>
      </p:sp>
      <p:pic>
        <p:nvPicPr>
          <p:cNvPr id="26626" name="Content Placeholder 3" descr="Fig 19 1.tiff"/>
          <p:cNvPicPr>
            <a:picLocks noGrp="1" noChangeAspect="1"/>
          </p:cNvPicPr>
          <p:nvPr>
            <p:ph idx="1"/>
          </p:nvPr>
        </p:nvPicPr>
        <p:blipFill>
          <a:blip r:embed="rId3" cstate="screen">
            <a:extLst>
              <a:ext uri="{28A0092B-C50C-407E-A947-70E740481C1C}">
                <a14:useLocalDpi xmlns:a14="http://schemas.microsoft.com/office/drawing/2010/main"/>
              </a:ext>
            </a:extLst>
          </a:blip>
          <a:srcRect l="-21063" r="-21063"/>
          <a:stretch>
            <a:fillRect/>
          </a:stretch>
        </p:blipFill>
        <p:spPr>
          <a:xfrm>
            <a:off x="-1476375" y="1484313"/>
            <a:ext cx="10212388" cy="56165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GB" smtClean="0">
              <a:ea typeface="MS PGothic" pitchFamily="34" charset="-128"/>
            </a:endParaRPr>
          </a:p>
        </p:txBody>
      </p:sp>
      <p:sp>
        <p:nvSpPr>
          <p:cNvPr id="28674" name="Content Placeholder 2"/>
          <p:cNvSpPr>
            <a:spLocks noGrp="1"/>
          </p:cNvSpPr>
          <p:nvPr>
            <p:ph idx="1"/>
          </p:nvPr>
        </p:nvSpPr>
        <p:spPr/>
        <p:txBody>
          <a:bodyPr/>
          <a:lstStyle/>
          <a:p>
            <a:pPr eaLnBrk="1" hangingPunct="1"/>
            <a:r>
              <a:rPr lang="en-US" smtClean="0">
                <a:latin typeface="Avenir LT 35 Light" charset="0"/>
                <a:ea typeface="MS PGothic" pitchFamily="34" charset="-128"/>
              </a:rPr>
              <a:t>Distress at the time of the episode was reported</a:t>
            </a:r>
          </a:p>
          <a:p>
            <a:pPr lvl="1" eaLnBrk="1" hangingPunct="1"/>
            <a:r>
              <a:rPr lang="en-US" smtClean="0">
                <a:latin typeface="Avenir LT 35 Light" charset="0"/>
                <a:ea typeface="MS PGothic" pitchFamily="34" charset="-128"/>
              </a:rPr>
              <a:t>In 51% of all reports where NMBs were used</a:t>
            </a:r>
          </a:p>
          <a:p>
            <a:pPr lvl="1" eaLnBrk="1" hangingPunct="1"/>
            <a:r>
              <a:rPr lang="en-US" smtClean="0">
                <a:latin typeface="Avenir LT 35 Light" charset="0"/>
                <a:ea typeface="MS PGothic" pitchFamily="34" charset="-128"/>
              </a:rPr>
              <a:t>in 61% when paralysis was also experienced</a:t>
            </a:r>
          </a:p>
          <a:p>
            <a:pPr lvl="1" eaLnBrk="1" hangingPunct="1"/>
            <a:r>
              <a:rPr lang="en-US" smtClean="0">
                <a:latin typeface="Avenir LT 35 Light" charset="0"/>
                <a:ea typeface="MS PGothic" pitchFamily="34" charset="-128"/>
              </a:rPr>
              <a:t>in 77% when both paralysis and pain were experienced. </a:t>
            </a:r>
          </a:p>
          <a:p>
            <a:pPr eaLnBrk="1" hangingPunct="1"/>
            <a:endParaRPr lang="en-US" smtClean="0">
              <a:ea typeface="MS PGothic"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TotalTime>
  <Words>897</Words>
  <Application>Microsoft Office PowerPoint</Application>
  <PresentationFormat>On-screen Show (4:3)</PresentationFormat>
  <Paragraphs>107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Neuromuscular Blockade</vt:lpstr>
      <vt:lpstr>Aim: </vt:lpstr>
      <vt:lpstr>PowerPoint Presentation</vt:lpstr>
      <vt:lpstr>PowerPoint Presentation</vt:lpstr>
      <vt:lpstr>PowerPoint Presentation</vt:lpstr>
      <vt:lpstr>NAP5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Were we studying?</vt:lpstr>
      <vt:lpstr>PowerPoint Presentation</vt:lpstr>
      <vt:lpstr>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Annique Simpson</cp:lastModifiedBy>
  <cp:revision>41</cp:revision>
  <dcterms:created xsi:type="dcterms:W3CDTF">2014-07-25T06:24:51Z</dcterms:created>
  <dcterms:modified xsi:type="dcterms:W3CDTF">2014-10-21T13:14:17Z</dcterms:modified>
</cp:coreProperties>
</file>