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70" r:id="rId7"/>
    <p:sldId id="264" r:id="rId8"/>
    <p:sldId id="265" r:id="rId9"/>
    <p:sldId id="266" r:id="rId10"/>
    <p:sldId id="275" r:id="rId11"/>
    <p:sldId id="280" r:id="rId12"/>
    <p:sldId id="289" r:id="rId13"/>
    <p:sldId id="281" r:id="rId14"/>
    <p:sldId id="278" r:id="rId15"/>
    <p:sldId id="282" r:id="rId16"/>
    <p:sldId id="272" r:id="rId17"/>
    <p:sldId id="267" r:id="rId18"/>
    <p:sldId id="283" r:id="rId19"/>
    <p:sldId id="279" r:id="rId20"/>
    <p:sldId id="286" r:id="rId21"/>
    <p:sldId id="287" r:id="rId22"/>
    <p:sldId id="288" r:id="rId23"/>
    <p:sldId id="271" r:id="rId24"/>
    <p:sldId id="262" r:id="rId25"/>
    <p:sldId id="27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DF2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953" autoAdjust="0"/>
  </p:normalViewPr>
  <p:slideViewPr>
    <p:cSldViewPr>
      <p:cViewPr varScale="1">
        <p:scale>
          <a:sx n="70" d="100"/>
          <a:sy n="70" d="100"/>
        </p:scale>
        <p:origin x="1302" y="48"/>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1124744"/>
            <a:ext cx="9144000" cy="61206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10" name="Footer Placeholder 5"/>
          <p:cNvSpPr txBox="1">
            <a:spLocks/>
          </p:cNvSpPr>
          <p:nvPr userDrawn="1"/>
        </p:nvSpPr>
        <p:spPr>
          <a:xfrm>
            <a:off x="6044734" y="6311307"/>
            <a:ext cx="2895600" cy="72405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dirty="0" smtClean="0">
                <a:solidFill>
                  <a:schemeClr val="tx1"/>
                </a:solidFill>
              </a:rPr>
              <a:t>NAP5</a:t>
            </a:r>
          </a:p>
          <a:p>
            <a:pPr algn="r"/>
            <a:r>
              <a:rPr lang="en-US" sz="1400" dirty="0" smtClean="0">
                <a:solidFill>
                  <a:schemeClr val="tx1"/>
                </a:solidFill>
              </a:rPr>
              <a:t> The 5th National Audit Project</a:t>
            </a:r>
          </a:p>
          <a:p>
            <a:pPr algn="l"/>
            <a:r>
              <a:rPr lang="en-GB" sz="1800" dirty="0" smtClean="0">
                <a:solidFill>
                  <a:srgbClr val="99FFA4"/>
                </a:solidFill>
                <a:latin typeface="ZapfDingbatsITC"/>
              </a:rPr>
              <a:t>                         ■ </a:t>
            </a:r>
            <a:r>
              <a:rPr lang="en-GB" sz="1800" dirty="0" smtClean="0">
                <a:solidFill>
                  <a:srgbClr val="A0FFA3"/>
                </a:solidFill>
                <a:latin typeface="ZapfDingbatsITC"/>
              </a:rPr>
              <a:t>■ </a:t>
            </a:r>
            <a:r>
              <a:rPr lang="en-GB" sz="1800" dirty="0" smtClean="0">
                <a:solidFill>
                  <a:srgbClr val="B3FFB5"/>
                </a:solidFill>
                <a:latin typeface="ZapfDingbatsITC"/>
              </a:rPr>
              <a:t>■ </a:t>
            </a:r>
            <a:r>
              <a:rPr lang="en-GB" sz="1800" dirty="0" smtClean="0">
                <a:solidFill>
                  <a:srgbClr val="DAFFDB"/>
                </a:solidFill>
                <a:latin typeface="ZapfDingbatsITC"/>
              </a:rPr>
              <a:t>■ </a:t>
            </a:r>
            <a:r>
              <a:rPr lang="en-GB" sz="1800" dirty="0" smtClean="0">
                <a:solidFill>
                  <a:srgbClr val="EDFFED"/>
                </a:solidFill>
                <a:latin typeface="ZapfDingbatsITC"/>
              </a:rPr>
              <a:t>■ </a:t>
            </a:r>
            <a:endParaRPr lang="en-GB" dirty="0"/>
          </a:p>
        </p:txBody>
      </p:sp>
    </p:spTree>
    <p:extLst>
      <p:ext uri="{BB962C8B-B14F-4D97-AF65-F5344CB8AC3E}">
        <p14:creationId xmlns:p14="http://schemas.microsoft.com/office/powerpoint/2010/main" val="214481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11/09/2014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3257984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11/09/2014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431465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11/09/2014</a:t>
            </a:fld>
            <a:endParaRPr lang="en-GB"/>
          </a:p>
        </p:txBody>
      </p:sp>
    </p:spTree>
    <p:extLst>
      <p:ext uri="{BB962C8B-B14F-4D97-AF65-F5344CB8AC3E}">
        <p14:creationId xmlns:p14="http://schemas.microsoft.com/office/powerpoint/2010/main" val="3954524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11/09/2014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2835659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11/09/2014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269798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11/09/2014</a:t>
            </a:fld>
            <a:endParaRPr lang="en-GB"/>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4104247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11/09/2014</a:t>
            </a:fld>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2990637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11/09/2014</a:t>
            </a:fld>
            <a:endParaRPr lang="en-GB"/>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411475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11/09/2014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135501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11/09/2014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20224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ADF232"/>
        </a:solidFill>
        <a:effectLst/>
      </p:bgPr>
    </p:bg>
    <p:spTree>
      <p:nvGrpSpPr>
        <p:cNvPr id="1" name=""/>
        <p:cNvGrpSpPr/>
        <p:nvPr/>
      </p:nvGrpSpPr>
      <p:grpSpPr>
        <a:xfrm>
          <a:off x="0" y="0"/>
          <a:ext cx="0" cy="0"/>
          <a:chOff x="0" y="0"/>
          <a:chExt cx="0" cy="0"/>
        </a:xfrm>
      </p:grpSpPr>
      <p:sp>
        <p:nvSpPr>
          <p:cNvPr id="9" name="Rectangle 8"/>
          <p:cNvSpPr/>
          <p:nvPr userDrawn="1"/>
        </p:nvSpPr>
        <p:spPr>
          <a:xfrm>
            <a:off x="0" y="1412776"/>
            <a:ext cx="9144000" cy="58326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Footer Placeholder 5"/>
          <p:cNvSpPr txBox="1">
            <a:spLocks/>
          </p:cNvSpPr>
          <p:nvPr userDrawn="1"/>
        </p:nvSpPr>
        <p:spPr>
          <a:xfrm>
            <a:off x="6012160" y="184665"/>
            <a:ext cx="2895600" cy="72405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dirty="0" smtClean="0">
                <a:solidFill>
                  <a:schemeClr val="tx1"/>
                </a:solidFill>
              </a:rPr>
              <a:t>NAP5</a:t>
            </a:r>
          </a:p>
          <a:p>
            <a:pPr algn="r"/>
            <a:r>
              <a:rPr lang="en-US" sz="1400" dirty="0" smtClean="0">
                <a:solidFill>
                  <a:schemeClr val="tx1"/>
                </a:solidFill>
              </a:rPr>
              <a:t> The 5th National Audit Project</a:t>
            </a:r>
          </a:p>
          <a:p>
            <a:pPr algn="l"/>
            <a:r>
              <a:rPr lang="en-GB" sz="1800" dirty="0" smtClean="0">
                <a:solidFill>
                  <a:srgbClr val="99FFA4"/>
                </a:solidFill>
                <a:latin typeface="ZapfDingbatsITC"/>
              </a:rPr>
              <a:t>                         ■ </a:t>
            </a:r>
            <a:r>
              <a:rPr lang="en-GB" sz="1800" dirty="0" smtClean="0">
                <a:solidFill>
                  <a:srgbClr val="A0FFA3"/>
                </a:solidFill>
                <a:latin typeface="ZapfDingbatsITC"/>
              </a:rPr>
              <a:t>■ </a:t>
            </a:r>
            <a:r>
              <a:rPr lang="en-GB" sz="1800" dirty="0" smtClean="0">
                <a:solidFill>
                  <a:srgbClr val="B3FFB5"/>
                </a:solidFill>
                <a:latin typeface="ZapfDingbatsITC"/>
              </a:rPr>
              <a:t>■ </a:t>
            </a:r>
            <a:r>
              <a:rPr lang="en-GB" sz="1800" dirty="0" smtClean="0">
                <a:solidFill>
                  <a:srgbClr val="DAFFDB"/>
                </a:solidFill>
                <a:latin typeface="ZapfDingbatsITC"/>
              </a:rPr>
              <a:t>■ </a:t>
            </a:r>
            <a:r>
              <a:rPr lang="en-GB" sz="1800" dirty="0" smtClean="0">
                <a:solidFill>
                  <a:srgbClr val="EDFFED"/>
                </a:solidFill>
                <a:latin typeface="ZapfDingbatsITC"/>
              </a:rPr>
              <a:t>■ </a:t>
            </a:r>
            <a:endParaRPr lang="en-GB" dirty="0"/>
          </a:p>
        </p:txBody>
      </p:sp>
      <p:sp>
        <p:nvSpPr>
          <p:cNvPr id="8" name="Footer Placeholder 5"/>
          <p:cNvSpPr txBox="1">
            <a:spLocks/>
          </p:cNvSpPr>
          <p:nvPr userDrawn="1"/>
        </p:nvSpPr>
        <p:spPr>
          <a:xfrm>
            <a:off x="6044734" y="6311307"/>
            <a:ext cx="2895600" cy="72405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dirty="0" smtClean="0">
                <a:solidFill>
                  <a:schemeClr val="tx1"/>
                </a:solidFill>
              </a:rPr>
              <a:t>NAP5</a:t>
            </a:r>
          </a:p>
          <a:p>
            <a:pPr algn="r"/>
            <a:r>
              <a:rPr lang="en-US" sz="1400" dirty="0" smtClean="0">
                <a:solidFill>
                  <a:schemeClr val="tx1"/>
                </a:solidFill>
              </a:rPr>
              <a:t> The 5th National Audit Project</a:t>
            </a:r>
          </a:p>
          <a:p>
            <a:pPr algn="l"/>
            <a:r>
              <a:rPr lang="en-GB" sz="1800" dirty="0" smtClean="0">
                <a:solidFill>
                  <a:srgbClr val="99FFA4"/>
                </a:solidFill>
                <a:latin typeface="ZapfDingbatsITC"/>
              </a:rPr>
              <a:t>                         ■ </a:t>
            </a:r>
            <a:r>
              <a:rPr lang="en-GB" sz="1800" dirty="0" smtClean="0">
                <a:solidFill>
                  <a:srgbClr val="A0FFA3"/>
                </a:solidFill>
                <a:latin typeface="ZapfDingbatsITC"/>
              </a:rPr>
              <a:t>■ </a:t>
            </a:r>
            <a:r>
              <a:rPr lang="en-GB" sz="1800" dirty="0" smtClean="0">
                <a:solidFill>
                  <a:srgbClr val="B3FFB5"/>
                </a:solidFill>
                <a:latin typeface="ZapfDingbatsITC"/>
              </a:rPr>
              <a:t>■ </a:t>
            </a:r>
            <a:r>
              <a:rPr lang="en-GB" sz="1800" dirty="0" smtClean="0">
                <a:solidFill>
                  <a:srgbClr val="DAFFDB"/>
                </a:solidFill>
                <a:latin typeface="ZapfDingbatsITC"/>
              </a:rPr>
              <a:t>■ </a:t>
            </a:r>
            <a:r>
              <a:rPr lang="en-GB" sz="1800" dirty="0" smtClean="0">
                <a:solidFill>
                  <a:srgbClr val="EDFFED"/>
                </a:solidFill>
                <a:latin typeface="ZapfDingbatsITC"/>
              </a:rPr>
              <a:t>■ </a:t>
            </a:r>
            <a:endParaRPr lang="en-GB" dirty="0"/>
          </a:p>
        </p:txBody>
      </p:sp>
    </p:spTree>
    <p:extLst>
      <p:ext uri="{BB962C8B-B14F-4D97-AF65-F5344CB8AC3E}">
        <p14:creationId xmlns:p14="http://schemas.microsoft.com/office/powerpoint/2010/main" val="3498521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TIVA</a:t>
            </a:r>
            <a:endParaRPr lang="en-GB" dirty="0"/>
          </a:p>
        </p:txBody>
      </p:sp>
      <p:sp>
        <p:nvSpPr>
          <p:cNvPr id="3" name="Subtitle 2"/>
          <p:cNvSpPr>
            <a:spLocks noGrp="1"/>
          </p:cNvSpPr>
          <p:nvPr>
            <p:ph type="subTitle" idx="1"/>
          </p:nvPr>
        </p:nvSpPr>
        <p:spPr/>
        <p:txBody>
          <a:bodyPr/>
          <a:lstStyle/>
          <a:p>
            <a:r>
              <a:rPr lang="en-GB" dirty="0" smtClean="0"/>
              <a:t>Dr Alastair Nimmo</a:t>
            </a:r>
            <a:endParaRPr lang="en-GB" dirty="0"/>
          </a:p>
        </p:txBody>
      </p:sp>
    </p:spTree>
    <p:extLst>
      <p:ext uri="{BB962C8B-B14F-4D97-AF65-F5344CB8AC3E}">
        <p14:creationId xmlns:p14="http://schemas.microsoft.com/office/powerpoint/2010/main" val="31478467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IV anaesthesia alone in theatre</a:t>
            </a:r>
            <a:endParaRPr lang="en-GB" dirty="0"/>
          </a:p>
        </p:txBody>
      </p:sp>
      <p:sp>
        <p:nvSpPr>
          <p:cNvPr id="3" name="Content Placeholder 2"/>
          <p:cNvSpPr>
            <a:spLocks noGrp="1"/>
          </p:cNvSpPr>
          <p:nvPr>
            <p:ph idx="1"/>
          </p:nvPr>
        </p:nvSpPr>
        <p:spPr>
          <a:xfrm>
            <a:off x="827584" y="1484784"/>
            <a:ext cx="7992888" cy="4641379"/>
          </a:xfrm>
        </p:spPr>
        <p:txBody>
          <a:bodyPr>
            <a:noAutofit/>
          </a:bodyPr>
          <a:lstStyle/>
          <a:p>
            <a:pPr marL="0" indent="0" algn="ctr">
              <a:buNone/>
            </a:pPr>
            <a:r>
              <a:rPr lang="en-GB" sz="3600" dirty="0" smtClean="0">
                <a:solidFill>
                  <a:schemeClr val="tx2"/>
                </a:solidFill>
              </a:rPr>
              <a:t>8 TCI cases</a:t>
            </a:r>
          </a:p>
          <a:p>
            <a:r>
              <a:rPr lang="en-GB" sz="2800" dirty="0" smtClean="0"/>
              <a:t>4 cases in which there was failure to deliver the intended dose of propofol (2 “tissued” </a:t>
            </a:r>
            <a:r>
              <a:rPr lang="en-GB" sz="2800" dirty="0" err="1" smtClean="0"/>
              <a:t>cannulae</a:t>
            </a:r>
            <a:r>
              <a:rPr lang="en-GB" sz="2800" dirty="0" smtClean="0"/>
              <a:t>; 1 propofol and </a:t>
            </a:r>
            <a:r>
              <a:rPr lang="en-GB" sz="2800" dirty="0" err="1" smtClean="0"/>
              <a:t>remi</a:t>
            </a:r>
            <a:r>
              <a:rPr lang="en-GB" sz="2800" dirty="0" smtClean="0"/>
              <a:t> syringes swapped i.e. each put in the wrong pump; 1 propofol infusion not actually connected to IV cannula during “induction”)</a:t>
            </a:r>
          </a:p>
          <a:p>
            <a:r>
              <a:rPr lang="en-GB" sz="2800" dirty="0" smtClean="0"/>
              <a:t>2 cases in which  the NMB was given and paralysis produced before loss of consciousness</a:t>
            </a:r>
          </a:p>
          <a:p>
            <a:r>
              <a:rPr lang="en-GB" sz="2800" dirty="0" smtClean="0"/>
              <a:t>2 cases in which the patients experienced awake paralysis because the NMB was still acting when they woke up after surgery</a:t>
            </a:r>
          </a:p>
          <a:p>
            <a:pPr marL="0" indent="0">
              <a:buNone/>
            </a:pPr>
            <a:endParaRPr lang="en-GB" sz="2800" dirty="0"/>
          </a:p>
          <a:p>
            <a:endParaRPr lang="en-GB" sz="2800" dirty="0"/>
          </a:p>
        </p:txBody>
      </p:sp>
    </p:spTree>
    <p:extLst>
      <p:ext uri="{BB962C8B-B14F-4D97-AF65-F5344CB8AC3E}">
        <p14:creationId xmlns:p14="http://schemas.microsoft.com/office/powerpoint/2010/main" val="17925967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stretch>
            <a:fillRect/>
          </a:stretch>
        </p:blipFill>
        <p:spPr>
          <a:xfrm>
            <a:off x="14657" y="1844824"/>
            <a:ext cx="9129343" cy="4323154"/>
          </a:xfrm>
          <a:prstGeom prst="rect">
            <a:avLst/>
          </a:prstGeom>
        </p:spPr>
      </p:pic>
    </p:spTree>
    <p:extLst>
      <p:ext uri="{BB962C8B-B14F-4D97-AF65-F5344CB8AC3E}">
        <p14:creationId xmlns:p14="http://schemas.microsoft.com/office/powerpoint/2010/main" val="41504224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stretch>
            <a:fillRect/>
          </a:stretch>
        </p:blipFill>
        <p:spPr>
          <a:xfrm>
            <a:off x="108788" y="1916831"/>
            <a:ext cx="8927708" cy="4181331"/>
          </a:xfrm>
          <a:prstGeom prst="rect">
            <a:avLst/>
          </a:prstGeom>
        </p:spPr>
      </p:pic>
    </p:spTree>
    <p:extLst>
      <p:ext uri="{BB962C8B-B14F-4D97-AF65-F5344CB8AC3E}">
        <p14:creationId xmlns:p14="http://schemas.microsoft.com/office/powerpoint/2010/main" val="17481738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5348" y="274638"/>
            <a:ext cx="7861452" cy="1143000"/>
          </a:xfrm>
        </p:spPr>
        <p:txBody>
          <a:bodyPr>
            <a:normAutofit fontScale="90000"/>
          </a:bodyPr>
          <a:lstStyle/>
          <a:p>
            <a:pPr algn="l"/>
            <a:r>
              <a:rPr lang="en-GB" dirty="0" smtClean="0"/>
              <a:t>Relevant recommendations </a:t>
            </a:r>
            <a:br>
              <a:rPr lang="en-GB" dirty="0" smtClean="0"/>
            </a:br>
            <a:r>
              <a:rPr lang="en-GB" dirty="0" smtClean="0"/>
              <a:t>from other chapters</a:t>
            </a:r>
            <a:endParaRPr lang="en-GB" dirty="0"/>
          </a:p>
        </p:txBody>
      </p:sp>
      <p:sp>
        <p:nvSpPr>
          <p:cNvPr id="6" name="Content Placeholder 5"/>
          <p:cNvSpPr>
            <a:spLocks noGrp="1"/>
          </p:cNvSpPr>
          <p:nvPr>
            <p:ph sz="half" idx="2"/>
          </p:nvPr>
        </p:nvSpPr>
        <p:spPr>
          <a:xfrm>
            <a:off x="4299024" y="1417638"/>
            <a:ext cx="4038600" cy="4525963"/>
          </a:xfrm>
        </p:spPr>
        <p:txBody>
          <a:bodyPr/>
          <a:lstStyle/>
          <a:p>
            <a:endParaRPr lang="en-GB" dirty="0"/>
          </a:p>
        </p:txBody>
      </p:sp>
      <p:pic>
        <p:nvPicPr>
          <p:cNvPr id="3" name="Content Placeholder 2"/>
          <p:cNvPicPr>
            <a:picLocks noGrp="1" noChangeAspect="1"/>
          </p:cNvPicPr>
          <p:nvPr>
            <p:ph sz="half" idx="1"/>
          </p:nvPr>
        </p:nvPicPr>
        <p:blipFill>
          <a:blip r:embed="rId2"/>
          <a:stretch>
            <a:fillRect/>
          </a:stretch>
        </p:blipFill>
        <p:spPr>
          <a:xfrm>
            <a:off x="825348" y="4798081"/>
            <a:ext cx="7319683" cy="1694074"/>
          </a:xfrm>
          <a:prstGeom prst="rect">
            <a:avLst/>
          </a:prstGeom>
        </p:spPr>
      </p:pic>
      <p:pic>
        <p:nvPicPr>
          <p:cNvPr id="5" name="Picture 4"/>
          <p:cNvPicPr>
            <a:picLocks noChangeAspect="1"/>
          </p:cNvPicPr>
          <p:nvPr/>
        </p:nvPicPr>
        <p:blipFill>
          <a:blip r:embed="rId3"/>
          <a:stretch>
            <a:fillRect/>
          </a:stretch>
        </p:blipFill>
        <p:spPr>
          <a:xfrm>
            <a:off x="904764" y="1553843"/>
            <a:ext cx="7334472" cy="3097664"/>
          </a:xfrm>
          <a:prstGeom prst="rect">
            <a:avLst/>
          </a:prstGeom>
        </p:spPr>
      </p:pic>
    </p:spTree>
    <p:extLst>
      <p:ext uri="{BB962C8B-B14F-4D97-AF65-F5344CB8AC3E}">
        <p14:creationId xmlns:p14="http://schemas.microsoft.com/office/powerpoint/2010/main" val="9253182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IV anaesthesia alone in theatre</a:t>
            </a:r>
            <a:endParaRPr lang="en-GB" dirty="0"/>
          </a:p>
        </p:txBody>
      </p:sp>
      <p:sp>
        <p:nvSpPr>
          <p:cNvPr id="3" name="Content Placeholder 2"/>
          <p:cNvSpPr>
            <a:spLocks noGrp="1"/>
          </p:cNvSpPr>
          <p:nvPr>
            <p:ph idx="1"/>
          </p:nvPr>
        </p:nvSpPr>
        <p:spPr>
          <a:xfrm>
            <a:off x="683568" y="1417638"/>
            <a:ext cx="8136904" cy="4708525"/>
          </a:xfrm>
        </p:spPr>
        <p:txBody>
          <a:bodyPr>
            <a:noAutofit/>
          </a:bodyPr>
          <a:lstStyle/>
          <a:p>
            <a:pPr marL="0" indent="0" algn="ctr">
              <a:buNone/>
            </a:pPr>
            <a:r>
              <a:rPr lang="en-GB" sz="3600" dirty="0" smtClean="0">
                <a:solidFill>
                  <a:schemeClr val="tx2"/>
                </a:solidFill>
              </a:rPr>
              <a:t>4 non-TCI cases</a:t>
            </a:r>
          </a:p>
          <a:p>
            <a:r>
              <a:rPr lang="en-GB" sz="2800" dirty="0" smtClean="0"/>
              <a:t>1 cases in which propofol and remifentanil were mixed in the same syringe (?TCI for the propofol)</a:t>
            </a:r>
          </a:p>
          <a:p>
            <a:r>
              <a:rPr lang="en-GB" sz="2800" dirty="0" smtClean="0"/>
              <a:t>1 cases in which  propofol and remifentanil boluses were given followed by manual infusions</a:t>
            </a:r>
          </a:p>
          <a:p>
            <a:r>
              <a:rPr lang="en-GB" sz="2800" dirty="0" smtClean="0"/>
              <a:t>1 case in which a combined spinal &amp; epidural anaesthetic was given with a manual propofol infusion (no bolus recorded) while the patient breathed spontaneously from a “Hudson” type mask</a:t>
            </a:r>
          </a:p>
          <a:p>
            <a:r>
              <a:rPr lang="en-GB" sz="2800" dirty="0" smtClean="0"/>
              <a:t>1 case in which manual boluses of propofol were given</a:t>
            </a:r>
          </a:p>
          <a:p>
            <a:pPr marL="0" indent="0">
              <a:buNone/>
            </a:pPr>
            <a:endParaRPr lang="en-GB" sz="2800" dirty="0" smtClean="0"/>
          </a:p>
          <a:p>
            <a:endParaRPr lang="en-GB" sz="2800" dirty="0"/>
          </a:p>
        </p:txBody>
      </p:sp>
    </p:spTree>
    <p:extLst>
      <p:ext uri="{BB962C8B-B14F-4D97-AF65-F5344CB8AC3E}">
        <p14:creationId xmlns:p14="http://schemas.microsoft.com/office/powerpoint/2010/main" val="6108812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Anaesthesia induced in theatre</a:t>
            </a:r>
            <a:endParaRPr lang="en-GB" dirty="0"/>
          </a:p>
        </p:txBody>
      </p:sp>
      <p:pic>
        <p:nvPicPr>
          <p:cNvPr id="4" name="Content Placeholder 3"/>
          <p:cNvPicPr>
            <a:picLocks noGrp="1" noChangeAspect="1"/>
          </p:cNvPicPr>
          <p:nvPr>
            <p:ph idx="1"/>
          </p:nvPr>
        </p:nvPicPr>
        <p:blipFill>
          <a:blip r:embed="rId2"/>
          <a:stretch>
            <a:fillRect/>
          </a:stretch>
        </p:blipFill>
        <p:spPr>
          <a:xfrm>
            <a:off x="102360" y="2201352"/>
            <a:ext cx="8934136" cy="3134152"/>
          </a:xfrm>
          <a:prstGeom prst="rect">
            <a:avLst/>
          </a:prstGeom>
        </p:spPr>
      </p:pic>
      <p:sp>
        <p:nvSpPr>
          <p:cNvPr id="3" name="Oval 2"/>
          <p:cNvSpPr/>
          <p:nvPr/>
        </p:nvSpPr>
        <p:spPr>
          <a:xfrm>
            <a:off x="102360" y="4625516"/>
            <a:ext cx="3029480"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p:cNvSpPr/>
          <p:nvPr/>
        </p:nvSpPr>
        <p:spPr>
          <a:xfrm>
            <a:off x="5877644" y="4625516"/>
            <a:ext cx="432048"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429763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Both volatile and IV anaesthesia</a:t>
            </a:r>
            <a:endParaRPr lang="en-GB" dirty="0"/>
          </a:p>
        </p:txBody>
      </p:sp>
      <p:sp>
        <p:nvSpPr>
          <p:cNvPr id="3" name="Content Placeholder 2"/>
          <p:cNvSpPr>
            <a:spLocks noGrp="1"/>
          </p:cNvSpPr>
          <p:nvPr>
            <p:ph idx="1"/>
          </p:nvPr>
        </p:nvSpPr>
        <p:spPr>
          <a:xfrm>
            <a:off x="827584" y="1628800"/>
            <a:ext cx="7859216" cy="4497363"/>
          </a:xfrm>
        </p:spPr>
        <p:txBody>
          <a:bodyPr>
            <a:noAutofit/>
          </a:bodyPr>
          <a:lstStyle/>
          <a:p>
            <a:r>
              <a:rPr lang="en-GB" sz="2800" dirty="0" smtClean="0"/>
              <a:t>2 reports involved simultaneous administration of a </a:t>
            </a:r>
            <a:r>
              <a:rPr lang="en-GB" sz="2800" dirty="0"/>
              <a:t>volatile </a:t>
            </a:r>
            <a:r>
              <a:rPr lang="en-GB" sz="2800" dirty="0" smtClean="0"/>
              <a:t>anaesthetic and a TCI propofol infusion.</a:t>
            </a:r>
          </a:p>
          <a:p>
            <a:r>
              <a:rPr lang="en-GB" sz="2800" dirty="0" smtClean="0"/>
              <a:t>In 1 case an inhalational induction in a child was followed by maintenance with TCI propofol</a:t>
            </a:r>
            <a:endParaRPr lang="en-GB" sz="2800" dirty="0"/>
          </a:p>
          <a:p>
            <a:r>
              <a:rPr lang="en-GB" sz="2800" dirty="0" smtClean="0"/>
              <a:t>In 4 cases a volatile anaesthetic was turned off after a procedure in theatre and a manual (non-TCI) propofol infusion was started for transfer to ICU or radiology or for ventilation in the recovery. </a:t>
            </a:r>
            <a:r>
              <a:rPr lang="en-GB" sz="2800" dirty="0" smtClean="0">
                <a:solidFill>
                  <a:schemeClr val="tx2"/>
                </a:solidFill>
              </a:rPr>
              <a:t>In one case the cause of AAGA was thought to be a tissued IV cannula and in the other three to be inadequate doses of propofol</a:t>
            </a:r>
            <a:endParaRPr lang="en-GB" sz="2800" dirty="0">
              <a:solidFill>
                <a:schemeClr val="tx2"/>
              </a:solidFill>
            </a:endParaRPr>
          </a:p>
          <a:p>
            <a:endParaRPr lang="en-GB" sz="2800" dirty="0"/>
          </a:p>
        </p:txBody>
      </p:sp>
    </p:spTree>
    <p:extLst>
      <p:ext uri="{BB962C8B-B14F-4D97-AF65-F5344CB8AC3E}">
        <p14:creationId xmlns:p14="http://schemas.microsoft.com/office/powerpoint/2010/main" val="13948447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solidFill>
                  <a:schemeClr val="tx2"/>
                </a:solidFill>
              </a:rPr>
              <a:t>Anaesthesia induced outside theatre</a:t>
            </a:r>
          </a:p>
        </p:txBody>
      </p:sp>
      <p:sp>
        <p:nvSpPr>
          <p:cNvPr id="3" name="Content Placeholder 2"/>
          <p:cNvSpPr>
            <a:spLocks noGrp="1"/>
          </p:cNvSpPr>
          <p:nvPr>
            <p:ph idx="1"/>
          </p:nvPr>
        </p:nvSpPr>
        <p:spPr>
          <a:xfrm>
            <a:off x="827584" y="1844824"/>
            <a:ext cx="7859216" cy="4281339"/>
          </a:xfrm>
        </p:spPr>
        <p:txBody>
          <a:bodyPr>
            <a:noAutofit/>
          </a:bodyPr>
          <a:lstStyle/>
          <a:p>
            <a:r>
              <a:rPr lang="en-GB" sz="3000" dirty="0" smtClean="0"/>
              <a:t>4 Class A </a:t>
            </a:r>
            <a:r>
              <a:rPr lang="en-GB" sz="2800" dirty="0" smtClean="0"/>
              <a:t>reports </a:t>
            </a:r>
            <a:r>
              <a:rPr lang="en-GB" sz="2800" dirty="0"/>
              <a:t>were of patients who received a propofol infusion for intended general anaesthesia in A&amp;E, radiology or ICU. </a:t>
            </a:r>
            <a:endParaRPr lang="en-GB" sz="2800" dirty="0" smtClean="0"/>
          </a:p>
          <a:p>
            <a:r>
              <a:rPr lang="en-GB" sz="2800" dirty="0" smtClean="0"/>
              <a:t>3 Class D reports were similar cases of propofol infusions in </a:t>
            </a:r>
            <a:r>
              <a:rPr lang="en-GB" sz="2800" dirty="0"/>
              <a:t>A&amp;E, radiology or ICU. </a:t>
            </a:r>
          </a:p>
          <a:p>
            <a:pPr marL="0" indent="0">
              <a:buNone/>
            </a:pPr>
            <a:r>
              <a:rPr lang="en-GB" sz="2800" dirty="0" smtClean="0">
                <a:solidFill>
                  <a:schemeClr val="tx2"/>
                </a:solidFill>
              </a:rPr>
              <a:t>The cause of the awareness in most of these cases appeared to be propofol doses that were too low. In all cases a manual infusion was used rather than TCI. Infusion rates as low as 10 ml/h were reported and in some cases no initial bolus was given.</a:t>
            </a:r>
            <a:endParaRPr lang="en-GB" sz="3000" dirty="0" smtClean="0">
              <a:solidFill>
                <a:schemeClr val="tx2"/>
              </a:solidFill>
            </a:endParaRPr>
          </a:p>
        </p:txBody>
      </p:sp>
    </p:spTree>
    <p:extLst>
      <p:ext uri="{BB962C8B-B14F-4D97-AF65-F5344CB8AC3E}">
        <p14:creationId xmlns:p14="http://schemas.microsoft.com/office/powerpoint/2010/main" val="27396338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26170"/>
          </a:xfrm>
        </p:spPr>
        <p:txBody>
          <a:bodyPr>
            <a:normAutofit/>
          </a:bodyPr>
          <a:lstStyle/>
          <a:p>
            <a:r>
              <a:rPr lang="en-GB" sz="3200" dirty="0" smtClean="0"/>
              <a:t>Simulations of a typical TCI </a:t>
            </a:r>
            <a:r>
              <a:rPr lang="en-GB" sz="3200" dirty="0" err="1" smtClean="0"/>
              <a:t>propofol</a:t>
            </a:r>
            <a:r>
              <a:rPr lang="en-GB" sz="3200" dirty="0" smtClean="0"/>
              <a:t> anaesthetic and of a manual infusion with no initial bolus</a:t>
            </a:r>
            <a:endParaRPr lang="en-GB" sz="3200" dirty="0"/>
          </a:p>
        </p:txBody>
      </p:sp>
      <p:pic>
        <p:nvPicPr>
          <p:cNvPr id="4" name="Content Placeholder 3"/>
          <p:cNvPicPr>
            <a:picLocks noGrp="1" noChangeAspect="1"/>
          </p:cNvPicPr>
          <p:nvPr>
            <p:ph idx="1"/>
          </p:nvPr>
        </p:nvPicPr>
        <p:blipFill>
          <a:blip r:embed="rId2"/>
          <a:stretch>
            <a:fillRect/>
          </a:stretch>
        </p:blipFill>
        <p:spPr>
          <a:xfrm>
            <a:off x="899592" y="1484784"/>
            <a:ext cx="5276538" cy="2590626"/>
          </a:xfrm>
          <a:prstGeom prst="rect">
            <a:avLst/>
          </a:prstGeom>
        </p:spPr>
      </p:pic>
      <p:pic>
        <p:nvPicPr>
          <p:cNvPr id="5" name="Picture 4"/>
          <p:cNvPicPr>
            <a:picLocks noChangeAspect="1"/>
          </p:cNvPicPr>
          <p:nvPr/>
        </p:nvPicPr>
        <p:blipFill>
          <a:blip r:embed="rId3"/>
          <a:stretch>
            <a:fillRect/>
          </a:stretch>
        </p:blipFill>
        <p:spPr>
          <a:xfrm>
            <a:off x="899592" y="4208306"/>
            <a:ext cx="5247318" cy="2649694"/>
          </a:xfrm>
          <a:prstGeom prst="rect">
            <a:avLst/>
          </a:prstGeom>
        </p:spPr>
      </p:pic>
      <p:sp>
        <p:nvSpPr>
          <p:cNvPr id="3" name="TextBox 2"/>
          <p:cNvSpPr txBox="1"/>
          <p:nvPr/>
        </p:nvSpPr>
        <p:spPr>
          <a:xfrm>
            <a:off x="6876256" y="3356992"/>
            <a:ext cx="2016224" cy="2862322"/>
          </a:xfrm>
          <a:prstGeom prst="rect">
            <a:avLst/>
          </a:prstGeom>
          <a:noFill/>
        </p:spPr>
        <p:txBody>
          <a:bodyPr wrap="square" rtlCol="0">
            <a:spAutoFit/>
          </a:bodyPr>
          <a:lstStyle/>
          <a:p>
            <a:r>
              <a:rPr lang="en-GB" dirty="0" smtClean="0"/>
              <a:t>See chapter 18.</a:t>
            </a:r>
          </a:p>
          <a:p>
            <a:endParaRPr lang="en-GB" dirty="0"/>
          </a:p>
          <a:p>
            <a:r>
              <a:rPr lang="en-GB" dirty="0" err="1" smtClean="0"/>
              <a:t>TIVAtrainer</a:t>
            </a:r>
            <a:r>
              <a:rPr lang="en-GB" dirty="0" smtClean="0"/>
              <a:t> software version 9; Marsh pharmacokinetic model with a blood-brain equilibration rate constant of 0.6</a:t>
            </a:r>
            <a:endParaRPr lang="en-GB" dirty="0"/>
          </a:p>
        </p:txBody>
      </p:sp>
    </p:spTree>
    <p:extLst>
      <p:ext uri="{BB962C8B-B14F-4D97-AF65-F5344CB8AC3E}">
        <p14:creationId xmlns:p14="http://schemas.microsoft.com/office/powerpoint/2010/main" val="7302837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NMB use in TIVA AAGA cases</a:t>
            </a:r>
            <a:endParaRPr lang="en-GB" dirty="0"/>
          </a:p>
        </p:txBody>
      </p:sp>
      <p:sp>
        <p:nvSpPr>
          <p:cNvPr id="3" name="Content Placeholder 2"/>
          <p:cNvSpPr>
            <a:spLocks noGrp="1"/>
          </p:cNvSpPr>
          <p:nvPr>
            <p:ph idx="1"/>
          </p:nvPr>
        </p:nvSpPr>
        <p:spPr>
          <a:xfrm>
            <a:off x="827584" y="1417638"/>
            <a:ext cx="7992888" cy="4708525"/>
          </a:xfrm>
        </p:spPr>
        <p:txBody>
          <a:bodyPr>
            <a:noAutofit/>
          </a:bodyPr>
          <a:lstStyle/>
          <a:p>
            <a:pPr marL="0" indent="0">
              <a:buNone/>
            </a:pPr>
            <a:endParaRPr lang="en-GB" sz="2800" dirty="0" smtClean="0">
              <a:solidFill>
                <a:schemeClr val="tx2"/>
              </a:solidFill>
            </a:endParaRPr>
          </a:p>
          <a:p>
            <a:pPr marL="0" indent="0">
              <a:buNone/>
            </a:pPr>
            <a:r>
              <a:rPr lang="en-GB" sz="2800" dirty="0" smtClean="0">
                <a:solidFill>
                  <a:schemeClr val="tx2"/>
                </a:solidFill>
              </a:rPr>
              <a:t>There were only 2 Class A TIVA or combined TIVA and volatile cases in which no NMB had been given</a:t>
            </a:r>
          </a:p>
          <a:p>
            <a:r>
              <a:rPr lang="en-GB" sz="2800" dirty="0" smtClean="0"/>
              <a:t>1 case in which a CSE anaesthetic was given with a </a:t>
            </a:r>
            <a:r>
              <a:rPr lang="en-GB" sz="2800" dirty="0" smtClean="0"/>
              <a:t>manual </a:t>
            </a:r>
            <a:r>
              <a:rPr lang="en-GB" sz="2800" dirty="0" smtClean="0"/>
              <a:t>propofol infusion (no bolus recorded) while the patient breathed spontaneously from a “Hudson” type mask</a:t>
            </a:r>
          </a:p>
          <a:p>
            <a:r>
              <a:rPr lang="en-GB" sz="2800" dirty="0" smtClean="0"/>
              <a:t>1 case in which manual boluses of propofol were given and discontinued when the anaesthetist mistakenly thought the procedure had finished</a:t>
            </a:r>
          </a:p>
          <a:p>
            <a:endParaRPr lang="en-GB" sz="2800" dirty="0"/>
          </a:p>
        </p:txBody>
      </p:sp>
    </p:spTree>
    <p:extLst>
      <p:ext uri="{BB962C8B-B14F-4D97-AF65-F5344CB8AC3E}">
        <p14:creationId xmlns:p14="http://schemas.microsoft.com/office/powerpoint/2010/main" val="1716145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45719"/>
          </a:xfrm>
        </p:spPr>
        <p:txBody>
          <a:bodyPr>
            <a:normAutofit fontScale="90000"/>
          </a:bodyPr>
          <a:lstStyle/>
          <a:p>
            <a:pPr algn="l"/>
            <a:r>
              <a:rPr lang="en-GB" dirty="0" smtClean="0"/>
              <a:t>Anaesthetic maintenance </a:t>
            </a:r>
            <a:br>
              <a:rPr lang="en-GB" dirty="0" smtClean="0"/>
            </a:br>
            <a:r>
              <a:rPr lang="en-GB" dirty="0" smtClean="0"/>
              <a:t>technique and accidental awareness</a:t>
            </a:r>
            <a:endParaRPr lang="en-GB" dirty="0"/>
          </a:p>
        </p:txBody>
      </p:sp>
      <p:sp>
        <p:nvSpPr>
          <p:cNvPr id="3" name="Content Placeholder 2"/>
          <p:cNvSpPr>
            <a:spLocks noGrp="1"/>
          </p:cNvSpPr>
          <p:nvPr>
            <p:ph idx="1"/>
          </p:nvPr>
        </p:nvSpPr>
        <p:spPr>
          <a:xfrm>
            <a:off x="457200" y="1916832"/>
            <a:ext cx="8229600" cy="4425355"/>
          </a:xfrm>
        </p:spPr>
        <p:txBody>
          <a:bodyPr>
            <a:normAutofit/>
          </a:bodyPr>
          <a:lstStyle/>
          <a:p>
            <a:pPr>
              <a:buClr>
                <a:schemeClr val="tx1"/>
              </a:buClr>
            </a:pPr>
            <a:r>
              <a:rPr lang="en-GB" sz="2800" dirty="0" smtClean="0">
                <a:solidFill>
                  <a:srgbClr val="FF0000"/>
                </a:solidFill>
              </a:rPr>
              <a:t>Volatile maintenance </a:t>
            </a:r>
            <a:r>
              <a:rPr lang="en-GB" sz="2800" dirty="0" smtClean="0"/>
              <a:t>– ETAG concentration can be measured and if alarms are turned on and set at 0.7 MAC this reduces the risk of awareness*</a:t>
            </a:r>
          </a:p>
          <a:p>
            <a:r>
              <a:rPr lang="en-GB" sz="2800" dirty="0" smtClean="0"/>
              <a:t>But two thirds of the cases of AAGA reported to NAP5 did not occur during maintenance</a:t>
            </a:r>
          </a:p>
          <a:p>
            <a:r>
              <a:rPr lang="en-GB" sz="2800" dirty="0" smtClean="0"/>
              <a:t>“Gaps” between an IV induction and volatile maintenance or between volatile maintenance in theatre and IV infusion maintenance after surgery may result in AAGA</a:t>
            </a:r>
            <a:endParaRPr lang="en-GB" sz="2800" dirty="0"/>
          </a:p>
        </p:txBody>
      </p:sp>
      <p:sp>
        <p:nvSpPr>
          <p:cNvPr id="4" name="TextBox 3"/>
          <p:cNvSpPr txBox="1"/>
          <p:nvPr/>
        </p:nvSpPr>
        <p:spPr>
          <a:xfrm>
            <a:off x="611560" y="6341561"/>
            <a:ext cx="5616624" cy="369332"/>
          </a:xfrm>
          <a:prstGeom prst="rect">
            <a:avLst/>
          </a:prstGeom>
          <a:noFill/>
        </p:spPr>
        <p:txBody>
          <a:bodyPr wrap="square" rtlCol="0">
            <a:spAutoFit/>
          </a:bodyPr>
          <a:lstStyle/>
          <a:p>
            <a:r>
              <a:rPr lang="en-GB" dirty="0" smtClean="0"/>
              <a:t>*</a:t>
            </a:r>
            <a:r>
              <a:rPr lang="en-GB" dirty="0" err="1" smtClean="0"/>
              <a:t>Avidan</a:t>
            </a:r>
            <a:r>
              <a:rPr lang="en-GB" dirty="0" smtClean="0"/>
              <a:t> </a:t>
            </a:r>
            <a:r>
              <a:rPr lang="en-GB" dirty="0"/>
              <a:t>MS. </a:t>
            </a:r>
            <a:r>
              <a:rPr lang="en-GB" i="1" dirty="0"/>
              <a:t>NEJM</a:t>
            </a:r>
            <a:r>
              <a:rPr lang="en-GB" dirty="0"/>
              <a:t>. 2011;</a:t>
            </a:r>
            <a:r>
              <a:rPr lang="en-GB" b="1" dirty="0"/>
              <a:t>365</a:t>
            </a:r>
            <a:r>
              <a:rPr lang="en-GB" dirty="0"/>
              <a:t>:591–600.</a:t>
            </a:r>
          </a:p>
        </p:txBody>
      </p:sp>
    </p:spTree>
    <p:extLst>
      <p:ext uri="{BB962C8B-B14F-4D97-AF65-F5344CB8AC3E}">
        <p14:creationId xmlns:p14="http://schemas.microsoft.com/office/powerpoint/2010/main" val="19595964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Preventability</a:t>
            </a:r>
            <a:endParaRPr lang="en-GB" dirty="0"/>
          </a:p>
        </p:txBody>
      </p:sp>
      <p:sp>
        <p:nvSpPr>
          <p:cNvPr id="3" name="Content Placeholder 2"/>
          <p:cNvSpPr>
            <a:spLocks noGrp="1"/>
          </p:cNvSpPr>
          <p:nvPr>
            <p:ph idx="1"/>
          </p:nvPr>
        </p:nvSpPr>
        <p:spPr>
          <a:xfrm>
            <a:off x="827584" y="1417638"/>
            <a:ext cx="7992888" cy="4708525"/>
          </a:xfrm>
        </p:spPr>
        <p:txBody>
          <a:bodyPr>
            <a:noAutofit/>
          </a:bodyPr>
          <a:lstStyle/>
          <a:p>
            <a:pPr marL="0" indent="0">
              <a:buNone/>
            </a:pPr>
            <a:endParaRPr lang="en-GB" sz="2800" dirty="0" smtClean="0">
              <a:solidFill>
                <a:schemeClr val="tx2"/>
              </a:solidFill>
            </a:endParaRPr>
          </a:p>
          <a:p>
            <a:pPr marL="0" indent="0">
              <a:buNone/>
            </a:pPr>
            <a:r>
              <a:rPr lang="en-GB" sz="2800" dirty="0" smtClean="0">
                <a:solidFill>
                  <a:schemeClr val="tx2"/>
                </a:solidFill>
              </a:rPr>
              <a:t>The NAP5 Case Review Panel assessed preventability in 25 of the Class A and B reports involving TIVA</a:t>
            </a:r>
          </a:p>
          <a:p>
            <a:pPr marL="0" indent="0">
              <a:buNone/>
            </a:pPr>
            <a:endParaRPr lang="en-GB" sz="2800" dirty="0">
              <a:solidFill>
                <a:schemeClr val="tx2"/>
              </a:solidFill>
            </a:endParaRPr>
          </a:p>
          <a:p>
            <a:pPr marL="0" indent="0">
              <a:buNone/>
            </a:pPr>
            <a:r>
              <a:rPr lang="en-GB" sz="2800" dirty="0" smtClean="0">
                <a:solidFill>
                  <a:schemeClr val="tx2"/>
                </a:solidFill>
              </a:rPr>
              <a:t>19 of the cases (76 %) were considered to have been preventable</a:t>
            </a:r>
          </a:p>
          <a:p>
            <a:pPr marL="0" indent="0">
              <a:buNone/>
            </a:pPr>
            <a:endParaRPr lang="en-GB" sz="2800" dirty="0">
              <a:solidFill>
                <a:schemeClr val="tx2"/>
              </a:solidFill>
            </a:endParaRPr>
          </a:p>
          <a:p>
            <a:pPr marL="0" indent="0">
              <a:buNone/>
            </a:pPr>
            <a:r>
              <a:rPr lang="en-GB" sz="2800" dirty="0" smtClean="0">
                <a:solidFill>
                  <a:schemeClr val="tx2"/>
                </a:solidFill>
              </a:rPr>
              <a:t>The commonest contributory factor identified was inadequate education and training</a:t>
            </a:r>
          </a:p>
        </p:txBody>
      </p:sp>
    </p:spTree>
    <p:extLst>
      <p:ext uri="{BB962C8B-B14F-4D97-AF65-F5344CB8AC3E}">
        <p14:creationId xmlns:p14="http://schemas.microsoft.com/office/powerpoint/2010/main" val="19429365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Learning points</a:t>
            </a:r>
            <a:endParaRPr lang="en-GB" dirty="0"/>
          </a:p>
        </p:txBody>
      </p:sp>
      <p:sp>
        <p:nvSpPr>
          <p:cNvPr id="3" name="Content Placeholder 2"/>
          <p:cNvSpPr>
            <a:spLocks noGrp="1"/>
          </p:cNvSpPr>
          <p:nvPr>
            <p:ph idx="1"/>
          </p:nvPr>
        </p:nvSpPr>
        <p:spPr>
          <a:xfrm>
            <a:off x="827584" y="1417638"/>
            <a:ext cx="7992888" cy="4708525"/>
          </a:xfrm>
        </p:spPr>
        <p:txBody>
          <a:bodyPr>
            <a:noAutofit/>
          </a:bodyPr>
          <a:lstStyle/>
          <a:p>
            <a:pPr marL="0" indent="0" algn="ctr">
              <a:buNone/>
            </a:pPr>
            <a:endParaRPr lang="en-GB" sz="2800" dirty="0" smtClean="0"/>
          </a:p>
          <a:p>
            <a:pPr marL="0" indent="0">
              <a:buNone/>
            </a:pPr>
            <a:r>
              <a:rPr lang="en-GB" sz="2800" dirty="0" smtClean="0">
                <a:solidFill>
                  <a:schemeClr val="tx2"/>
                </a:solidFill>
              </a:rPr>
              <a:t>TIVA was a more frequent anaesthetic technique in the reports to NAP5 than in the Activity Survey.</a:t>
            </a:r>
          </a:p>
          <a:p>
            <a:pPr marL="0" indent="0">
              <a:buNone/>
            </a:pPr>
            <a:r>
              <a:rPr lang="en-GB" sz="2800" dirty="0" smtClean="0">
                <a:solidFill>
                  <a:schemeClr val="tx2"/>
                </a:solidFill>
              </a:rPr>
              <a:t>Changing from a volatile anaesthetic to IV anaesthesia at the end of surgery (e.g. for transfer to ICU) and anaesthesia outside the operating theatre appeared to be associated with particularly high incidence of AAGA reports.</a:t>
            </a:r>
          </a:p>
          <a:p>
            <a:pPr marL="0" indent="0">
              <a:buNone/>
            </a:pPr>
            <a:r>
              <a:rPr lang="en-GB" sz="2800" dirty="0" smtClean="0">
                <a:solidFill>
                  <a:schemeClr val="tx2"/>
                </a:solidFill>
              </a:rPr>
              <a:t>Three quarters of the AAGA cases associated with TIVA were considered to have been preventable and the commonest contributory factor identified was inadequate education and training.</a:t>
            </a:r>
          </a:p>
        </p:txBody>
      </p:sp>
    </p:spTree>
    <p:extLst>
      <p:ext uri="{BB962C8B-B14F-4D97-AF65-F5344CB8AC3E}">
        <p14:creationId xmlns:p14="http://schemas.microsoft.com/office/powerpoint/2010/main" val="38538736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Learning points</a:t>
            </a:r>
            <a:endParaRPr lang="en-GB" dirty="0"/>
          </a:p>
        </p:txBody>
      </p:sp>
      <p:sp>
        <p:nvSpPr>
          <p:cNvPr id="3" name="Content Placeholder 2"/>
          <p:cNvSpPr>
            <a:spLocks noGrp="1"/>
          </p:cNvSpPr>
          <p:nvPr>
            <p:ph idx="1"/>
          </p:nvPr>
        </p:nvSpPr>
        <p:spPr>
          <a:xfrm>
            <a:off x="683568" y="1556792"/>
            <a:ext cx="8208912" cy="4579367"/>
          </a:xfrm>
        </p:spPr>
        <p:txBody>
          <a:bodyPr>
            <a:noAutofit/>
          </a:bodyPr>
          <a:lstStyle/>
          <a:p>
            <a:pPr marL="0" indent="0">
              <a:buNone/>
            </a:pPr>
            <a:r>
              <a:rPr lang="en-GB" sz="2800" dirty="0" smtClean="0">
                <a:solidFill>
                  <a:schemeClr val="tx2"/>
                </a:solidFill>
              </a:rPr>
              <a:t>The large majority of reports of AAGA associated with TIVA were from patients who had received a neuromuscular blocking drug.</a:t>
            </a:r>
            <a:endParaRPr lang="en-GB" sz="2800" dirty="0">
              <a:solidFill>
                <a:schemeClr val="tx2"/>
              </a:solidFill>
            </a:endParaRPr>
          </a:p>
          <a:p>
            <a:pPr marL="0" indent="0">
              <a:buNone/>
            </a:pPr>
            <a:r>
              <a:rPr lang="en-GB" sz="2800" dirty="0" smtClean="0">
                <a:solidFill>
                  <a:schemeClr val="tx2"/>
                </a:solidFill>
              </a:rPr>
              <a:t>TIVA in the operating theatre is usually given as a target controlled infusion. Causes of AAGA included failure to deliver the intended dose of propofol, giving an NMB before loss of consciousness and allowing the patient to waken from anaesthesia while still paralysed.</a:t>
            </a:r>
          </a:p>
          <a:p>
            <a:pPr marL="0" indent="0">
              <a:buNone/>
            </a:pPr>
            <a:r>
              <a:rPr lang="en-GB" sz="2800" dirty="0" smtClean="0">
                <a:solidFill>
                  <a:schemeClr val="tx2"/>
                </a:solidFill>
              </a:rPr>
              <a:t>During transfer and anaesthesia outside theatre, the commonest cause of AAGA appeared to be inappropriately low doses of propofol (non-TCI).</a:t>
            </a:r>
          </a:p>
        </p:txBody>
      </p:sp>
    </p:spTree>
    <p:extLst>
      <p:ext uri="{BB962C8B-B14F-4D97-AF65-F5344CB8AC3E}">
        <p14:creationId xmlns:p14="http://schemas.microsoft.com/office/powerpoint/2010/main" val="17031515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GB"/>
          </a:p>
        </p:txBody>
      </p:sp>
      <p:pic>
        <p:nvPicPr>
          <p:cNvPr id="3" name="Content Placeholder 2"/>
          <p:cNvPicPr>
            <a:picLocks noGrp="1" noChangeAspect="1"/>
          </p:cNvPicPr>
          <p:nvPr>
            <p:ph sz="half" idx="1"/>
          </p:nvPr>
        </p:nvPicPr>
        <p:blipFill>
          <a:blip r:embed="rId2"/>
          <a:stretch>
            <a:fillRect/>
          </a:stretch>
        </p:blipFill>
        <p:spPr>
          <a:xfrm>
            <a:off x="975790" y="1417638"/>
            <a:ext cx="7344819" cy="4932482"/>
          </a:xfrm>
          <a:prstGeom prst="rect">
            <a:avLst/>
          </a:prstGeom>
        </p:spPr>
      </p:pic>
      <p:sp>
        <p:nvSpPr>
          <p:cNvPr id="6" name="Content Placeholder 5"/>
          <p:cNvSpPr>
            <a:spLocks noGrp="1"/>
          </p:cNvSpPr>
          <p:nvPr>
            <p:ph sz="half" idx="2"/>
          </p:nvPr>
        </p:nvSpPr>
        <p:spPr/>
        <p:txBody>
          <a:bodyPr/>
          <a:lstStyle/>
          <a:p>
            <a:endParaRPr lang="en-GB" dirty="0"/>
          </a:p>
        </p:txBody>
      </p:sp>
    </p:spTree>
    <p:extLst>
      <p:ext uri="{BB962C8B-B14F-4D97-AF65-F5344CB8AC3E}">
        <p14:creationId xmlns:p14="http://schemas.microsoft.com/office/powerpoint/2010/main" val="37056609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GB"/>
          </a:p>
        </p:txBody>
      </p:sp>
      <p:sp>
        <p:nvSpPr>
          <p:cNvPr id="6" name="Content Placeholder 5"/>
          <p:cNvSpPr>
            <a:spLocks noGrp="1"/>
          </p:cNvSpPr>
          <p:nvPr>
            <p:ph sz="half" idx="2"/>
          </p:nvPr>
        </p:nvSpPr>
        <p:spPr/>
        <p:txBody>
          <a:bodyPr/>
          <a:lstStyle/>
          <a:p>
            <a:endParaRPr lang="en-GB" dirty="0"/>
          </a:p>
        </p:txBody>
      </p:sp>
      <p:pic>
        <p:nvPicPr>
          <p:cNvPr id="5" name="Content Placeholder 4"/>
          <p:cNvPicPr>
            <a:picLocks noGrp="1" noChangeAspect="1"/>
          </p:cNvPicPr>
          <p:nvPr>
            <p:ph sz="half" idx="1"/>
          </p:nvPr>
        </p:nvPicPr>
        <p:blipFill>
          <a:blip r:embed="rId2"/>
          <a:stretch>
            <a:fillRect/>
          </a:stretch>
        </p:blipFill>
        <p:spPr>
          <a:xfrm>
            <a:off x="1043608" y="1450285"/>
            <a:ext cx="6985681" cy="5006191"/>
          </a:xfrm>
          <a:prstGeom prst="rect">
            <a:avLst/>
          </a:prstGeom>
        </p:spPr>
      </p:pic>
    </p:spTree>
    <p:extLst>
      <p:ext uri="{BB962C8B-B14F-4D97-AF65-F5344CB8AC3E}">
        <p14:creationId xmlns:p14="http://schemas.microsoft.com/office/powerpoint/2010/main" val="15583613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TIVA</a:t>
            </a:r>
            <a:endParaRPr lang="en-GB" dirty="0"/>
          </a:p>
        </p:txBody>
      </p:sp>
      <p:sp>
        <p:nvSpPr>
          <p:cNvPr id="3" name="Subtitle 2"/>
          <p:cNvSpPr>
            <a:spLocks noGrp="1"/>
          </p:cNvSpPr>
          <p:nvPr>
            <p:ph type="subTitle" idx="1"/>
          </p:nvPr>
        </p:nvSpPr>
        <p:spPr/>
        <p:txBody>
          <a:bodyPr/>
          <a:lstStyle/>
          <a:p>
            <a:r>
              <a:rPr lang="en-GB" dirty="0" smtClean="0"/>
              <a:t>Dr Alastair Nimmo</a:t>
            </a:r>
            <a:endParaRPr lang="en-GB" dirty="0"/>
          </a:p>
        </p:txBody>
      </p:sp>
    </p:spTree>
    <p:extLst>
      <p:ext uri="{BB962C8B-B14F-4D97-AF65-F5344CB8AC3E}">
        <p14:creationId xmlns:p14="http://schemas.microsoft.com/office/powerpoint/2010/main" val="1863154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pPr algn="l"/>
            <a:r>
              <a:rPr lang="en-GB" dirty="0" smtClean="0"/>
              <a:t>Anaesthetic maintenance</a:t>
            </a:r>
            <a:br>
              <a:rPr lang="en-GB" dirty="0" smtClean="0"/>
            </a:br>
            <a:r>
              <a:rPr lang="en-GB" dirty="0" smtClean="0"/>
              <a:t>technique and accidental awareness</a:t>
            </a:r>
            <a:endParaRPr lang="en-GB" dirty="0"/>
          </a:p>
        </p:txBody>
      </p:sp>
      <p:sp>
        <p:nvSpPr>
          <p:cNvPr id="3" name="Content Placeholder 2"/>
          <p:cNvSpPr>
            <a:spLocks noGrp="1"/>
          </p:cNvSpPr>
          <p:nvPr>
            <p:ph idx="1"/>
          </p:nvPr>
        </p:nvSpPr>
        <p:spPr>
          <a:xfrm>
            <a:off x="457200" y="1772816"/>
            <a:ext cx="8229600" cy="4353347"/>
          </a:xfrm>
        </p:spPr>
        <p:txBody>
          <a:bodyPr>
            <a:noAutofit/>
          </a:bodyPr>
          <a:lstStyle/>
          <a:p>
            <a:pPr>
              <a:buClr>
                <a:schemeClr val="tx1"/>
              </a:buClr>
            </a:pPr>
            <a:r>
              <a:rPr lang="en-GB" sz="2800" dirty="0" smtClean="0">
                <a:solidFill>
                  <a:srgbClr val="FF0000"/>
                </a:solidFill>
              </a:rPr>
              <a:t>IV maintenance </a:t>
            </a:r>
            <a:r>
              <a:rPr lang="en-GB" sz="2800" dirty="0" smtClean="0"/>
              <a:t>– ETAG concentration monitoring can’t be used to confirm delivery of anaesthetic to the patient</a:t>
            </a:r>
          </a:p>
          <a:p>
            <a:r>
              <a:rPr lang="en-GB" sz="2800" dirty="0" smtClean="0"/>
              <a:t>Monitoring of anaesthetic drug effect e.g. processed EEG monitoring such as BIS® may be used for this purpose</a:t>
            </a:r>
          </a:p>
          <a:p>
            <a:r>
              <a:rPr lang="en-GB" sz="2800" dirty="0" smtClean="0"/>
              <a:t>“Gaps” in drug delivery between induction and maintenance or between maintenance in theatre and maintenance after surgery don’t usually occur </a:t>
            </a:r>
            <a:endParaRPr lang="en-GB" sz="2800" dirty="0"/>
          </a:p>
        </p:txBody>
      </p:sp>
    </p:spTree>
    <p:extLst>
      <p:ext uri="{BB962C8B-B14F-4D97-AF65-F5344CB8AC3E}">
        <p14:creationId xmlns:p14="http://schemas.microsoft.com/office/powerpoint/2010/main" val="32670692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Relative risk of AAGA</a:t>
            </a:r>
            <a:endParaRPr lang="en-GB" dirty="0"/>
          </a:p>
        </p:txBody>
      </p:sp>
      <p:sp>
        <p:nvSpPr>
          <p:cNvPr id="3" name="Content Placeholder 2"/>
          <p:cNvSpPr>
            <a:spLocks noGrp="1"/>
          </p:cNvSpPr>
          <p:nvPr>
            <p:ph idx="1"/>
          </p:nvPr>
        </p:nvSpPr>
        <p:spPr>
          <a:xfrm>
            <a:off x="457200" y="1772816"/>
            <a:ext cx="8229600" cy="4353347"/>
          </a:xfrm>
        </p:spPr>
        <p:txBody>
          <a:bodyPr>
            <a:noAutofit/>
          </a:bodyPr>
          <a:lstStyle/>
          <a:p>
            <a:r>
              <a:rPr lang="en-GB" sz="2800" dirty="0" smtClean="0"/>
              <a:t>Some studies and reviews have concluded that the risk of accidental awareness is higher with TIVA than with maintenance with a volatile agent</a:t>
            </a:r>
          </a:p>
          <a:p>
            <a:r>
              <a:rPr lang="en-GB" sz="2800" dirty="0" smtClean="0"/>
              <a:t>Other studies and reviews have found the risk to be similar with both techniques</a:t>
            </a:r>
          </a:p>
          <a:p>
            <a:r>
              <a:rPr lang="en-GB" sz="2800" dirty="0" smtClean="0"/>
              <a:t>There probably isn’t a single answer to this question. Rather the risks will depend on the specific drugs and techniques used including typical dose ranges and monitoring techniques, and on training and experience in TIVA</a:t>
            </a:r>
          </a:p>
        </p:txBody>
      </p:sp>
    </p:spTree>
    <p:extLst>
      <p:ext uri="{BB962C8B-B14F-4D97-AF65-F5344CB8AC3E}">
        <p14:creationId xmlns:p14="http://schemas.microsoft.com/office/powerpoint/2010/main" val="29294391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TIVA and NAP5</a:t>
            </a:r>
            <a:endParaRPr lang="en-GB" dirty="0"/>
          </a:p>
        </p:txBody>
      </p:sp>
      <p:sp>
        <p:nvSpPr>
          <p:cNvPr id="3" name="Content Placeholder 2"/>
          <p:cNvSpPr>
            <a:spLocks noGrp="1"/>
          </p:cNvSpPr>
          <p:nvPr>
            <p:ph idx="1"/>
          </p:nvPr>
        </p:nvSpPr>
        <p:spPr>
          <a:xfrm>
            <a:off x="457200" y="1484784"/>
            <a:ext cx="8229600" cy="4641379"/>
          </a:xfrm>
        </p:spPr>
        <p:txBody>
          <a:bodyPr>
            <a:noAutofit/>
          </a:bodyPr>
          <a:lstStyle/>
          <a:p>
            <a:r>
              <a:rPr lang="en-GB" sz="2800" dirty="0" smtClean="0"/>
              <a:t>NAP5 provides information on the relative frequency with which patients having volatile anaesthesia or TIVA report AAGA with current practice in the UK</a:t>
            </a:r>
            <a:endParaRPr lang="en-GB" sz="2800" dirty="0"/>
          </a:p>
          <a:p>
            <a:r>
              <a:rPr lang="en-GB" sz="2800" dirty="0" smtClean="0"/>
              <a:t>The reports enable common causes of AAGA during TIVA to be identified and recommendations to be made to reduce the risk</a:t>
            </a:r>
          </a:p>
          <a:p>
            <a:r>
              <a:rPr lang="en-GB" sz="2800" dirty="0" smtClean="0"/>
              <a:t>All anaesthetists need to be skilled at administration of IV anaesthesia because volatile anaesthesia is not possible in all areas, or during transfers or during some procedures</a:t>
            </a:r>
          </a:p>
        </p:txBody>
      </p:sp>
    </p:spTree>
    <p:extLst>
      <p:ext uri="{BB962C8B-B14F-4D97-AF65-F5344CB8AC3E}">
        <p14:creationId xmlns:p14="http://schemas.microsoft.com/office/powerpoint/2010/main" val="844073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TIVA – optional or required?</a:t>
            </a:r>
            <a:endParaRPr lang="en-GB" dirty="0"/>
          </a:p>
        </p:txBody>
      </p:sp>
      <p:sp>
        <p:nvSpPr>
          <p:cNvPr id="3" name="Content Placeholder 2"/>
          <p:cNvSpPr>
            <a:spLocks noGrp="1"/>
          </p:cNvSpPr>
          <p:nvPr>
            <p:ph idx="1"/>
          </p:nvPr>
        </p:nvSpPr>
        <p:spPr>
          <a:xfrm>
            <a:off x="457200" y="1700808"/>
            <a:ext cx="8435280" cy="4425355"/>
          </a:xfrm>
        </p:spPr>
        <p:txBody>
          <a:bodyPr>
            <a:noAutofit/>
          </a:bodyPr>
          <a:lstStyle/>
          <a:p>
            <a:r>
              <a:rPr lang="en-GB" sz="2800" dirty="0" smtClean="0"/>
              <a:t>There were 31 reports of AAGA in patients who received IV anaesthesia for maintenance during part or all of their anaesthetic</a:t>
            </a:r>
          </a:p>
          <a:p>
            <a:r>
              <a:rPr lang="en-GB" sz="2800" dirty="0" smtClean="0"/>
              <a:t>In 19 cases (14 Class A and 5 Class B) anaesthesia was confined to the anaesthetic room &amp; theatre and volatile maintenance could have been used</a:t>
            </a:r>
          </a:p>
          <a:p>
            <a:r>
              <a:rPr lang="en-GB" sz="2800" dirty="0" smtClean="0"/>
              <a:t>In 12 cases (9 Class A and 3 Class D) volatile anaesthesia was not an option because anaesthesia occurred or was continued outside theatre (11 cases) or a procedure on the airway made inhalational anaesthesia impractical (1 case).</a:t>
            </a:r>
          </a:p>
        </p:txBody>
      </p:sp>
    </p:spTree>
    <p:extLst>
      <p:ext uri="{BB962C8B-B14F-4D97-AF65-F5344CB8AC3E}">
        <p14:creationId xmlns:p14="http://schemas.microsoft.com/office/powerpoint/2010/main" val="1604140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NAP5 reports from TIVA patients</a:t>
            </a:r>
            <a:endParaRPr lang="en-GB" dirty="0"/>
          </a:p>
        </p:txBody>
      </p:sp>
      <p:sp>
        <p:nvSpPr>
          <p:cNvPr id="3" name="Content Placeholder 2"/>
          <p:cNvSpPr>
            <a:spLocks noGrp="1"/>
          </p:cNvSpPr>
          <p:nvPr>
            <p:ph idx="1"/>
          </p:nvPr>
        </p:nvSpPr>
        <p:spPr>
          <a:xfrm>
            <a:off x="827584" y="2348880"/>
            <a:ext cx="7859216" cy="3777283"/>
          </a:xfrm>
        </p:spPr>
        <p:txBody>
          <a:bodyPr>
            <a:noAutofit/>
          </a:bodyPr>
          <a:lstStyle/>
          <a:p>
            <a:pPr marL="0" indent="0">
              <a:buNone/>
            </a:pPr>
            <a:r>
              <a:rPr lang="en-GB" sz="3000" dirty="0" smtClean="0"/>
              <a:t>24 Class A or B reports in patients who had anaesthesia maintained with IV anaesthesia or both volatile and IV anaesthesia</a:t>
            </a:r>
          </a:p>
          <a:p>
            <a:pPr marL="0" indent="0">
              <a:buNone/>
            </a:pPr>
            <a:endParaRPr lang="en-GB" sz="3000" dirty="0" smtClean="0"/>
          </a:p>
        </p:txBody>
      </p:sp>
      <p:graphicFrame>
        <p:nvGraphicFramePr>
          <p:cNvPr id="5" name="Table 4"/>
          <p:cNvGraphicFramePr>
            <a:graphicFrameLocks noGrp="1"/>
          </p:cNvGraphicFramePr>
          <p:nvPr>
            <p:extLst>
              <p:ext uri="{D42A27DB-BD31-4B8C-83A1-F6EECF244321}">
                <p14:modId xmlns:p14="http://schemas.microsoft.com/office/powerpoint/2010/main" val="3082727513"/>
              </p:ext>
            </p:extLst>
          </p:nvPr>
        </p:nvGraphicFramePr>
        <p:xfrm>
          <a:off x="971600" y="3861048"/>
          <a:ext cx="7056784" cy="2664295"/>
        </p:xfrm>
        <a:graphic>
          <a:graphicData uri="http://schemas.openxmlformats.org/drawingml/2006/table">
            <a:tbl>
              <a:tblPr firstRow="1" firstCol="1" bandRow="1">
                <a:tableStyleId>{5C22544A-7EE6-4342-B048-85BDC9FD1C3A}</a:tableStyleId>
              </a:tblPr>
              <a:tblGrid>
                <a:gridCol w="4522540"/>
                <a:gridCol w="1320081"/>
                <a:gridCol w="1214163"/>
              </a:tblGrid>
              <a:tr h="532859">
                <a:tc>
                  <a:txBody>
                    <a:bodyPr/>
                    <a:lstStyle/>
                    <a:p>
                      <a:pPr>
                        <a:lnSpc>
                          <a:spcPct val="107000"/>
                        </a:lnSpc>
                        <a:spcAft>
                          <a:spcPts val="0"/>
                        </a:spcAft>
                      </a:pPr>
                      <a:r>
                        <a:rPr lang="en-GB" sz="2200" dirty="0">
                          <a:effectLst/>
                        </a:rPr>
                        <a:t>Maintenance technique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2200">
                          <a:effectLst/>
                        </a:rPr>
                        <a:t>Class  A</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2200">
                          <a:effectLst/>
                        </a:rPr>
                        <a:t>Class B</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32859">
                <a:tc>
                  <a:txBody>
                    <a:bodyPr/>
                    <a:lstStyle/>
                    <a:p>
                      <a:pPr>
                        <a:lnSpc>
                          <a:spcPct val="107000"/>
                        </a:lnSpc>
                        <a:spcAft>
                          <a:spcPts val="0"/>
                        </a:spcAft>
                      </a:pPr>
                      <a:r>
                        <a:rPr lang="en-GB" sz="2200" dirty="0">
                          <a:effectLst/>
                        </a:rPr>
                        <a:t>TIVA – TCI</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2200">
                          <a:effectLst/>
                        </a:rPr>
                        <a:t>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2200">
                          <a:effectLst/>
                        </a:rPr>
                        <a:t>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32859">
                <a:tc>
                  <a:txBody>
                    <a:bodyPr/>
                    <a:lstStyle/>
                    <a:p>
                      <a:pPr>
                        <a:lnSpc>
                          <a:spcPct val="107000"/>
                        </a:lnSpc>
                        <a:spcAft>
                          <a:spcPts val="0"/>
                        </a:spcAft>
                      </a:pPr>
                      <a:r>
                        <a:rPr lang="en-GB" sz="2200" dirty="0">
                          <a:effectLst/>
                        </a:rPr>
                        <a:t>TIVA – manual infusion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2200">
                          <a:effectLst/>
                        </a:rPr>
                        <a:t>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2200">
                          <a:effectLst/>
                        </a:rPr>
                        <a:t>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32859">
                <a:tc>
                  <a:txBody>
                    <a:bodyPr/>
                    <a:lstStyle/>
                    <a:p>
                      <a:pPr>
                        <a:lnSpc>
                          <a:spcPct val="107000"/>
                        </a:lnSpc>
                        <a:spcAft>
                          <a:spcPts val="0"/>
                        </a:spcAft>
                      </a:pPr>
                      <a:r>
                        <a:rPr lang="en-GB" sz="2200">
                          <a:effectLst/>
                        </a:rPr>
                        <a:t>Intermittent propofol boluses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2200">
                          <a:effectLst/>
                        </a:rPr>
                        <a:t>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2200">
                          <a:effectLst/>
                        </a:rPr>
                        <a:t>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32859">
                <a:tc>
                  <a:txBody>
                    <a:bodyPr/>
                    <a:lstStyle/>
                    <a:p>
                      <a:pPr>
                        <a:lnSpc>
                          <a:spcPct val="107000"/>
                        </a:lnSpc>
                        <a:spcAft>
                          <a:spcPts val="0"/>
                        </a:spcAft>
                      </a:pPr>
                      <a:r>
                        <a:rPr lang="en-GB" sz="2200">
                          <a:effectLst/>
                        </a:rPr>
                        <a:t>Volatile and IV</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2200">
                          <a:effectLst/>
                        </a:rPr>
                        <a:t>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2200" dirty="0">
                          <a:effectLst/>
                        </a:rPr>
                        <a:t>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4" name="TextBox 3"/>
          <p:cNvSpPr txBox="1"/>
          <p:nvPr/>
        </p:nvSpPr>
        <p:spPr>
          <a:xfrm>
            <a:off x="107504" y="1556792"/>
            <a:ext cx="8928992" cy="1077218"/>
          </a:xfrm>
          <a:prstGeom prst="rect">
            <a:avLst/>
          </a:prstGeom>
          <a:noFill/>
        </p:spPr>
        <p:txBody>
          <a:bodyPr wrap="square" rtlCol="0">
            <a:spAutoFit/>
          </a:bodyPr>
          <a:lstStyle/>
          <a:p>
            <a:r>
              <a:rPr lang="en-GB" sz="3200" b="1" u="sng" dirty="0">
                <a:solidFill>
                  <a:schemeClr val="accent1">
                    <a:lumMod val="75000"/>
                  </a:schemeClr>
                </a:solidFill>
              </a:rPr>
              <a:t>Anaesthesia started in anaesthetic room or theatre</a:t>
            </a:r>
          </a:p>
          <a:p>
            <a:endParaRPr lang="en-GB" sz="3200" dirty="0"/>
          </a:p>
        </p:txBody>
      </p:sp>
    </p:spTree>
    <p:extLst>
      <p:ext uri="{BB962C8B-B14F-4D97-AF65-F5344CB8AC3E}">
        <p14:creationId xmlns:p14="http://schemas.microsoft.com/office/powerpoint/2010/main" val="12983062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NAP5 reports from TIVA patients</a:t>
            </a:r>
            <a:endParaRPr lang="en-GB" dirty="0"/>
          </a:p>
        </p:txBody>
      </p:sp>
      <p:sp>
        <p:nvSpPr>
          <p:cNvPr id="3" name="Content Placeholder 2"/>
          <p:cNvSpPr>
            <a:spLocks noGrp="1"/>
          </p:cNvSpPr>
          <p:nvPr>
            <p:ph idx="1"/>
          </p:nvPr>
        </p:nvSpPr>
        <p:spPr>
          <a:xfrm>
            <a:off x="323528" y="1628800"/>
            <a:ext cx="8568952" cy="4497363"/>
          </a:xfrm>
        </p:spPr>
        <p:txBody>
          <a:bodyPr>
            <a:noAutofit/>
          </a:bodyPr>
          <a:lstStyle/>
          <a:p>
            <a:pPr marL="0" indent="0" algn="ctr">
              <a:buNone/>
            </a:pPr>
            <a:r>
              <a:rPr lang="en-GB" sz="3600" b="1" u="sng" dirty="0" smtClean="0">
                <a:solidFill>
                  <a:schemeClr val="accent1">
                    <a:lumMod val="75000"/>
                  </a:schemeClr>
                </a:solidFill>
              </a:rPr>
              <a:t>Anaesthesia started in </a:t>
            </a:r>
            <a:r>
              <a:rPr lang="en-GB" sz="3600" b="1" u="sng" dirty="0" err="1" smtClean="0">
                <a:solidFill>
                  <a:schemeClr val="accent1">
                    <a:lumMod val="75000"/>
                  </a:schemeClr>
                </a:solidFill>
              </a:rPr>
              <a:t>anaes</a:t>
            </a:r>
            <a:r>
              <a:rPr lang="en-GB" sz="3600" b="1" u="sng" dirty="0" smtClean="0">
                <a:solidFill>
                  <a:schemeClr val="accent1">
                    <a:lumMod val="75000"/>
                  </a:schemeClr>
                </a:solidFill>
              </a:rPr>
              <a:t> room / theatre</a:t>
            </a:r>
          </a:p>
          <a:p>
            <a:pPr marL="0" indent="0">
              <a:buNone/>
            </a:pPr>
            <a:r>
              <a:rPr lang="en-GB" sz="2400" dirty="0">
                <a:solidFill>
                  <a:srgbClr val="002060"/>
                </a:solidFill>
              </a:rPr>
              <a:t>Class A (certain or probable) &amp; </a:t>
            </a:r>
            <a:r>
              <a:rPr lang="en-GB" sz="2400" dirty="0" smtClean="0">
                <a:solidFill>
                  <a:srgbClr val="002060"/>
                </a:solidFill>
              </a:rPr>
              <a:t>Class </a:t>
            </a:r>
            <a:r>
              <a:rPr lang="en-GB" sz="2400" dirty="0">
                <a:solidFill>
                  <a:srgbClr val="002060"/>
                </a:solidFill>
              </a:rPr>
              <a:t>B (possible) AAGA reports</a:t>
            </a:r>
          </a:p>
          <a:p>
            <a:pPr marL="0" indent="0" algn="ctr">
              <a:buNone/>
            </a:pPr>
            <a:endParaRPr lang="en-GB" sz="3600" b="1" u="sng" dirty="0" smtClean="0">
              <a:solidFill>
                <a:schemeClr val="accent1">
                  <a:lumMod val="75000"/>
                </a:schemeClr>
              </a:solidFill>
            </a:endParaRPr>
          </a:p>
          <a:p>
            <a:pPr marL="0" indent="0">
              <a:buNone/>
            </a:pPr>
            <a:endParaRPr lang="en-GB" sz="3000" dirty="0" smtClean="0"/>
          </a:p>
        </p:txBody>
      </p:sp>
      <p:pic>
        <p:nvPicPr>
          <p:cNvPr id="6" name="Content Placeholder 3"/>
          <p:cNvPicPr>
            <a:picLocks noChangeAspect="1"/>
          </p:cNvPicPr>
          <p:nvPr/>
        </p:nvPicPr>
        <p:blipFill>
          <a:blip r:embed="rId2"/>
          <a:stretch>
            <a:fillRect/>
          </a:stretch>
        </p:blipFill>
        <p:spPr>
          <a:xfrm>
            <a:off x="104932" y="2801933"/>
            <a:ext cx="8934136" cy="3134152"/>
          </a:xfrm>
          <a:prstGeom prst="rect">
            <a:avLst/>
          </a:prstGeom>
        </p:spPr>
      </p:pic>
      <p:sp>
        <p:nvSpPr>
          <p:cNvPr id="5" name="Oval 4"/>
          <p:cNvSpPr/>
          <p:nvPr/>
        </p:nvSpPr>
        <p:spPr>
          <a:xfrm>
            <a:off x="8172400" y="4149080"/>
            <a:ext cx="514400"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8100392" y="5229199"/>
            <a:ext cx="570508" cy="38104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048479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IV anaesthesia alone in theatre</a:t>
            </a:r>
            <a:endParaRPr lang="en-GB" dirty="0"/>
          </a:p>
        </p:txBody>
      </p:sp>
      <p:sp>
        <p:nvSpPr>
          <p:cNvPr id="3" name="Content Placeholder 2"/>
          <p:cNvSpPr>
            <a:spLocks noGrp="1"/>
          </p:cNvSpPr>
          <p:nvPr>
            <p:ph idx="1"/>
          </p:nvPr>
        </p:nvSpPr>
        <p:spPr>
          <a:xfrm>
            <a:off x="827584" y="2060848"/>
            <a:ext cx="7859216" cy="4065315"/>
          </a:xfrm>
        </p:spPr>
        <p:txBody>
          <a:bodyPr>
            <a:noAutofit/>
          </a:bodyPr>
          <a:lstStyle/>
          <a:p>
            <a:r>
              <a:rPr lang="en-GB" sz="2800" dirty="0" smtClean="0"/>
              <a:t>12 Class A and 5 Class B reports</a:t>
            </a:r>
          </a:p>
          <a:p>
            <a:r>
              <a:rPr lang="en-GB" sz="2800" dirty="0" smtClean="0"/>
              <a:t>Details are available to examine causes / contributory factors in the Class A cases</a:t>
            </a:r>
          </a:p>
          <a:p>
            <a:r>
              <a:rPr lang="en-GB" sz="2800" dirty="0" smtClean="0"/>
              <a:t>8 of the Class A cases involved “standard” TCI anaesthesia</a:t>
            </a:r>
            <a:endParaRPr lang="en-GB" sz="2800" dirty="0"/>
          </a:p>
          <a:p>
            <a:pPr marL="0" indent="0">
              <a:buNone/>
            </a:pPr>
            <a:endParaRPr lang="en-GB" sz="2800" dirty="0"/>
          </a:p>
          <a:p>
            <a:endParaRPr lang="en-GB" sz="2800" dirty="0"/>
          </a:p>
        </p:txBody>
      </p:sp>
    </p:spTree>
    <p:extLst>
      <p:ext uri="{BB962C8B-B14F-4D97-AF65-F5344CB8AC3E}">
        <p14:creationId xmlns:p14="http://schemas.microsoft.com/office/powerpoint/2010/main" val="10696567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853</TotalTime>
  <Words>1237</Words>
  <Application>Microsoft Office PowerPoint</Application>
  <PresentationFormat>On-screen Show (4:3)</PresentationFormat>
  <Paragraphs>96</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Times New Roman</vt:lpstr>
      <vt:lpstr>ZapfDingbatsITC</vt:lpstr>
      <vt:lpstr>Office Theme</vt:lpstr>
      <vt:lpstr>TIVA</vt:lpstr>
      <vt:lpstr>Anaesthetic maintenance  technique and accidental awareness</vt:lpstr>
      <vt:lpstr>Anaesthetic maintenance technique and accidental awareness</vt:lpstr>
      <vt:lpstr>Relative risk of AAGA</vt:lpstr>
      <vt:lpstr>TIVA and NAP5</vt:lpstr>
      <vt:lpstr>TIVA – optional or required?</vt:lpstr>
      <vt:lpstr>NAP5 reports from TIVA patients</vt:lpstr>
      <vt:lpstr>NAP5 reports from TIVA patients</vt:lpstr>
      <vt:lpstr>IV anaesthesia alone in theatre</vt:lpstr>
      <vt:lpstr>IV anaesthesia alone in theatre</vt:lpstr>
      <vt:lpstr>PowerPoint Presentation</vt:lpstr>
      <vt:lpstr>PowerPoint Presentation</vt:lpstr>
      <vt:lpstr>Relevant recommendations  from other chapters</vt:lpstr>
      <vt:lpstr>IV anaesthesia alone in theatre</vt:lpstr>
      <vt:lpstr>Anaesthesia induced in theatre</vt:lpstr>
      <vt:lpstr>Both volatile and IV anaesthesia</vt:lpstr>
      <vt:lpstr>Anaesthesia induced outside theatre</vt:lpstr>
      <vt:lpstr>Simulations of a typical TCI propofol anaesthetic and of a manual infusion with no initial bolus</vt:lpstr>
      <vt:lpstr>NMB use in TIVA AAGA cases</vt:lpstr>
      <vt:lpstr>Preventability</vt:lpstr>
      <vt:lpstr>Learning points</vt:lpstr>
      <vt:lpstr>Learning points</vt:lpstr>
      <vt:lpstr>PowerPoint Presentation</vt:lpstr>
      <vt:lpstr>PowerPoint Presentation</vt:lpstr>
      <vt:lpstr>TIVA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Alastair Nimmo</cp:lastModifiedBy>
  <cp:revision>63</cp:revision>
  <dcterms:created xsi:type="dcterms:W3CDTF">2014-07-25T06:24:51Z</dcterms:created>
  <dcterms:modified xsi:type="dcterms:W3CDTF">2014-09-11T20:37:50Z</dcterms:modified>
</cp:coreProperties>
</file>