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4" r:id="rId3"/>
    <p:sldId id="285" r:id="rId4"/>
    <p:sldId id="304" r:id="rId5"/>
    <p:sldId id="289" r:id="rId6"/>
    <p:sldId id="290" r:id="rId7"/>
    <p:sldId id="305" r:id="rId8"/>
    <p:sldId id="268" r:id="rId9"/>
    <p:sldId id="291" r:id="rId10"/>
    <p:sldId id="292" r:id="rId11"/>
    <p:sldId id="299" r:id="rId12"/>
    <p:sldId id="293" r:id="rId13"/>
    <p:sldId id="300" r:id="rId14"/>
    <p:sldId id="294" r:id="rId15"/>
    <p:sldId id="302" r:id="rId16"/>
    <p:sldId id="301" r:id="rId17"/>
    <p:sldId id="295" r:id="rId18"/>
    <p:sldId id="296" r:id="rId19"/>
    <p:sldId id="298" r:id="rId20"/>
    <p:sldId id="303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278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24744"/>
            <a:ext cx="9144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8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9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6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5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4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3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0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12776"/>
            <a:ext cx="9144000" cy="5832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6012160" y="184665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5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AAGA in children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Mike Sury</a:t>
            </a:r>
          </a:p>
          <a:p>
            <a:r>
              <a:rPr lang="en-GB" dirty="0" smtClean="0"/>
              <a:t>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</a:t>
            </a:r>
            <a:r>
              <a:rPr lang="en-GB" dirty="0"/>
              <a:t>major findings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very </a:t>
            </a:r>
            <a:r>
              <a:rPr lang="en-GB" dirty="0"/>
              <a:t>few children themselves reported </a:t>
            </a:r>
            <a:r>
              <a:rPr lang="en-GB" dirty="0" smtClean="0"/>
              <a:t>AAGA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patients </a:t>
            </a:r>
            <a:r>
              <a:rPr lang="en-GB" dirty="0">
                <a:solidFill>
                  <a:schemeClr val="bg1"/>
                </a:solidFill>
              </a:rPr>
              <a:t>can delay reporting an AAGA event that occurred as a child for many years.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5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</a:t>
            </a:r>
            <a:r>
              <a:rPr lang="en-GB" dirty="0"/>
              <a:t>major findings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very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few children themselves reported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AAGA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patients </a:t>
            </a:r>
            <a:r>
              <a:rPr lang="en-GB" dirty="0"/>
              <a:t>can delay reporting an AAGA event that occurred as a child for many years.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1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Incidence?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NAP5 Activity Survey estimates that 488,500 general anaesthetics are administered to patients aged &lt;16 years in the UK annually. </a:t>
            </a:r>
            <a:endParaRPr lang="en-GB" dirty="0" smtClean="0"/>
          </a:p>
          <a:p>
            <a:r>
              <a:rPr lang="en-GB" dirty="0" smtClean="0">
                <a:solidFill>
                  <a:schemeClr val="bg1"/>
                </a:solidFill>
              </a:rPr>
              <a:t>This </a:t>
            </a:r>
            <a:r>
              <a:rPr lang="en-GB" dirty="0">
                <a:solidFill>
                  <a:schemeClr val="bg1"/>
                </a:solidFill>
              </a:rPr>
              <a:t>yields an incidence of just ~0.002% (or ~1: 60,000).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9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Incidence?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NAP5 Activity Survey estimates that 488,500 general anaesthetics are administered to patients aged &lt;16 years in the UK annually.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yields an incidence of just ~0.002%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(</a:t>
            </a:r>
            <a:r>
              <a:rPr lang="en-GB" dirty="0"/>
              <a:t>or ~1: 60,000).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6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 Missing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If 0.74% is the true rate of AAGA, there should be approximately 3,700 children per year in the UK with recall of events during general anaesthesia. </a:t>
            </a:r>
            <a:endParaRPr lang="en-GB" dirty="0" smtClean="0"/>
          </a:p>
          <a:p>
            <a:r>
              <a:rPr lang="en-GB" dirty="0" smtClean="0">
                <a:solidFill>
                  <a:schemeClr val="bg1"/>
                </a:solidFill>
              </a:rPr>
              <a:t>Why? 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NAP5 </a:t>
            </a:r>
            <a:r>
              <a:rPr lang="en-GB" dirty="0">
                <a:solidFill>
                  <a:schemeClr val="bg1"/>
                </a:solidFill>
              </a:rPr>
              <a:t>is a study of spontaneous reporting and did not involve direct questioning. </a:t>
            </a:r>
          </a:p>
        </p:txBody>
      </p:sp>
    </p:spTree>
    <p:extLst>
      <p:ext uri="{BB962C8B-B14F-4D97-AF65-F5344CB8AC3E}">
        <p14:creationId xmlns:p14="http://schemas.microsoft.com/office/powerpoint/2010/main" val="2925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 Missing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If 0.74% is the true rate of AAGA, there should be approximately 3,700 children per year in the UK with recall of events during general anaesthesia. </a:t>
            </a:r>
            <a:endParaRPr lang="en-GB" dirty="0" smtClean="0"/>
          </a:p>
          <a:p>
            <a:r>
              <a:rPr lang="en-GB" dirty="0" smtClean="0"/>
              <a:t>Why? 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NAP5 </a:t>
            </a:r>
            <a:r>
              <a:rPr lang="en-GB" dirty="0">
                <a:solidFill>
                  <a:schemeClr val="bg1"/>
                </a:solidFill>
              </a:rPr>
              <a:t>is a study of spontaneous reporting and did not involve direct questioning. </a:t>
            </a:r>
          </a:p>
        </p:txBody>
      </p:sp>
    </p:spTree>
    <p:extLst>
      <p:ext uri="{BB962C8B-B14F-4D97-AF65-F5344CB8AC3E}">
        <p14:creationId xmlns:p14="http://schemas.microsoft.com/office/powerpoint/2010/main" val="37249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 Missing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If 0.74% is the true rate of AAGA, there should be approximately 3,700 children per year in the UK with recall of events during general anaesthesia. </a:t>
            </a:r>
            <a:endParaRPr lang="en-GB" dirty="0" smtClean="0"/>
          </a:p>
          <a:p>
            <a:r>
              <a:rPr lang="en-GB" dirty="0" smtClean="0"/>
              <a:t>Why? </a:t>
            </a:r>
          </a:p>
          <a:p>
            <a:pPr lvl="1"/>
            <a:r>
              <a:rPr lang="en-GB" dirty="0" smtClean="0"/>
              <a:t>NAP5 </a:t>
            </a:r>
            <a:r>
              <a:rPr lang="en-GB" dirty="0"/>
              <a:t>is a study of spontaneous reporting and did not involve direct questioning. </a:t>
            </a:r>
          </a:p>
        </p:txBody>
      </p:sp>
    </p:spTree>
    <p:extLst>
      <p:ext uri="{BB962C8B-B14F-4D97-AF65-F5344CB8AC3E}">
        <p14:creationId xmlns:p14="http://schemas.microsoft.com/office/powerpoint/2010/main" val="37249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is AAGA reported less in children?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E</a:t>
            </a:r>
            <a:r>
              <a:rPr lang="en-GB" dirty="0" smtClean="0"/>
              <a:t>xperience </a:t>
            </a:r>
            <a:r>
              <a:rPr lang="en-GB" dirty="0"/>
              <a:t>not being sufficiently compelling or interpretable. </a:t>
            </a:r>
            <a:endParaRPr lang="en-GB" dirty="0" smtClean="0"/>
          </a:p>
          <a:p>
            <a:r>
              <a:rPr lang="en-GB" dirty="0"/>
              <a:t>C</a:t>
            </a:r>
            <a:r>
              <a:rPr lang="en-GB" dirty="0" smtClean="0"/>
              <a:t>hildren </a:t>
            </a:r>
            <a:r>
              <a:rPr lang="en-GB" dirty="0"/>
              <a:t>may lack the language or vocabulary to explain what happened. </a:t>
            </a:r>
            <a:endParaRPr lang="en-GB" dirty="0" smtClean="0"/>
          </a:p>
          <a:p>
            <a:r>
              <a:rPr lang="en-GB" dirty="0" smtClean="0"/>
              <a:t>Distress</a:t>
            </a:r>
            <a:r>
              <a:rPr lang="en-GB" dirty="0"/>
              <a:t>, fear and confusion may inhibit communication. </a:t>
            </a:r>
            <a:endParaRPr lang="en-GB" dirty="0" smtClean="0"/>
          </a:p>
          <a:p>
            <a:r>
              <a:rPr lang="en-GB" dirty="0" smtClean="0"/>
              <a:t>Their </a:t>
            </a:r>
            <a:r>
              <a:rPr lang="en-GB" dirty="0"/>
              <a:t>awareness may be difficult to separate from dreaming or nightmares. </a:t>
            </a:r>
            <a:endParaRPr lang="en-GB" dirty="0" smtClean="0"/>
          </a:p>
          <a:p>
            <a:r>
              <a:rPr lang="en-GB" dirty="0" smtClean="0"/>
              <a:t>Parents </a:t>
            </a:r>
            <a:r>
              <a:rPr lang="en-GB" dirty="0"/>
              <a:t>may </a:t>
            </a:r>
            <a:r>
              <a:rPr lang="en-GB" dirty="0" smtClean="0"/>
              <a:t>suppress </a:t>
            </a:r>
            <a:r>
              <a:rPr lang="en-GB" dirty="0"/>
              <a:t>reporting. 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1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Paediatric anaesthesia is different to adult anaesthesia?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In </a:t>
            </a:r>
            <a:r>
              <a:rPr lang="en-GB" dirty="0"/>
              <a:t>the NAP5 Activity Survey data sample, neuromuscular blockade was used less frequently in children than in adults (25% v 50%).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spectrum of surgical interventions is </a:t>
            </a:r>
            <a:r>
              <a:rPr lang="en-GB" dirty="0" smtClean="0"/>
              <a:t>different</a:t>
            </a:r>
          </a:p>
          <a:p>
            <a:pPr lvl="1"/>
            <a:r>
              <a:rPr lang="en-GB" dirty="0" smtClean="0"/>
              <a:t>adults </a:t>
            </a:r>
            <a:r>
              <a:rPr lang="en-GB" dirty="0"/>
              <a:t>have </a:t>
            </a:r>
            <a:r>
              <a:rPr lang="en-GB" dirty="0" smtClean="0"/>
              <a:t>diseases </a:t>
            </a:r>
            <a:r>
              <a:rPr lang="en-GB" dirty="0"/>
              <a:t>that prevent them receiving high doses of anaesthetic to achieve immobility.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0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Inhalational induction 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374022"/>
            <a:ext cx="4038600" cy="297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1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94" y="2019748"/>
            <a:ext cx="911980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3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Inhalational induction 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374022"/>
            <a:ext cx="4038600" cy="297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218066" cy="290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The paucity of AAGA cases involving children reported to NAP5 means it is unjustified to make specific recommendations about prevention and management of AAGA in this group.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9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4 Learning Points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Spontaneous </a:t>
            </a:r>
            <a:r>
              <a:rPr lang="en-GB" dirty="0"/>
              <a:t>reporting of AAGA </a:t>
            </a:r>
            <a:r>
              <a:rPr lang="en-GB" dirty="0" smtClean="0"/>
              <a:t>is </a:t>
            </a:r>
            <a:r>
              <a:rPr lang="en-GB" dirty="0"/>
              <a:t>very </a:t>
            </a:r>
            <a:r>
              <a:rPr lang="en-GB" dirty="0" smtClean="0"/>
              <a:t>rare and may </a:t>
            </a:r>
            <a:r>
              <a:rPr lang="en-GB" dirty="0"/>
              <a:t>be delayed until adulthood </a:t>
            </a: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Children’s </a:t>
            </a:r>
            <a:r>
              <a:rPr lang="en-GB" dirty="0"/>
              <a:t>reports </a:t>
            </a:r>
            <a:r>
              <a:rPr lang="en-GB" dirty="0" smtClean="0"/>
              <a:t>can </a:t>
            </a:r>
            <a:r>
              <a:rPr lang="en-GB" dirty="0"/>
              <a:t>be as reliable as those from adults.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Children </a:t>
            </a:r>
            <a:r>
              <a:rPr lang="en-GB" dirty="0"/>
              <a:t>should be believed and treated sympathetically.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Serious </a:t>
            </a:r>
            <a:r>
              <a:rPr lang="en-GB" dirty="0"/>
              <a:t>long term psychological harm and anxiety states are rare, but do </a:t>
            </a:r>
            <a:r>
              <a:rPr lang="en-GB" dirty="0" smtClean="0"/>
              <a:t>occur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9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16" y="2132856"/>
            <a:ext cx="902959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8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Vignettes:</a:t>
            </a:r>
            <a:br>
              <a:rPr lang="en-GB" b="1" dirty="0" smtClean="0"/>
            </a:br>
            <a:r>
              <a:rPr lang="en-GB" b="1" dirty="0" smtClean="0"/>
              <a:t>Unassessable </a:t>
            </a:r>
            <a:r>
              <a:rPr lang="en-GB" b="1" dirty="0"/>
              <a:t>or Statement Only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348881"/>
            <a:ext cx="9109614" cy="137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9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Vignettes:</a:t>
            </a:r>
            <a:br>
              <a:rPr lang="en-GB" b="1" dirty="0" smtClean="0"/>
            </a:br>
            <a:r>
              <a:rPr lang="en-GB" b="1" dirty="0" smtClean="0"/>
              <a:t>Unassessable </a:t>
            </a:r>
            <a:r>
              <a:rPr lang="en-GB" b="1" dirty="0"/>
              <a:t>or Statement Only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348880"/>
            <a:ext cx="9109614" cy="325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8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Vignettes:</a:t>
            </a:r>
            <a:br>
              <a:rPr lang="en-GB" b="1" dirty="0"/>
            </a:br>
            <a:r>
              <a:rPr lang="en-GB" b="1" dirty="0"/>
              <a:t>Unassessable or Statement Only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38" y="1628801"/>
            <a:ext cx="9143999" cy="169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Vignettes:</a:t>
            </a:r>
            <a:br>
              <a:rPr lang="en-GB" b="1" dirty="0"/>
            </a:br>
            <a:r>
              <a:rPr lang="en-GB" b="1" dirty="0"/>
              <a:t>Unassessable or Statement Only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38" y="1628800"/>
            <a:ext cx="9143999" cy="489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1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GB" sz="4000" b="1" dirty="0" smtClean="0">
                <a:latin typeface="+mj-lt"/>
              </a:rPr>
              <a:t>Reports not assessable</a:t>
            </a:r>
            <a:endParaRPr lang="en-GB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348880"/>
            <a:ext cx="7859216" cy="3777283"/>
          </a:xfrm>
        </p:spPr>
        <p:txBody>
          <a:bodyPr>
            <a:normAutofit/>
          </a:bodyPr>
          <a:lstStyle/>
          <a:p>
            <a:r>
              <a:rPr lang="en-GB" dirty="0" smtClean="0"/>
              <a:t>N = 13 (largest group), records unavailable. </a:t>
            </a:r>
          </a:p>
          <a:p>
            <a:r>
              <a:rPr lang="en-GB" dirty="0"/>
              <a:t>P</a:t>
            </a:r>
            <a:r>
              <a:rPr lang="en-GB" dirty="0" smtClean="0"/>
              <a:t>atients </a:t>
            </a:r>
            <a:r>
              <a:rPr lang="en-GB" dirty="0"/>
              <a:t>can recall events long </a:t>
            </a:r>
            <a:r>
              <a:rPr lang="en-GB" dirty="0" smtClean="0"/>
              <a:t>ago</a:t>
            </a:r>
            <a:r>
              <a:rPr lang="en-GB" dirty="0"/>
              <a:t> </a:t>
            </a:r>
            <a:r>
              <a:rPr lang="en-GB" dirty="0" smtClean="0"/>
              <a:t>and may not report them despite having had anaesthetics in the intervening period</a:t>
            </a:r>
          </a:p>
          <a:p>
            <a:pPr lvl="1"/>
            <a:r>
              <a:rPr lang="en-GB" dirty="0" smtClean="0"/>
              <a:t>5 </a:t>
            </a:r>
            <a:r>
              <a:rPr lang="en-GB" dirty="0"/>
              <a:t>had general anxiety or specific fears </a:t>
            </a:r>
            <a:endParaRPr lang="en-GB" dirty="0" smtClean="0"/>
          </a:p>
          <a:p>
            <a:pPr lvl="1"/>
            <a:r>
              <a:rPr lang="en-GB" dirty="0" smtClean="0"/>
              <a:t>6 had had AAGA </a:t>
            </a:r>
            <a:r>
              <a:rPr lang="en-GB" dirty="0"/>
              <a:t>during tonsillectomy. 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275" y="332656"/>
            <a:ext cx="552891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6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527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AAGA in children</vt:lpstr>
      <vt:lpstr>PowerPoint Presentation</vt:lpstr>
      <vt:lpstr>PowerPoint Presentation</vt:lpstr>
      <vt:lpstr>Vignettes: Unassessable or Statement Only </vt:lpstr>
      <vt:lpstr>Vignettes: Unassessable or Statement Only </vt:lpstr>
      <vt:lpstr>Vignettes: Unassessable or Statement Only </vt:lpstr>
      <vt:lpstr>Vignettes: Unassessable or Statement Only </vt:lpstr>
      <vt:lpstr>Reports not assessable</vt:lpstr>
      <vt:lpstr>PowerPoint Presentation</vt:lpstr>
      <vt:lpstr>Two major findings </vt:lpstr>
      <vt:lpstr>Two major findings </vt:lpstr>
      <vt:lpstr>Incidence?</vt:lpstr>
      <vt:lpstr>Incidence?</vt:lpstr>
      <vt:lpstr>? Missing reports</vt:lpstr>
      <vt:lpstr>? Missing reports</vt:lpstr>
      <vt:lpstr>? Missing reports</vt:lpstr>
      <vt:lpstr>Why is AAGA reported less in children?</vt:lpstr>
      <vt:lpstr>Paediatric anaesthesia is different to adult anaesthesia?</vt:lpstr>
      <vt:lpstr>Inhalational induction </vt:lpstr>
      <vt:lpstr>Inhalational induction </vt:lpstr>
      <vt:lpstr>Recommendations</vt:lpstr>
      <vt:lpstr>4 Learning Points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Annique Simpson</cp:lastModifiedBy>
  <cp:revision>17</cp:revision>
  <dcterms:created xsi:type="dcterms:W3CDTF">2014-07-25T06:24:51Z</dcterms:created>
  <dcterms:modified xsi:type="dcterms:W3CDTF">2014-10-21T13:29:59Z</dcterms:modified>
</cp:coreProperties>
</file>