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56" r:id="rId2"/>
    <p:sldId id="257" r:id="rId3"/>
    <p:sldId id="263" r:id="rId4"/>
    <p:sldId id="267" r:id="rId5"/>
    <p:sldId id="268" r:id="rId6"/>
    <p:sldId id="270" r:id="rId7"/>
    <p:sldId id="271" r:id="rId8"/>
    <p:sldId id="272" r:id="rId9"/>
    <p:sldId id="273" r:id="rId10"/>
    <p:sldId id="259" r:id="rId11"/>
    <p:sldId id="274" r:id="rId12"/>
    <p:sldId id="276" r:id="rId13"/>
    <p:sldId id="275" r:id="rId14"/>
    <p:sldId id="264" r:id="rId15"/>
    <p:sldId id="265"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outline"/>
  <p:clrMru>
    <a:srgbClr val="ADF2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5473" autoAdjust="0"/>
  </p:normalViewPr>
  <p:slideViewPr>
    <p:cSldViewPr>
      <p:cViewPr>
        <p:scale>
          <a:sx n="90" d="100"/>
          <a:sy n="90" d="100"/>
        </p:scale>
        <p:origin x="-2768" y="-91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handoutMaster" Target="handoutMasters/handout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54A7ABE-DBDE-F848-9B6B-3B705CCDF8EA}" type="datetimeFigureOut">
              <a:rPr lang="en-US" smtClean="0"/>
              <a:t>09/09/2014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75B34DA-641D-224F-9AE5-30D2213A23F6}" type="slidenum">
              <a:rPr lang="en-US" smtClean="0"/>
              <a:t>‹#›</a:t>
            </a:fld>
            <a:endParaRPr lang="en-US"/>
          </a:p>
        </p:txBody>
      </p:sp>
    </p:spTree>
    <p:extLst>
      <p:ext uri="{BB962C8B-B14F-4D97-AF65-F5344CB8AC3E}">
        <p14:creationId xmlns:p14="http://schemas.microsoft.com/office/powerpoint/2010/main" val="11187796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5D74FFC-1E67-1148-AD65-3C5247FF3074}" type="datetimeFigureOut">
              <a:rPr lang="en-US" smtClean="0"/>
              <a:t>09/09/2014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55F8956-AED5-364B-B9D4-EF7C735D21C4}" type="slidenum">
              <a:rPr lang="en-GB" smtClean="0"/>
              <a:t>‹#›</a:t>
            </a:fld>
            <a:endParaRPr lang="en-GB"/>
          </a:p>
        </p:txBody>
      </p:sp>
    </p:spTree>
    <p:extLst>
      <p:ext uri="{BB962C8B-B14F-4D97-AF65-F5344CB8AC3E}">
        <p14:creationId xmlns:p14="http://schemas.microsoft.com/office/powerpoint/2010/main" val="73117203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55F8956-AED5-364B-B9D4-EF7C735D21C4}" type="slidenum">
              <a:rPr lang="en-GB" smtClean="0"/>
              <a:t>1</a:t>
            </a:fld>
            <a:endParaRPr lang="en-GB"/>
          </a:p>
        </p:txBody>
      </p:sp>
    </p:spTree>
    <p:extLst>
      <p:ext uri="{BB962C8B-B14F-4D97-AF65-F5344CB8AC3E}">
        <p14:creationId xmlns:p14="http://schemas.microsoft.com/office/powerpoint/2010/main" val="19850135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r>
              <a:rPr lang="en-US" dirty="0" smtClean="0"/>
              <a:t>In terms</a:t>
            </a:r>
            <a:r>
              <a:rPr lang="en-US" baseline="0" dirty="0" smtClean="0"/>
              <a:t> of the effect of the episodes of AAGA on these patients:</a:t>
            </a:r>
          </a:p>
          <a:p>
            <a:pPr marL="0" indent="0">
              <a:buFont typeface="Arial"/>
              <a:buNone/>
            </a:pPr>
            <a:endParaRPr lang="en-US" dirty="0" smtClean="0"/>
          </a:p>
          <a:p>
            <a:pPr marL="171450" indent="-171450">
              <a:buFont typeface="Arial"/>
              <a:buChar char="•"/>
            </a:pPr>
            <a:r>
              <a:rPr lang="en-US" dirty="0" smtClean="0"/>
              <a:t>All patients</a:t>
            </a:r>
            <a:r>
              <a:rPr lang="en-US" baseline="0" dirty="0" smtClean="0"/>
              <a:t> experienced paralysis and distress </a:t>
            </a:r>
            <a:endParaRPr lang="en-US" dirty="0" smtClean="0"/>
          </a:p>
          <a:p>
            <a:pPr marL="171450" indent="-171450">
              <a:buFont typeface="Arial"/>
              <a:buChar char="•"/>
            </a:pPr>
            <a:r>
              <a:rPr lang="en-US" dirty="0" smtClean="0"/>
              <a:t>With five patients</a:t>
            </a:r>
            <a:r>
              <a:rPr lang="en-US" baseline="0" dirty="0" smtClean="0"/>
              <a:t> reporting pain</a:t>
            </a:r>
          </a:p>
          <a:p>
            <a:pPr marL="171450" indent="-171450">
              <a:buFont typeface="Arial"/>
              <a:buChar char="•"/>
            </a:pPr>
            <a:r>
              <a:rPr lang="en-US" baseline="0" dirty="0" smtClean="0"/>
              <a:t>And 5 patients reporting longer-term psychological sequelae</a:t>
            </a: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kern="1200" dirty="0" smtClean="0">
              <a:solidFill>
                <a:schemeClr val="tx1"/>
              </a:solidFill>
              <a:effectLst/>
              <a:latin typeface="+mn-lt"/>
              <a:ea typeface="+mn-ea"/>
              <a:cs typeface="+mn-cs"/>
            </a:endParaRP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200" b="0" kern="1200" dirty="0" smtClean="0">
                <a:solidFill>
                  <a:schemeClr val="tx1"/>
                </a:solidFill>
                <a:effectLst/>
                <a:latin typeface="+mn-lt"/>
                <a:ea typeface="+mn-ea"/>
                <a:cs typeface="+mn-cs"/>
              </a:rPr>
              <a:t>Interestingly, all reports came from patients receiving</a:t>
            </a:r>
            <a:r>
              <a:rPr lang="en-US" sz="1200" b="0" kern="1200" baseline="0" dirty="0" smtClean="0">
                <a:solidFill>
                  <a:schemeClr val="tx1"/>
                </a:solidFill>
                <a:effectLst/>
                <a:latin typeface="+mn-lt"/>
                <a:ea typeface="+mn-ea"/>
                <a:cs typeface="+mn-cs"/>
              </a:rPr>
              <a:t> less than 24hrs of mechanical ventilation and all made reports very soon after extubation (the latest at 4 days)</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200" b="0" kern="1200" baseline="0" dirty="0" smtClean="0">
                <a:solidFill>
                  <a:schemeClr val="tx1"/>
                </a:solidFill>
                <a:effectLst/>
                <a:latin typeface="+mn-lt"/>
                <a:ea typeface="+mn-ea"/>
                <a:cs typeface="+mn-cs"/>
              </a:rPr>
              <a:t>This makes delirium and false memories (</a:t>
            </a:r>
            <a:r>
              <a:rPr lang="en-US" sz="1200" b="0" kern="1200" dirty="0" smtClean="0">
                <a:solidFill>
                  <a:schemeClr val="tx1"/>
                </a:solidFill>
                <a:effectLst/>
                <a:latin typeface="+mn-lt"/>
                <a:ea typeface="+mn-ea"/>
                <a:cs typeface="+mn-cs"/>
              </a:rPr>
              <a:t>caused by prolonged illness,</a:t>
            </a:r>
            <a:r>
              <a:rPr lang="en-US" sz="1200" b="0" kern="1200" baseline="0" dirty="0" smtClean="0">
                <a:solidFill>
                  <a:schemeClr val="tx1"/>
                </a:solidFill>
                <a:effectLst/>
                <a:latin typeface="+mn-lt"/>
                <a:ea typeface="+mn-ea"/>
                <a:cs typeface="+mn-cs"/>
              </a:rPr>
              <a:t> sedation and polypharmacy) less likely as a cause of the reports</a:t>
            </a:r>
            <a:endParaRPr lang="en-US" sz="1200" b="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55F8956-AED5-364B-B9D4-EF7C735D21C4}" type="slidenum">
              <a:rPr lang="en-GB" smtClean="0"/>
              <a:t>10</a:t>
            </a:fld>
            <a:endParaRPr lang="en-GB"/>
          </a:p>
        </p:txBody>
      </p:sp>
    </p:spTree>
    <p:extLst>
      <p:ext uri="{BB962C8B-B14F-4D97-AF65-F5344CB8AC3E}">
        <p14:creationId xmlns:p14="http://schemas.microsoft.com/office/powerpoint/2010/main" val="12506016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An</a:t>
            </a:r>
            <a:r>
              <a:rPr lang="en-US" baseline="0" dirty="0" smtClean="0"/>
              <a:t> example of the distress experienced is as follows:</a:t>
            </a:r>
            <a:endParaRPr lang="en-US" dirty="0"/>
          </a:p>
        </p:txBody>
      </p:sp>
      <p:sp>
        <p:nvSpPr>
          <p:cNvPr id="4" name="Slide Number Placeholder 3"/>
          <p:cNvSpPr>
            <a:spLocks noGrp="1"/>
          </p:cNvSpPr>
          <p:nvPr>
            <p:ph type="sldNum" sz="quarter" idx="10"/>
          </p:nvPr>
        </p:nvSpPr>
        <p:spPr/>
        <p:txBody>
          <a:bodyPr/>
          <a:lstStyle/>
          <a:p>
            <a:fld id="{B55F8956-AED5-364B-B9D4-EF7C735D21C4}" type="slidenum">
              <a:rPr lang="en-GB" smtClean="0"/>
              <a:t>11</a:t>
            </a:fld>
            <a:endParaRPr lang="en-GB"/>
          </a:p>
        </p:txBody>
      </p:sp>
    </p:spTree>
    <p:extLst>
      <p:ext uri="{BB962C8B-B14F-4D97-AF65-F5344CB8AC3E}">
        <p14:creationId xmlns:p14="http://schemas.microsoft.com/office/powerpoint/2010/main" val="19973007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 typeface="Arial"/>
              <a:buChar char="•"/>
              <a:tabLst/>
              <a:defRPr/>
            </a:pPr>
            <a:endParaRPr lang="en-US" sz="1200" b="0" kern="1200" dirty="0" smtClean="0">
              <a:solidFill>
                <a:schemeClr val="tx1"/>
              </a:solidFill>
              <a:effectLst/>
              <a:latin typeface="+mn-lt"/>
              <a:ea typeface="+mn-ea"/>
              <a:cs typeface="+mn-cs"/>
            </a:endParaRP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200" b="0" kern="1200" dirty="0" smtClean="0">
                <a:solidFill>
                  <a:schemeClr val="tx1"/>
                </a:solidFill>
                <a:effectLst/>
                <a:latin typeface="+mn-lt"/>
                <a:ea typeface="+mn-ea"/>
                <a:cs typeface="+mn-cs"/>
              </a:rPr>
              <a:t>Our data (7/308)</a:t>
            </a:r>
            <a:r>
              <a:rPr lang="en-US" sz="1200" b="0" kern="1200" baseline="0" dirty="0" smtClean="0">
                <a:solidFill>
                  <a:schemeClr val="tx1"/>
                </a:solidFill>
                <a:effectLst/>
                <a:latin typeface="+mn-lt"/>
                <a:ea typeface="+mn-ea"/>
                <a:cs typeface="+mn-cs"/>
              </a:rPr>
              <a:t> </a:t>
            </a:r>
            <a:r>
              <a:rPr lang="en-US" sz="1200" b="0" kern="1200" baseline="0" dirty="0" smtClean="0">
                <a:solidFill>
                  <a:schemeClr val="tx1"/>
                </a:solidFill>
                <a:effectLst/>
                <a:latin typeface="+mn-lt"/>
                <a:ea typeface="+mn-ea"/>
                <a:cs typeface="+mn-cs"/>
              </a:rPr>
              <a:t>(albeit </a:t>
            </a:r>
            <a:r>
              <a:rPr lang="en-US" sz="1200" b="0" kern="1200" baseline="0" dirty="0" smtClean="0">
                <a:solidFill>
                  <a:schemeClr val="tx1"/>
                </a:solidFill>
                <a:effectLst/>
                <a:latin typeface="+mn-lt"/>
                <a:ea typeface="+mn-ea"/>
                <a:cs typeface="+mn-cs"/>
              </a:rPr>
              <a:t>a lower number of reports) </a:t>
            </a:r>
            <a:r>
              <a:rPr lang="en-US" sz="1200" b="0" kern="1200" baseline="0" dirty="0" smtClean="0">
                <a:solidFill>
                  <a:schemeClr val="tx1"/>
                </a:solidFill>
                <a:effectLst/>
                <a:latin typeface="+mn-lt"/>
                <a:ea typeface="+mn-ea"/>
                <a:cs typeface="+mn-cs"/>
              </a:rPr>
              <a:t>raises </a:t>
            </a:r>
            <a:r>
              <a:rPr lang="en-US" sz="1200" b="0" kern="1200" baseline="0" dirty="0" smtClean="0">
                <a:solidFill>
                  <a:schemeClr val="tx1"/>
                </a:solidFill>
                <a:effectLst/>
                <a:latin typeface="+mn-lt"/>
                <a:ea typeface="+mn-ea"/>
                <a:cs typeface="+mn-cs"/>
              </a:rPr>
              <a:t>the potential for a higher incidence of AAGA in the ICU compared to other healthcare settings </a:t>
            </a:r>
            <a:r>
              <a:rPr lang="en-US" sz="1200" b="0" kern="1200" baseline="0" dirty="0" smtClean="0">
                <a:solidFill>
                  <a:schemeClr val="tx1"/>
                </a:solidFill>
                <a:effectLst/>
                <a:latin typeface="+mn-lt"/>
                <a:ea typeface="+mn-ea"/>
                <a:cs typeface="+mn-cs"/>
                <a:sym typeface="Wingdings"/>
              </a:rPr>
              <a:t> 1:4,100</a:t>
            </a:r>
            <a:endParaRPr lang="en-US" sz="1200" b="0" kern="1200" baseline="0" dirty="0" smtClean="0">
              <a:solidFill>
                <a:schemeClr val="tx1"/>
              </a:solidFill>
              <a:effectLst/>
              <a:latin typeface="+mn-lt"/>
              <a:ea typeface="+mn-ea"/>
              <a:cs typeface="+mn-cs"/>
            </a:endParaRP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200" b="0" kern="1200" baseline="0" dirty="0" smtClean="0">
                <a:solidFill>
                  <a:schemeClr val="tx1"/>
                </a:solidFill>
                <a:effectLst/>
                <a:latin typeface="+mn-lt"/>
                <a:ea typeface="+mn-ea"/>
                <a:cs typeface="+mn-cs"/>
              </a:rPr>
              <a:t>However there are some caveats to this including:</a:t>
            </a:r>
          </a:p>
          <a:p>
            <a:pPr marL="0" marR="0" indent="0" algn="l" defTabSz="457200" rtl="0" eaLnBrk="1" fontAlgn="auto" latinLnBrk="0" hangingPunct="1">
              <a:lnSpc>
                <a:spcPct val="100000"/>
              </a:lnSpc>
              <a:spcBef>
                <a:spcPts val="0"/>
              </a:spcBef>
              <a:spcAft>
                <a:spcPts val="0"/>
              </a:spcAft>
              <a:buClrTx/>
              <a:buSzTx/>
              <a:buFont typeface="Arial"/>
              <a:buNone/>
              <a:tabLst/>
              <a:defRPr/>
            </a:pPr>
            <a:endParaRPr lang="en-US" sz="1200" b="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 typeface="Arial"/>
              <a:buNone/>
              <a:tabLst/>
              <a:defRPr/>
            </a:pPr>
            <a:r>
              <a:rPr lang="en-US" sz="1200" b="0" kern="1200" baseline="0" dirty="0" smtClean="0">
                <a:solidFill>
                  <a:schemeClr val="tx1"/>
                </a:solidFill>
                <a:effectLst/>
                <a:latin typeface="+mn-lt"/>
                <a:ea typeface="+mn-ea"/>
                <a:cs typeface="+mn-cs"/>
              </a:rPr>
              <a:t>	1.  The activity survey not including tracheal intubation for initiation of critical care management as an anaesthetic procedure</a:t>
            </a:r>
          </a:p>
          <a:p>
            <a:pPr marL="0" marR="0" indent="0" algn="l" defTabSz="457200" rtl="0" eaLnBrk="1" fontAlgn="auto" latinLnBrk="0" hangingPunct="1">
              <a:lnSpc>
                <a:spcPct val="100000"/>
              </a:lnSpc>
              <a:spcBef>
                <a:spcPts val="0"/>
              </a:spcBef>
              <a:spcAft>
                <a:spcPts val="0"/>
              </a:spcAft>
              <a:buClrTx/>
              <a:buSzTx/>
              <a:buFont typeface="Arial"/>
              <a:buNone/>
              <a:tabLst/>
              <a:defRPr/>
            </a:pPr>
            <a:r>
              <a:rPr lang="en-US" sz="1200" b="0" kern="1200" baseline="0" dirty="0" smtClean="0">
                <a:solidFill>
                  <a:schemeClr val="tx1"/>
                </a:solidFill>
                <a:effectLst/>
                <a:latin typeface="+mn-lt"/>
                <a:ea typeface="+mn-ea"/>
                <a:cs typeface="+mn-cs"/>
              </a:rPr>
              <a:t>	2.  And the survey may not have captured all general anaesthesia used for patient transfers</a:t>
            </a:r>
          </a:p>
          <a:p>
            <a:pPr marL="0" marR="0" indent="0" algn="l" defTabSz="457200" rtl="0" eaLnBrk="1" fontAlgn="auto" latinLnBrk="0" hangingPunct="1">
              <a:lnSpc>
                <a:spcPct val="100000"/>
              </a:lnSpc>
              <a:spcBef>
                <a:spcPts val="0"/>
              </a:spcBef>
              <a:spcAft>
                <a:spcPts val="0"/>
              </a:spcAft>
              <a:buClrTx/>
              <a:buSzTx/>
              <a:buFont typeface="Arial"/>
              <a:buNone/>
              <a:tabLst/>
              <a:defRPr/>
            </a:pPr>
            <a:r>
              <a:rPr lang="en-US" sz="1200" b="0" kern="1200" baseline="0" dirty="0" smtClean="0">
                <a:solidFill>
                  <a:schemeClr val="tx1"/>
                </a:solidFill>
                <a:effectLst/>
                <a:latin typeface="+mn-lt"/>
                <a:ea typeface="+mn-ea"/>
                <a:cs typeface="+mn-cs"/>
              </a:rPr>
              <a:t>	3.  And It may have been difficult to judge if a report of AAGA on the ICU related to an intervention or a period of maintenance, and so may have gone unreported</a:t>
            </a:r>
          </a:p>
        </p:txBody>
      </p:sp>
      <p:sp>
        <p:nvSpPr>
          <p:cNvPr id="4" name="Slide Number Placeholder 3"/>
          <p:cNvSpPr>
            <a:spLocks noGrp="1"/>
          </p:cNvSpPr>
          <p:nvPr>
            <p:ph type="sldNum" sz="quarter" idx="10"/>
          </p:nvPr>
        </p:nvSpPr>
        <p:spPr/>
        <p:txBody>
          <a:bodyPr/>
          <a:lstStyle/>
          <a:p>
            <a:fld id="{B55F8956-AED5-364B-B9D4-EF7C735D21C4}" type="slidenum">
              <a:rPr lang="en-GB" smtClean="0"/>
              <a:t>12</a:t>
            </a:fld>
            <a:endParaRPr lang="en-GB"/>
          </a:p>
        </p:txBody>
      </p:sp>
    </p:spTree>
    <p:extLst>
      <p:ext uri="{BB962C8B-B14F-4D97-AF65-F5344CB8AC3E}">
        <p14:creationId xmlns:p14="http://schemas.microsoft.com/office/powerpoint/2010/main" val="38343753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Moving on to learning</a:t>
            </a:r>
            <a:r>
              <a:rPr lang="en-US" baseline="0" dirty="0" smtClean="0"/>
              <a:t> points:</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171450" indent="-171450">
              <a:lnSpc>
                <a:spcPct val="110000"/>
              </a:lnSpc>
              <a:buFont typeface="Arial"/>
              <a:buChar char="•"/>
            </a:pPr>
            <a:r>
              <a:rPr lang="en-GB" dirty="0" smtClean="0"/>
              <a:t>Low dose of</a:t>
            </a:r>
            <a:r>
              <a:rPr lang="en-GB" baseline="0" dirty="0" smtClean="0"/>
              <a:t> </a:t>
            </a:r>
            <a:r>
              <a:rPr lang="en-GB" dirty="0" smtClean="0"/>
              <a:t>induction agent,</a:t>
            </a:r>
            <a:r>
              <a:rPr lang="en-GB" baseline="0" dirty="0" smtClean="0"/>
              <a:t> delays in starting maintenance infusions and their lose doses all appear to have contributed to cases of AAGA, particularly where NMB agents were used.</a:t>
            </a:r>
          </a:p>
          <a:p>
            <a:pPr marL="171450" indent="-171450">
              <a:lnSpc>
                <a:spcPct val="110000"/>
              </a:lnSpc>
              <a:buFont typeface="Arial"/>
              <a:buChar char="•"/>
            </a:pPr>
            <a:r>
              <a:rPr lang="en-GB" baseline="0" dirty="0" smtClean="0"/>
              <a:t>It was felt that the use of TCI infusions (TIVA lecture) on ICU could lead to more appropriate doses of anaesthetic agent being administered, albeit with an undetermined haemodynamic effect in the critically ill</a:t>
            </a:r>
          </a:p>
          <a:p>
            <a:pPr marL="171450" indent="-171450">
              <a:lnSpc>
                <a:spcPct val="110000"/>
              </a:lnSpc>
              <a:buFont typeface="Arial"/>
              <a:buChar char="•"/>
            </a:pPr>
            <a:r>
              <a:rPr lang="en-GB" baseline="0" dirty="0" smtClean="0"/>
              <a:t>It was considered that using a checklist (as described in NAP4) could reduce the risk of delays in initiating appropriate anaesthetic/sedative infusions and medication adjuncts during general anaesthesia on the ICU</a:t>
            </a:r>
          </a:p>
          <a:p>
            <a:pPr marL="171450" indent="-171450">
              <a:lnSpc>
                <a:spcPct val="110000"/>
              </a:lnSpc>
              <a:buFont typeface="Arial"/>
              <a:buChar char="•"/>
            </a:pPr>
            <a:endParaRPr lang="en-GB" dirty="0" smtClean="0"/>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GB" sz="1200" b="0" kern="1200" dirty="0" smtClean="0">
                <a:solidFill>
                  <a:schemeClr val="tx1"/>
                </a:solidFill>
                <a:effectLst/>
                <a:latin typeface="+mn-lt"/>
                <a:ea typeface="+mn-ea"/>
                <a:cs typeface="+mn-cs"/>
              </a:rPr>
              <a:t>I</a:t>
            </a:r>
            <a:r>
              <a:rPr lang="en-US" sz="1200" b="0" kern="1200" dirty="0" smtClean="0">
                <a:solidFill>
                  <a:schemeClr val="tx1"/>
                </a:solidFill>
                <a:effectLst/>
                <a:latin typeface="+mn-lt"/>
                <a:ea typeface="+mn-ea"/>
                <a:cs typeface="+mn-cs"/>
              </a:rPr>
              <a:t>t was also noted</a:t>
            </a:r>
            <a:r>
              <a:rPr lang="en-US" sz="1200" b="0" kern="1200" baseline="0" dirty="0" smtClean="0">
                <a:solidFill>
                  <a:schemeClr val="tx1"/>
                </a:solidFill>
                <a:effectLst/>
                <a:latin typeface="+mn-lt"/>
                <a:ea typeface="+mn-ea"/>
                <a:cs typeface="+mn-cs"/>
              </a:rPr>
              <a:t> that o</a:t>
            </a:r>
            <a:r>
              <a:rPr lang="en-US" sz="1200" b="0" kern="1200" dirty="0" smtClean="0">
                <a:solidFill>
                  <a:schemeClr val="tx1"/>
                </a:solidFill>
                <a:effectLst/>
                <a:latin typeface="+mn-lt"/>
                <a:ea typeface="+mn-ea"/>
                <a:cs typeface="+mn-cs"/>
              </a:rPr>
              <a:t>btundation of mental state does not guarantee absence of consciousness or </a:t>
            </a:r>
            <a:r>
              <a:rPr lang="en-US" sz="1200" b="0" kern="1200" baseline="0" dirty="0" smtClean="0">
                <a:solidFill>
                  <a:schemeClr val="tx1"/>
                </a:solidFill>
                <a:effectLst/>
                <a:latin typeface="+mn-lt"/>
                <a:ea typeface="+mn-ea"/>
                <a:cs typeface="+mn-cs"/>
              </a:rPr>
              <a:t>retention and recall </a:t>
            </a:r>
            <a:r>
              <a:rPr lang="en-US" sz="1200" b="0" kern="1200" dirty="0" smtClean="0">
                <a:solidFill>
                  <a:schemeClr val="tx1"/>
                </a:solidFill>
                <a:effectLst/>
                <a:latin typeface="+mn-lt"/>
                <a:ea typeface="+mn-ea"/>
                <a:cs typeface="+mn-cs"/>
              </a:rPr>
              <a:t>for events. </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200" b="0" kern="1200" dirty="0" smtClean="0">
                <a:solidFill>
                  <a:schemeClr val="tx1"/>
                </a:solidFill>
                <a:effectLst/>
                <a:latin typeface="+mn-lt"/>
                <a:ea typeface="+mn-ea"/>
                <a:cs typeface="+mn-cs"/>
              </a:rPr>
              <a:t>Therefore, even</a:t>
            </a:r>
            <a:r>
              <a:rPr lang="en-US" sz="1200" b="0" kern="1200" baseline="0" dirty="0" smtClean="0">
                <a:solidFill>
                  <a:schemeClr val="tx1"/>
                </a:solidFill>
                <a:effectLst/>
                <a:latin typeface="+mn-lt"/>
                <a:ea typeface="+mn-ea"/>
                <a:cs typeface="+mn-cs"/>
              </a:rPr>
              <a:t> in </a:t>
            </a:r>
            <a:r>
              <a:rPr lang="en-US" sz="1200" b="0" kern="1200" dirty="0" smtClean="0">
                <a:solidFill>
                  <a:schemeClr val="tx1"/>
                </a:solidFill>
                <a:effectLst/>
                <a:latin typeface="+mn-lt"/>
                <a:ea typeface="+mn-ea"/>
                <a:cs typeface="+mn-cs"/>
              </a:rPr>
              <a:t>patients with lowered conscious levels, care should be given to provide</a:t>
            </a:r>
            <a:r>
              <a:rPr lang="en-US" sz="1200" b="0" kern="1200" baseline="0" dirty="0" smtClean="0">
                <a:solidFill>
                  <a:schemeClr val="tx1"/>
                </a:solidFill>
                <a:effectLst/>
                <a:latin typeface="+mn-lt"/>
                <a:ea typeface="+mn-ea"/>
                <a:cs typeface="+mn-cs"/>
              </a:rPr>
              <a:t> adequate anaesthesia for airway and surgical interventions</a:t>
            </a:r>
            <a:endParaRPr lang="en-GB" dirty="0" smtClean="0"/>
          </a:p>
        </p:txBody>
      </p:sp>
      <p:sp>
        <p:nvSpPr>
          <p:cNvPr id="4" name="Slide Number Placeholder 3"/>
          <p:cNvSpPr>
            <a:spLocks noGrp="1"/>
          </p:cNvSpPr>
          <p:nvPr>
            <p:ph type="sldNum" sz="quarter" idx="10"/>
          </p:nvPr>
        </p:nvSpPr>
        <p:spPr/>
        <p:txBody>
          <a:bodyPr/>
          <a:lstStyle/>
          <a:p>
            <a:fld id="{B55F8956-AED5-364B-B9D4-EF7C735D21C4}" type="slidenum">
              <a:rPr lang="en-GB" smtClean="0"/>
              <a:t>13</a:t>
            </a:fld>
            <a:endParaRPr lang="en-GB"/>
          </a:p>
        </p:txBody>
      </p:sp>
    </p:spTree>
    <p:extLst>
      <p:ext uri="{BB962C8B-B14F-4D97-AF65-F5344CB8AC3E}">
        <p14:creationId xmlns:p14="http://schemas.microsoft.com/office/powerpoint/2010/main" val="38343753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 typeface="Arial"/>
              <a:buChar char="•"/>
              <a:tabLst/>
              <a:defRPr/>
            </a:pPr>
            <a:endParaRPr lang="en-US" sz="1200" b="0" kern="1200" dirty="0" smtClean="0">
              <a:solidFill>
                <a:schemeClr val="tx1"/>
              </a:solidFill>
              <a:effectLst/>
              <a:latin typeface="+mn-lt"/>
              <a:ea typeface="+mn-ea"/>
              <a:cs typeface="+mn-cs"/>
            </a:endParaRP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200" b="0" kern="1200" dirty="0" smtClean="0">
                <a:solidFill>
                  <a:schemeClr val="tx1"/>
                </a:solidFill>
                <a:effectLst/>
                <a:latin typeface="+mn-lt"/>
                <a:ea typeface="+mn-ea"/>
                <a:cs typeface="+mn-cs"/>
              </a:rPr>
              <a:t>However, there remain valid concerns</a:t>
            </a:r>
            <a:r>
              <a:rPr lang="en-US" sz="1200" b="0" kern="1200" baseline="0" dirty="0" smtClean="0">
                <a:solidFill>
                  <a:schemeClr val="tx1"/>
                </a:solidFill>
                <a:effectLst/>
                <a:latin typeface="+mn-lt"/>
                <a:ea typeface="+mn-ea"/>
                <a:cs typeface="+mn-cs"/>
              </a:rPr>
              <a:t> about the adverse effects of standard doses of anaesthetic agents in the critically ill</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200" b="0" kern="1200" baseline="0" dirty="0" smtClean="0">
                <a:solidFill>
                  <a:schemeClr val="tx1"/>
                </a:solidFill>
                <a:effectLst/>
                <a:latin typeface="+mn-lt"/>
                <a:ea typeface="+mn-ea"/>
                <a:cs typeface="+mn-cs"/>
              </a:rPr>
              <a:t>In some cases, which could only be decided locally, patients may be so unwell that any alteration in haemodynamics may have a catastrophic effect</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200" b="0" kern="1200" baseline="0" dirty="0" smtClean="0">
                <a:solidFill>
                  <a:schemeClr val="tx1"/>
                </a:solidFill>
                <a:effectLst/>
                <a:latin typeface="+mn-lt"/>
                <a:ea typeface="+mn-ea"/>
                <a:cs typeface="+mn-cs"/>
              </a:rPr>
              <a:t>In these patients, there may be a need for a reduction in drug dosing </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200" b="0" kern="1200" baseline="0" dirty="0" smtClean="0">
                <a:solidFill>
                  <a:schemeClr val="tx1"/>
                </a:solidFill>
                <a:effectLst/>
                <a:latin typeface="+mn-lt"/>
                <a:ea typeface="+mn-ea"/>
                <a:cs typeface="+mn-cs"/>
              </a:rPr>
              <a:t>In these situations, we believe patients would benefit from either pre- or post- intervention explanation of the situation and risk of AAGA with reassurance and assistance as necessary</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endParaRPr lang="en-US" sz="1200" b="0" kern="1200" baseline="0" dirty="0" smtClean="0">
              <a:solidFill>
                <a:schemeClr val="tx1"/>
              </a:solidFill>
              <a:effectLst/>
              <a:latin typeface="+mn-lt"/>
              <a:ea typeface="+mn-ea"/>
              <a:cs typeface="+mn-cs"/>
            </a:endParaRP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200" b="0" kern="1200" baseline="0" dirty="0" smtClean="0">
                <a:solidFill>
                  <a:schemeClr val="tx1"/>
                </a:solidFill>
                <a:effectLst/>
                <a:latin typeface="+mn-lt"/>
                <a:ea typeface="+mn-ea"/>
                <a:cs typeface="+mn-cs"/>
              </a:rPr>
              <a:t>In summary, there are some potential areas, </a:t>
            </a:r>
            <a:r>
              <a:rPr lang="en-US" sz="1200" b="1" kern="1200" baseline="0" dirty="0" smtClean="0">
                <a:solidFill>
                  <a:schemeClr val="tx1"/>
                </a:solidFill>
                <a:effectLst/>
                <a:latin typeface="+mn-lt"/>
                <a:ea typeface="+mn-ea"/>
                <a:cs typeface="+mn-cs"/>
              </a:rPr>
              <a:t>from an AAGA perspective</a:t>
            </a:r>
            <a:r>
              <a:rPr lang="en-US" sz="1200" b="0" kern="1200" baseline="0" dirty="0" smtClean="0">
                <a:solidFill>
                  <a:schemeClr val="tx1"/>
                </a:solidFill>
                <a:effectLst/>
                <a:latin typeface="+mn-lt"/>
                <a:ea typeface="+mn-ea"/>
                <a:cs typeface="+mn-cs"/>
              </a:rPr>
              <a:t>, in which management of anaesthesia in the ICU may be improved.  However, we accept that AAGA may not be completely avoidable in certain ICU circumstances </a:t>
            </a:r>
            <a:r>
              <a:rPr lang="en-US" baseline="0" dirty="0" smtClean="0">
                <a:effectLst/>
              </a:rPr>
              <a:t>without </a:t>
            </a:r>
            <a:r>
              <a:rPr lang="en-US" baseline="0" dirty="0" smtClean="0">
                <a:effectLst/>
              </a:rPr>
              <a:t>putting patients at </a:t>
            </a:r>
            <a:r>
              <a:rPr lang="en-US" baseline="0" dirty="0" smtClean="0">
                <a:effectLst/>
              </a:rPr>
              <a:t>risk of harm</a:t>
            </a:r>
            <a:endParaRPr lang="en-US" dirty="0" smtClean="0"/>
          </a:p>
          <a:p>
            <a:endParaRPr lang="en-US" dirty="0"/>
          </a:p>
        </p:txBody>
      </p:sp>
      <p:sp>
        <p:nvSpPr>
          <p:cNvPr id="4" name="Slide Number Placeholder 3"/>
          <p:cNvSpPr>
            <a:spLocks noGrp="1"/>
          </p:cNvSpPr>
          <p:nvPr>
            <p:ph type="sldNum" sz="quarter" idx="10"/>
          </p:nvPr>
        </p:nvSpPr>
        <p:spPr/>
        <p:txBody>
          <a:bodyPr/>
          <a:lstStyle/>
          <a:p>
            <a:fld id="{B55F8956-AED5-364B-B9D4-EF7C735D21C4}" type="slidenum">
              <a:rPr lang="en-GB" smtClean="0"/>
              <a:t>14</a:t>
            </a:fld>
            <a:endParaRPr lang="en-GB"/>
          </a:p>
        </p:txBody>
      </p:sp>
    </p:spTree>
    <p:extLst>
      <p:ext uri="{BB962C8B-B14F-4D97-AF65-F5344CB8AC3E}">
        <p14:creationId xmlns:p14="http://schemas.microsoft.com/office/powerpoint/2010/main" val="38343753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GB" dirty="0" smtClean="0"/>
              <a:t>Due</a:t>
            </a:r>
            <a:r>
              <a:rPr lang="en-GB" baseline="0" dirty="0" smtClean="0"/>
              <a:t> to the small number of cases, we stop short of making recommendations for practice in the intensive care setting.</a:t>
            </a:r>
          </a:p>
          <a:p>
            <a:pPr marL="171450" indent="-171450">
              <a:buFont typeface="Arial"/>
              <a:buChar char="•"/>
            </a:pPr>
            <a:r>
              <a:rPr lang="en-GB" baseline="0" dirty="0" smtClean="0"/>
              <a:t>Instead</a:t>
            </a:r>
            <a:r>
              <a:rPr lang="en-GB" baseline="0" dirty="0" smtClean="0"/>
              <a:t>, we </a:t>
            </a:r>
            <a:r>
              <a:rPr lang="en-GB" baseline="0" dirty="0" smtClean="0"/>
              <a:t>suggest that there may be scope for further research on</a:t>
            </a:r>
          </a:p>
          <a:p>
            <a:pPr marL="0" indent="0">
              <a:buFont typeface="Arial"/>
              <a:buNone/>
            </a:pPr>
            <a:endParaRPr lang="en-GB" baseline="0" dirty="0" smtClean="0"/>
          </a:p>
          <a:p>
            <a:pPr marL="228600" indent="-228600">
              <a:buFont typeface="Arial"/>
              <a:buAutoNum type="arabicPeriod"/>
            </a:pPr>
            <a:r>
              <a:rPr lang="en-GB" baseline="0" dirty="0" smtClean="0"/>
              <a:t>The utility of DOA monitors in ICUs</a:t>
            </a:r>
          </a:p>
          <a:p>
            <a:pPr marL="228600" indent="-228600">
              <a:buFont typeface="Arial"/>
              <a:buAutoNum type="arabicPeriod"/>
            </a:pPr>
            <a:r>
              <a:rPr lang="en-GB" baseline="0" dirty="0" smtClean="0"/>
              <a:t>The use, </a:t>
            </a:r>
            <a:r>
              <a:rPr lang="en-GB" b="1" baseline="0" dirty="0" smtClean="0"/>
              <a:t>on ICU, </a:t>
            </a:r>
            <a:r>
              <a:rPr lang="en-GB" baseline="0" dirty="0" smtClean="0"/>
              <a:t>of induction agents with intrinsic sympathomimetic activity (e.g. ketamine) that better maintain CV stability </a:t>
            </a:r>
          </a:p>
          <a:p>
            <a:pPr marL="228600" indent="-228600">
              <a:buFont typeface="Arial"/>
              <a:buAutoNum type="arabicPeriod"/>
            </a:pPr>
            <a:r>
              <a:rPr lang="en-GB" baseline="0" dirty="0" smtClean="0"/>
              <a:t>The role of propofol TCI in both induction and maintenance of anaesthesia on the ICU for both procedures and transfers</a:t>
            </a:r>
            <a:endParaRPr lang="en-GB" baseline="0" dirty="0" smtClean="0"/>
          </a:p>
          <a:p>
            <a:endParaRPr lang="en-GB" dirty="0"/>
          </a:p>
        </p:txBody>
      </p:sp>
      <p:sp>
        <p:nvSpPr>
          <p:cNvPr id="4" name="Slide Number Placeholder 3"/>
          <p:cNvSpPr>
            <a:spLocks noGrp="1"/>
          </p:cNvSpPr>
          <p:nvPr>
            <p:ph type="sldNum" sz="quarter" idx="10"/>
          </p:nvPr>
        </p:nvSpPr>
        <p:spPr/>
        <p:txBody>
          <a:bodyPr/>
          <a:lstStyle/>
          <a:p>
            <a:fld id="{B55F8956-AED5-364B-B9D4-EF7C735D21C4}" type="slidenum">
              <a:rPr lang="en-GB" smtClean="0"/>
              <a:t>15</a:t>
            </a:fld>
            <a:endParaRPr lang="en-GB"/>
          </a:p>
        </p:txBody>
      </p:sp>
    </p:spTree>
    <p:extLst>
      <p:ext uri="{BB962C8B-B14F-4D97-AF65-F5344CB8AC3E}">
        <p14:creationId xmlns:p14="http://schemas.microsoft.com/office/powerpoint/2010/main" val="38513828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GB" dirty="0" smtClean="0"/>
              <a:t>There are multiple factors</a:t>
            </a:r>
            <a:r>
              <a:rPr lang="en-GB" baseline="0" dirty="0" smtClean="0"/>
              <a:t> in critical illness that influence the safe conduct of anaesthesia, the most significant of which is pre-existing cardiovascular instability that could lead to severe hypotension and cardiovascular collapse on administration of a standard dose of induction agent</a:t>
            </a:r>
          </a:p>
          <a:p>
            <a:pPr marL="171450" indent="-171450">
              <a:buFont typeface="Arial"/>
              <a:buChar char="•"/>
            </a:pPr>
            <a:r>
              <a:rPr lang="en-GB" baseline="0" dirty="0" smtClean="0"/>
              <a:t>Furthermore, multiple organ dysfunction will alter the kinetics of most agents used, potentially potentiating and prolonging their effects</a:t>
            </a:r>
          </a:p>
          <a:p>
            <a:pPr marL="171450" indent="-171450">
              <a:buFont typeface="Arial"/>
              <a:buChar char="•"/>
            </a:pPr>
            <a:r>
              <a:rPr lang="en-GB" baseline="0" dirty="0" smtClean="0"/>
              <a:t>Therefore, making judgements post-hoc on the dosages of drugs that should be used in the critically ill is challenging</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GB" baseline="0" dirty="0" smtClean="0"/>
              <a:t>However, the panel felt that severely unwell patients should still receive general anaesthesia for all surgical procedures, airway interventions and transfers where awareness would lead to pain or distress</a:t>
            </a:r>
          </a:p>
          <a:p>
            <a:pPr marL="171450" indent="-171450">
              <a:buFont typeface="Arial"/>
              <a:buChar char="•"/>
            </a:pPr>
            <a:endParaRPr lang="en-GB" dirty="0" smtClean="0"/>
          </a:p>
          <a:p>
            <a:pPr marL="171450" indent="-171450">
              <a:buFont typeface="Arial"/>
              <a:buChar char="•"/>
            </a:pPr>
            <a:r>
              <a:rPr lang="en-GB" baseline="0" dirty="0" smtClean="0"/>
              <a:t>With </a:t>
            </a:r>
            <a:r>
              <a:rPr lang="en-GB" baseline="0" dirty="0" smtClean="0"/>
              <a:t>that in mind, </a:t>
            </a:r>
            <a:r>
              <a:rPr lang="en-GB" baseline="0" dirty="0" smtClean="0"/>
              <a:t>NAP5 </a:t>
            </a:r>
            <a:r>
              <a:rPr lang="en-GB" baseline="0" dirty="0" smtClean="0"/>
              <a:t>examined reports of AAGA arising from critically ill patients during </a:t>
            </a:r>
            <a:r>
              <a:rPr lang="en-GB" baseline="0" dirty="0" smtClean="0"/>
              <a:t>general anaesthesia for procedures either on the ICU, in the ED or during transfer of patients to and from the ICU.</a:t>
            </a:r>
          </a:p>
          <a:p>
            <a:pPr marL="171450" indent="-171450">
              <a:buFont typeface="Arial"/>
              <a:buChar char="•"/>
            </a:pPr>
            <a:r>
              <a:rPr lang="en-GB" baseline="0" dirty="0" smtClean="0"/>
              <a:t>We </a:t>
            </a:r>
            <a:r>
              <a:rPr lang="en-GB" baseline="0" dirty="0" smtClean="0"/>
              <a:t>classed </a:t>
            </a:r>
            <a:r>
              <a:rPr lang="en-GB" baseline="0" dirty="0" smtClean="0"/>
              <a:t>these </a:t>
            </a:r>
            <a:r>
              <a:rPr lang="en-GB" baseline="0" dirty="0" smtClean="0"/>
              <a:t>reports as Class D or ‘ICU reports’</a:t>
            </a:r>
          </a:p>
          <a:p>
            <a:pPr marL="171450" indent="-171450">
              <a:buFont typeface="Arial"/>
              <a:buChar char="•"/>
            </a:pPr>
            <a:endParaRPr lang="en-GB" baseline="0" dirty="0" smtClean="0"/>
          </a:p>
          <a:p>
            <a:pPr marL="171450" indent="-171450">
              <a:buFont typeface="Arial"/>
              <a:buChar char="•"/>
            </a:pPr>
            <a:r>
              <a:rPr lang="en-GB" i="1" baseline="0" dirty="0" smtClean="0">
                <a:solidFill>
                  <a:schemeClr val="bg1">
                    <a:lumMod val="50000"/>
                  </a:schemeClr>
                </a:solidFill>
              </a:rPr>
              <a:t>With rates of delirium as high as 80% in the critically ill population, we were aware of the added challenge of separating factual from distorted </a:t>
            </a:r>
            <a:r>
              <a:rPr lang="en-GB" i="1" baseline="0" dirty="0" smtClean="0">
                <a:solidFill>
                  <a:schemeClr val="bg1">
                    <a:lumMod val="50000"/>
                  </a:schemeClr>
                </a:solidFill>
              </a:rPr>
              <a:t>memories  </a:t>
            </a:r>
          </a:p>
          <a:p>
            <a:pPr marL="171450" indent="-171450">
              <a:buFont typeface="Arial"/>
              <a:buChar char="•"/>
            </a:pPr>
            <a:r>
              <a:rPr lang="en-GB" i="1" baseline="0" dirty="0" smtClean="0">
                <a:solidFill>
                  <a:schemeClr val="bg1">
                    <a:lumMod val="50000"/>
                  </a:schemeClr>
                </a:solidFill>
              </a:rPr>
              <a:t>However, after scrutiny, no </a:t>
            </a:r>
            <a:r>
              <a:rPr lang="en-GB" i="1" baseline="0" dirty="0" smtClean="0">
                <a:solidFill>
                  <a:schemeClr val="bg1">
                    <a:lumMod val="50000"/>
                  </a:schemeClr>
                </a:solidFill>
              </a:rPr>
              <a:t>reports of AAGA from the ICU were judged to be the result of </a:t>
            </a:r>
            <a:r>
              <a:rPr lang="en-GB" i="1" baseline="0" dirty="0" smtClean="0">
                <a:solidFill>
                  <a:schemeClr val="bg1">
                    <a:lumMod val="50000"/>
                  </a:schemeClr>
                </a:solidFill>
              </a:rPr>
              <a:t>either delirium</a:t>
            </a:r>
            <a:r>
              <a:rPr lang="en-GB" i="1" baseline="0" dirty="0" smtClean="0">
                <a:solidFill>
                  <a:schemeClr val="bg1">
                    <a:lumMod val="50000"/>
                  </a:schemeClr>
                </a:solidFill>
              </a:rPr>
              <a:t>, delusion or false memory</a:t>
            </a:r>
          </a:p>
          <a:p>
            <a:pPr marL="0" indent="0">
              <a:buFont typeface="Arial"/>
              <a:buNone/>
            </a:pPr>
            <a:endParaRPr lang="en-GB" baseline="0" dirty="0" smtClean="0"/>
          </a:p>
        </p:txBody>
      </p:sp>
      <p:sp>
        <p:nvSpPr>
          <p:cNvPr id="4" name="Slide Number Placeholder 3"/>
          <p:cNvSpPr>
            <a:spLocks noGrp="1"/>
          </p:cNvSpPr>
          <p:nvPr>
            <p:ph type="sldNum" sz="quarter" idx="10"/>
          </p:nvPr>
        </p:nvSpPr>
        <p:spPr/>
        <p:txBody>
          <a:bodyPr/>
          <a:lstStyle/>
          <a:p>
            <a:fld id="{B55F8956-AED5-364B-B9D4-EF7C735D21C4}" type="slidenum">
              <a:rPr lang="en-GB" smtClean="0"/>
              <a:t>2</a:t>
            </a:fld>
            <a:endParaRPr lang="en-GB"/>
          </a:p>
        </p:txBody>
      </p:sp>
    </p:spTree>
    <p:extLst>
      <p:ext uri="{BB962C8B-B14F-4D97-AF65-F5344CB8AC3E}">
        <p14:creationId xmlns:p14="http://schemas.microsoft.com/office/powerpoint/2010/main" val="22772681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GB" dirty="0" smtClean="0"/>
              <a:t>NAP</a:t>
            </a:r>
            <a:r>
              <a:rPr lang="en-GB" baseline="0" dirty="0" smtClean="0"/>
              <a:t>5 reviewed a small number of reports involving intensive care </a:t>
            </a:r>
            <a:r>
              <a:rPr lang="en-GB" baseline="0" dirty="0" smtClean="0"/>
              <a:t>patients</a:t>
            </a:r>
          </a:p>
          <a:p>
            <a:pPr marL="171450" indent="-171450">
              <a:buFont typeface="Arial"/>
              <a:buChar char="•"/>
            </a:pPr>
            <a:r>
              <a:rPr lang="en-GB" baseline="0" dirty="0" smtClean="0"/>
              <a:t>In the Activity Survey, general </a:t>
            </a:r>
            <a:r>
              <a:rPr lang="en-GB" baseline="0" dirty="0" smtClean="0"/>
              <a:t>anaesthesia was conducted (by </a:t>
            </a:r>
            <a:r>
              <a:rPr lang="en-GB" baseline="0" noProof="0" dirty="0" smtClean="0"/>
              <a:t>anaesthetists</a:t>
            </a:r>
            <a:r>
              <a:rPr lang="en-GB" baseline="0" dirty="0" smtClean="0"/>
              <a:t>) either in the ICU or ED in 29,000 cases out of a yearly total of nearly 2.77 million general </a:t>
            </a:r>
            <a:r>
              <a:rPr lang="en-GB" baseline="0" dirty="0" smtClean="0"/>
              <a:t>anaesthetics, or about 1% of total general anaesthetic activity</a:t>
            </a:r>
            <a:endParaRPr lang="en-GB" baseline="0" dirty="0" smtClean="0"/>
          </a:p>
          <a:p>
            <a:pPr marL="171450" indent="-171450">
              <a:buFont typeface="Arial"/>
              <a:buChar char="•"/>
            </a:pPr>
            <a:r>
              <a:rPr lang="en-GB" baseline="0" dirty="0" smtClean="0"/>
              <a:t>Seven ICU cases </a:t>
            </a:r>
            <a:r>
              <a:rPr lang="en-GB" baseline="0" dirty="0" smtClean="0"/>
              <a:t>were reviewed by the NAP5 committee, approximating to 2.3</a:t>
            </a:r>
            <a:r>
              <a:rPr lang="en-GB" baseline="0" dirty="0" smtClean="0"/>
              <a:t>% of the total number of cases </a:t>
            </a:r>
            <a:r>
              <a:rPr lang="en-GB" baseline="0" dirty="0" smtClean="0"/>
              <a:t>reviewed</a:t>
            </a:r>
            <a:endParaRPr lang="en-GB" baseline="0" dirty="0" smtClean="0"/>
          </a:p>
          <a:p>
            <a:endParaRPr lang="en-US" dirty="0"/>
          </a:p>
        </p:txBody>
      </p:sp>
      <p:sp>
        <p:nvSpPr>
          <p:cNvPr id="4" name="Slide Number Placeholder 3"/>
          <p:cNvSpPr>
            <a:spLocks noGrp="1"/>
          </p:cNvSpPr>
          <p:nvPr>
            <p:ph type="sldNum" sz="quarter" idx="10"/>
          </p:nvPr>
        </p:nvSpPr>
        <p:spPr/>
        <p:txBody>
          <a:bodyPr/>
          <a:lstStyle/>
          <a:p>
            <a:fld id="{B55F8956-AED5-364B-B9D4-EF7C735D21C4}" type="slidenum">
              <a:rPr lang="en-GB" smtClean="0"/>
              <a:t>3</a:t>
            </a:fld>
            <a:endParaRPr lang="en-GB"/>
          </a:p>
        </p:txBody>
      </p:sp>
    </p:spTree>
    <p:extLst>
      <p:ext uri="{BB962C8B-B14F-4D97-AF65-F5344CB8AC3E}">
        <p14:creationId xmlns:p14="http://schemas.microsoft.com/office/powerpoint/2010/main" val="18962067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Of the 7 reviewed</a:t>
            </a:r>
            <a:r>
              <a:rPr lang="en-US" baseline="0" dirty="0" smtClean="0"/>
              <a:t> reports, all were considered to be Grade A evidence</a:t>
            </a:r>
          </a:p>
          <a:p>
            <a:pPr marL="171450" indent="-171450">
              <a:buFont typeface="Arial"/>
              <a:buChar char="•"/>
            </a:pPr>
            <a:r>
              <a:rPr lang="en-US" baseline="0" dirty="0" smtClean="0"/>
              <a:t>3 were from the direct ICU environment, 2 </a:t>
            </a:r>
            <a:r>
              <a:rPr lang="en-US" baseline="0" dirty="0" smtClean="0"/>
              <a:t>from the ED and 2 involved patient transfer</a:t>
            </a:r>
            <a:endParaRPr lang="en-US" baseline="0" dirty="0" smtClean="0"/>
          </a:p>
          <a:p>
            <a:pPr marL="171450" indent="-171450">
              <a:buFont typeface="Arial"/>
              <a:buChar char="•"/>
            </a:pPr>
            <a:r>
              <a:rPr lang="en-US" baseline="0" dirty="0" smtClean="0"/>
              <a:t>5 reports involved female patients and 5 morbidly obese</a:t>
            </a:r>
          </a:p>
          <a:p>
            <a:pPr marL="171450" indent="-171450">
              <a:buFont typeface="Arial"/>
              <a:buChar char="•"/>
            </a:pPr>
            <a:r>
              <a:rPr lang="en-US" baseline="0" dirty="0" smtClean="0"/>
              <a:t>The most senior operator involved in 4 of the reports was either a consultant anaesthetist or intensivist, with the remainder involving a range of anaesthetic grades</a:t>
            </a:r>
            <a:endParaRPr lang="en-US" dirty="0"/>
          </a:p>
        </p:txBody>
      </p:sp>
      <p:sp>
        <p:nvSpPr>
          <p:cNvPr id="4" name="Slide Number Placeholder 3"/>
          <p:cNvSpPr>
            <a:spLocks noGrp="1"/>
          </p:cNvSpPr>
          <p:nvPr>
            <p:ph type="sldNum" sz="quarter" idx="10"/>
          </p:nvPr>
        </p:nvSpPr>
        <p:spPr/>
        <p:txBody>
          <a:bodyPr/>
          <a:lstStyle/>
          <a:p>
            <a:fld id="{B55F8956-AED5-364B-B9D4-EF7C735D21C4}" type="slidenum">
              <a:rPr lang="en-GB" smtClean="0"/>
              <a:t>4</a:t>
            </a:fld>
            <a:endParaRPr lang="en-GB"/>
          </a:p>
        </p:txBody>
      </p:sp>
    </p:spTree>
    <p:extLst>
      <p:ext uri="{BB962C8B-B14F-4D97-AF65-F5344CB8AC3E}">
        <p14:creationId xmlns:p14="http://schemas.microsoft.com/office/powerpoint/2010/main" val="2475852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3 </a:t>
            </a:r>
            <a:r>
              <a:rPr lang="en-US" dirty="0" smtClean="0"/>
              <a:t>cases </a:t>
            </a:r>
            <a:r>
              <a:rPr lang="en-US" dirty="0" smtClean="0"/>
              <a:t>involved intubation</a:t>
            </a:r>
            <a:r>
              <a:rPr lang="en-US" baseline="0" dirty="0" smtClean="0"/>
              <a:t> with an RSI</a:t>
            </a:r>
            <a:endParaRPr lang="en-US" baseline="0" dirty="0" smtClean="0"/>
          </a:p>
          <a:p>
            <a:pPr marL="171450" indent="-171450">
              <a:buFont typeface="Arial"/>
              <a:buChar char="•"/>
            </a:pPr>
            <a:r>
              <a:rPr lang="en-US" baseline="0" dirty="0" smtClean="0"/>
              <a:t>2 </a:t>
            </a:r>
            <a:r>
              <a:rPr lang="en-US" baseline="0" dirty="0" smtClean="0"/>
              <a:t>were during </a:t>
            </a:r>
            <a:r>
              <a:rPr lang="en-US" baseline="0" dirty="0" err="1" smtClean="0"/>
              <a:t>peri</a:t>
            </a:r>
            <a:r>
              <a:rPr lang="en-US" baseline="0" dirty="0" smtClean="0"/>
              <a:t>-arrest scenarios and one case involved difficult intubation </a:t>
            </a:r>
            <a:r>
              <a:rPr lang="en-US" baseline="0" dirty="0" smtClean="0"/>
              <a:t>with multiple changes in operator</a:t>
            </a:r>
          </a:p>
          <a:p>
            <a:pPr marL="171450" indent="-171450">
              <a:buFont typeface="Arial"/>
              <a:buChar char="•"/>
            </a:pPr>
            <a:r>
              <a:rPr lang="en-US" baseline="0" dirty="0" smtClean="0"/>
              <a:t>In two of the reports, the dose of propofol used for induction was 0.4 and 1.2mg/kg respectively, deemed too low for adequate anaesthesia</a:t>
            </a:r>
          </a:p>
          <a:p>
            <a:pPr marL="171450" indent="-171450">
              <a:buFont typeface="Arial"/>
              <a:buChar char="•"/>
            </a:pPr>
            <a:r>
              <a:rPr lang="en-US" baseline="0" dirty="0" smtClean="0"/>
              <a:t>In the 3</a:t>
            </a:r>
            <a:r>
              <a:rPr lang="en-US" baseline="30000" dirty="0" smtClean="0"/>
              <a:t>rd</a:t>
            </a:r>
            <a:r>
              <a:rPr lang="en-US" baseline="0" dirty="0" smtClean="0"/>
              <a:t> report, a </a:t>
            </a:r>
            <a:r>
              <a:rPr lang="en-US" baseline="0" dirty="0" err="1" smtClean="0"/>
              <a:t>peri</a:t>
            </a:r>
            <a:r>
              <a:rPr lang="en-US" baseline="0" dirty="0" smtClean="0"/>
              <a:t>-arrest case, no induction agent was given, however a neuromuscular blocking agent was administered as intubation was difficult due to the presence of airway reflexes.  This patient appeared moribund to the clinical team but subsequently reported awareness of intubation and transfer</a:t>
            </a:r>
          </a:p>
          <a:p>
            <a:pPr marL="171450" indent="-171450">
              <a:buFont typeface="Arial"/>
              <a:buChar char="•"/>
            </a:pPr>
            <a:endParaRPr lang="en-US" baseline="0" dirty="0" smtClean="0"/>
          </a:p>
          <a:p>
            <a:pPr marL="171450" indent="-171450">
              <a:buFont typeface="Arial"/>
              <a:buChar char="•"/>
            </a:pPr>
            <a:r>
              <a:rPr lang="en-US" baseline="0" dirty="0" smtClean="0"/>
              <a:t>An example of one of these cases follows on the next slide</a:t>
            </a:r>
            <a:endParaRPr lang="en-US" dirty="0"/>
          </a:p>
        </p:txBody>
      </p:sp>
      <p:sp>
        <p:nvSpPr>
          <p:cNvPr id="4" name="Slide Number Placeholder 3"/>
          <p:cNvSpPr>
            <a:spLocks noGrp="1"/>
          </p:cNvSpPr>
          <p:nvPr>
            <p:ph type="sldNum" sz="quarter" idx="10"/>
          </p:nvPr>
        </p:nvSpPr>
        <p:spPr/>
        <p:txBody>
          <a:bodyPr/>
          <a:lstStyle/>
          <a:p>
            <a:fld id="{B55F8956-AED5-364B-B9D4-EF7C735D21C4}" type="slidenum">
              <a:rPr lang="en-GB" smtClean="0"/>
              <a:t>5</a:t>
            </a:fld>
            <a:endParaRPr lang="en-GB"/>
          </a:p>
        </p:txBody>
      </p:sp>
    </p:spTree>
    <p:extLst>
      <p:ext uri="{BB962C8B-B14F-4D97-AF65-F5344CB8AC3E}">
        <p14:creationId xmlns:p14="http://schemas.microsoft.com/office/powerpoint/2010/main" val="19973007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fld id="{B55F8956-AED5-364B-B9D4-EF7C735D21C4}" type="slidenum">
              <a:rPr lang="en-GB" smtClean="0"/>
              <a:t>6</a:t>
            </a:fld>
            <a:endParaRPr lang="en-GB"/>
          </a:p>
        </p:txBody>
      </p:sp>
    </p:spTree>
    <p:extLst>
      <p:ext uri="{BB962C8B-B14F-4D97-AF65-F5344CB8AC3E}">
        <p14:creationId xmlns:p14="http://schemas.microsoft.com/office/powerpoint/2010/main" val="19973007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2 cases were </a:t>
            </a:r>
            <a:r>
              <a:rPr lang="en-US" dirty="0" smtClean="0"/>
              <a:t>reported concerning the period </a:t>
            </a:r>
            <a:r>
              <a:rPr lang="en-US" dirty="0" smtClean="0"/>
              <a:t>immediately after intubation,</a:t>
            </a:r>
            <a:r>
              <a:rPr lang="en-US" baseline="0" dirty="0" smtClean="0"/>
              <a:t> including painful insertion of invasive monitoring lines and </a:t>
            </a:r>
            <a:r>
              <a:rPr lang="en-US" baseline="0" dirty="0" smtClean="0"/>
              <a:t>a patient transfer </a:t>
            </a:r>
            <a:r>
              <a:rPr lang="en-US" b="1" baseline="0" dirty="0" smtClean="0"/>
              <a:t>both</a:t>
            </a:r>
            <a:r>
              <a:rPr lang="en-US" baseline="0" dirty="0" smtClean="0"/>
              <a:t> </a:t>
            </a:r>
            <a:r>
              <a:rPr lang="en-US" b="1" baseline="0" dirty="0" smtClean="0"/>
              <a:t>whilst paralysis persisted</a:t>
            </a:r>
            <a:endParaRPr lang="en-US" b="1" baseline="0" dirty="0" smtClean="0"/>
          </a:p>
          <a:p>
            <a:pPr marL="171450" indent="-171450">
              <a:buFont typeface="Arial"/>
              <a:buChar char="•"/>
            </a:pPr>
            <a:r>
              <a:rPr lang="en-US" baseline="0" dirty="0" smtClean="0"/>
              <a:t>2 cases </a:t>
            </a:r>
            <a:r>
              <a:rPr lang="en-US" baseline="0" dirty="0" smtClean="0"/>
              <a:t>were reported </a:t>
            </a:r>
            <a:r>
              <a:rPr lang="en-US" baseline="0" dirty="0" smtClean="0"/>
              <a:t>during surgical </a:t>
            </a:r>
            <a:r>
              <a:rPr lang="en-US" baseline="0" dirty="0" smtClean="0"/>
              <a:t>interventions performed later on during patients’ ICU </a:t>
            </a:r>
            <a:r>
              <a:rPr lang="en-US" baseline="0" dirty="0" smtClean="0"/>
              <a:t>stays</a:t>
            </a:r>
          </a:p>
          <a:p>
            <a:pPr marL="171450" indent="-171450">
              <a:buFont typeface="Arial"/>
              <a:buChar char="•"/>
            </a:pPr>
            <a:r>
              <a:rPr lang="en-US" baseline="0" dirty="0" smtClean="0"/>
              <a:t>In several of the </a:t>
            </a:r>
            <a:r>
              <a:rPr lang="en-US" b="1" baseline="0" dirty="0" smtClean="0"/>
              <a:t>seven</a:t>
            </a:r>
            <a:r>
              <a:rPr lang="en-US" baseline="0" dirty="0" smtClean="0"/>
              <a:t> cases, the time between induction agent administration and initiation of maintenance anaesthesia or sedative infusions was deemed to have been a contributing factor in the episode of AAGA</a:t>
            </a:r>
          </a:p>
          <a:p>
            <a:pPr marL="0" indent="0">
              <a:buFont typeface="Arial"/>
              <a:buNone/>
            </a:pPr>
            <a:endParaRPr lang="en-US" baseline="0" dirty="0" smtClean="0"/>
          </a:p>
          <a:p>
            <a:pPr marL="171450" indent="-171450">
              <a:buFont typeface="Arial"/>
              <a:buChar char="•"/>
            </a:pPr>
            <a:r>
              <a:rPr lang="en-US" baseline="0" dirty="0" smtClean="0"/>
              <a:t>In addition to these 4 </a:t>
            </a:r>
            <a:r>
              <a:rPr lang="en-US" baseline="0" dirty="0" smtClean="0"/>
              <a:t>reports, </a:t>
            </a:r>
            <a:r>
              <a:rPr lang="en-US" baseline="0" dirty="0" smtClean="0"/>
              <a:t>a further 3 cases involved transfer of a post-operative patient to </a:t>
            </a:r>
            <a:r>
              <a:rPr lang="en-US" baseline="0" dirty="0" smtClean="0"/>
              <a:t>ICU</a:t>
            </a:r>
          </a:p>
          <a:p>
            <a:pPr marL="171450" indent="-171450">
              <a:buFont typeface="Arial"/>
              <a:buChar char="•"/>
            </a:pPr>
            <a:r>
              <a:rPr lang="en-US" baseline="0" dirty="0" smtClean="0"/>
              <a:t>Themes amongst these 7 reports were similar:</a:t>
            </a:r>
          </a:p>
          <a:p>
            <a:pPr marL="0" indent="0">
              <a:buFont typeface="Arial"/>
              <a:buNone/>
            </a:pPr>
            <a:r>
              <a:rPr lang="en-US" baseline="0" dirty="0" smtClean="0"/>
              <a:t>		- the use of non-TCI propofol infusions (with only one record of a propofol bolus given pre-infusion)</a:t>
            </a:r>
          </a:p>
          <a:p>
            <a:pPr marL="0" indent="0">
              <a:buFont typeface="Arial"/>
              <a:buNone/>
            </a:pPr>
            <a:r>
              <a:rPr lang="en-US" baseline="0" dirty="0" smtClean="0"/>
              <a:t>		- the use of low infusion rates (100mg/</a:t>
            </a:r>
            <a:r>
              <a:rPr lang="en-US" baseline="0" dirty="0" err="1" smtClean="0"/>
              <a:t>hr</a:t>
            </a:r>
            <a:r>
              <a:rPr lang="en-US" baseline="0" dirty="0" smtClean="0"/>
              <a:t>)</a:t>
            </a:r>
          </a:p>
          <a:p>
            <a:pPr marL="0" indent="0">
              <a:buFont typeface="Arial"/>
              <a:buNone/>
            </a:pPr>
            <a:r>
              <a:rPr lang="en-US" baseline="0" dirty="0" smtClean="0"/>
              <a:t>		- the use of neuromuscular blockade</a:t>
            </a:r>
          </a:p>
          <a:p>
            <a:pPr marL="0" indent="0">
              <a:buFont typeface="Arial"/>
              <a:buNone/>
            </a:pPr>
            <a:endParaRPr lang="en-US" baseline="0" dirty="0" smtClean="0"/>
          </a:p>
          <a:p>
            <a:pPr marL="171450" indent="-171450">
              <a:buFont typeface="Arial"/>
              <a:buChar char="•"/>
            </a:pPr>
            <a:r>
              <a:rPr lang="en-US" baseline="0" dirty="0" smtClean="0"/>
              <a:t>An example of one of these cases is in the subsequent vignette</a:t>
            </a:r>
          </a:p>
        </p:txBody>
      </p:sp>
      <p:sp>
        <p:nvSpPr>
          <p:cNvPr id="4" name="Slide Number Placeholder 3"/>
          <p:cNvSpPr>
            <a:spLocks noGrp="1"/>
          </p:cNvSpPr>
          <p:nvPr>
            <p:ph type="sldNum" sz="quarter" idx="10"/>
          </p:nvPr>
        </p:nvSpPr>
        <p:spPr/>
        <p:txBody>
          <a:bodyPr/>
          <a:lstStyle/>
          <a:p>
            <a:fld id="{B55F8956-AED5-364B-B9D4-EF7C735D21C4}" type="slidenum">
              <a:rPr lang="en-GB" smtClean="0"/>
              <a:t>7</a:t>
            </a:fld>
            <a:endParaRPr lang="en-GB"/>
          </a:p>
        </p:txBody>
      </p:sp>
    </p:spTree>
    <p:extLst>
      <p:ext uri="{BB962C8B-B14F-4D97-AF65-F5344CB8AC3E}">
        <p14:creationId xmlns:p14="http://schemas.microsoft.com/office/powerpoint/2010/main" val="19973007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fld id="{B55F8956-AED5-364B-B9D4-EF7C735D21C4}" type="slidenum">
              <a:rPr lang="en-GB" smtClean="0"/>
              <a:t>8</a:t>
            </a:fld>
            <a:endParaRPr lang="en-GB"/>
          </a:p>
        </p:txBody>
      </p:sp>
    </p:spTree>
    <p:extLst>
      <p:ext uri="{BB962C8B-B14F-4D97-AF65-F5344CB8AC3E}">
        <p14:creationId xmlns:p14="http://schemas.microsoft.com/office/powerpoint/2010/main" val="19973007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In</a:t>
            </a:r>
            <a:r>
              <a:rPr lang="en-US" baseline="0" dirty="0" smtClean="0"/>
              <a:t> all cases, neuromuscular blockade was </a:t>
            </a:r>
            <a:r>
              <a:rPr lang="en-US" baseline="0" dirty="0" smtClean="0"/>
              <a:t>used</a:t>
            </a:r>
          </a:p>
          <a:p>
            <a:pPr marL="171450" indent="-171450">
              <a:buFont typeface="Arial"/>
              <a:buChar char="•"/>
            </a:pPr>
            <a:r>
              <a:rPr lang="en-US" baseline="0" dirty="0" smtClean="0"/>
              <a:t>In only one case was a vasopressor used to support cardiovascular stability during the episode of general anaesthesia (an intubation)</a:t>
            </a:r>
            <a:endParaRPr lang="en-US" baseline="0" dirty="0" smtClean="0"/>
          </a:p>
          <a:p>
            <a:pPr marL="171450" indent="-171450">
              <a:buFont typeface="Arial"/>
              <a:buChar char="•"/>
            </a:pPr>
            <a:r>
              <a:rPr lang="en-US" baseline="0" dirty="0" smtClean="0"/>
              <a:t>In </a:t>
            </a:r>
            <a:r>
              <a:rPr lang="en-US" baseline="0" dirty="0" smtClean="0"/>
              <a:t>none of the </a:t>
            </a:r>
            <a:r>
              <a:rPr lang="en-US" baseline="0" dirty="0" smtClean="0"/>
              <a:t>cases was </a:t>
            </a:r>
            <a:r>
              <a:rPr lang="en-US" baseline="0" dirty="0" smtClean="0"/>
              <a:t>a DOA monitor or nerve stimulator used</a:t>
            </a:r>
          </a:p>
          <a:p>
            <a:pPr marL="0" indent="0">
              <a:buFont typeface="Arial"/>
              <a:buNone/>
            </a:pPr>
            <a:endParaRPr lang="en-US" baseline="0" dirty="0" smtClean="0"/>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baseline="0" dirty="0" smtClean="0"/>
              <a:t>However, given the inherent difficulties in managing anaesthesia in the critically ill, the NAP5 </a:t>
            </a:r>
            <a:r>
              <a:rPr lang="en-US" baseline="0" dirty="0" smtClean="0"/>
              <a:t>panel judged </a:t>
            </a:r>
            <a:r>
              <a:rPr lang="en-US" baseline="0" dirty="0" smtClean="0"/>
              <a:t>that only 4 </a:t>
            </a:r>
            <a:r>
              <a:rPr lang="en-US" baseline="0" dirty="0" smtClean="0"/>
              <a:t>of the 7 cases </a:t>
            </a:r>
            <a:r>
              <a:rPr lang="en-US" baseline="0" dirty="0" smtClean="0"/>
              <a:t>were preventable</a:t>
            </a:r>
            <a:endParaRPr lang="en-US" baseline="0" dirty="0" smtClean="0"/>
          </a:p>
          <a:p>
            <a:pPr marL="171450" indent="-171450">
              <a:buFont typeface="Arial"/>
              <a:buChar char="•"/>
            </a:pPr>
            <a:endParaRPr lang="en-US" baseline="0" dirty="0" smtClean="0"/>
          </a:p>
          <a:p>
            <a:pPr marL="171450" indent="-171450">
              <a:buFont typeface="Arial"/>
              <a:buChar char="•"/>
            </a:pPr>
            <a:endParaRPr lang="en-US" baseline="0" dirty="0" smtClean="0"/>
          </a:p>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fld id="{B55F8956-AED5-364B-B9D4-EF7C735D21C4}" type="slidenum">
              <a:rPr lang="en-GB" smtClean="0"/>
              <a:t>9</a:t>
            </a:fld>
            <a:endParaRPr lang="en-GB"/>
          </a:p>
        </p:txBody>
      </p:sp>
    </p:spTree>
    <p:extLst>
      <p:ext uri="{BB962C8B-B14F-4D97-AF65-F5344CB8AC3E}">
        <p14:creationId xmlns:p14="http://schemas.microsoft.com/office/powerpoint/2010/main" val="19973007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1124744"/>
            <a:ext cx="9144000" cy="61206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10" name="Footer Placeholder 5"/>
          <p:cNvSpPr txBox="1">
            <a:spLocks/>
          </p:cNvSpPr>
          <p:nvPr userDrawn="1"/>
        </p:nvSpPr>
        <p:spPr>
          <a:xfrm>
            <a:off x="6044734" y="6311307"/>
            <a:ext cx="2895600" cy="72405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dirty="0" smtClean="0">
                <a:solidFill>
                  <a:schemeClr val="tx1"/>
                </a:solidFill>
              </a:rPr>
              <a:t>NAP5</a:t>
            </a:r>
          </a:p>
          <a:p>
            <a:pPr algn="r"/>
            <a:r>
              <a:rPr lang="en-US" sz="1400" dirty="0" smtClean="0">
                <a:solidFill>
                  <a:schemeClr val="tx1"/>
                </a:solidFill>
              </a:rPr>
              <a:t> The 5th National Audit Project</a:t>
            </a:r>
          </a:p>
          <a:p>
            <a:pPr algn="l"/>
            <a:r>
              <a:rPr lang="en-GB" sz="1800" dirty="0" smtClean="0">
                <a:solidFill>
                  <a:srgbClr val="99FFA4"/>
                </a:solidFill>
                <a:latin typeface="ZapfDingbatsITC"/>
              </a:rPr>
              <a:t>                         ■ </a:t>
            </a:r>
            <a:r>
              <a:rPr lang="en-GB" sz="1800" dirty="0" smtClean="0">
                <a:solidFill>
                  <a:srgbClr val="A0FFA3"/>
                </a:solidFill>
                <a:latin typeface="ZapfDingbatsITC"/>
              </a:rPr>
              <a:t>■ </a:t>
            </a:r>
            <a:r>
              <a:rPr lang="en-GB" sz="1800" dirty="0" smtClean="0">
                <a:solidFill>
                  <a:srgbClr val="B3FFB5"/>
                </a:solidFill>
                <a:latin typeface="ZapfDingbatsITC"/>
              </a:rPr>
              <a:t>■ </a:t>
            </a:r>
            <a:r>
              <a:rPr lang="en-GB" sz="1800" dirty="0" smtClean="0">
                <a:solidFill>
                  <a:srgbClr val="DAFFDB"/>
                </a:solidFill>
                <a:latin typeface="ZapfDingbatsITC"/>
              </a:rPr>
              <a:t>■ </a:t>
            </a:r>
            <a:r>
              <a:rPr lang="en-GB" sz="1800" dirty="0" smtClean="0">
                <a:solidFill>
                  <a:srgbClr val="EDFFED"/>
                </a:solidFill>
                <a:latin typeface="ZapfDingbatsITC"/>
              </a:rPr>
              <a:t>■ </a:t>
            </a:r>
            <a:endParaRPr lang="en-GB" dirty="0"/>
          </a:p>
        </p:txBody>
      </p:sp>
    </p:spTree>
    <p:extLst>
      <p:ext uri="{BB962C8B-B14F-4D97-AF65-F5344CB8AC3E}">
        <p14:creationId xmlns:p14="http://schemas.microsoft.com/office/powerpoint/2010/main" val="2144816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515B0D4-9A27-41D8-AFD6-9CEA31C4B76B}" type="datetimeFigureOut">
              <a:rPr lang="en-GB" smtClean="0"/>
              <a:t>09/09/2014</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B11C014-F295-4C32-A665-9173BD6BA7E7}" type="slidenum">
              <a:rPr lang="en-GB" smtClean="0"/>
              <a:t>‹#›</a:t>
            </a:fld>
            <a:endParaRPr lang="en-GB"/>
          </a:p>
        </p:txBody>
      </p:sp>
    </p:spTree>
    <p:extLst>
      <p:ext uri="{BB962C8B-B14F-4D97-AF65-F5344CB8AC3E}">
        <p14:creationId xmlns:p14="http://schemas.microsoft.com/office/powerpoint/2010/main" val="32579847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515B0D4-9A27-41D8-AFD6-9CEA31C4B76B}" type="datetimeFigureOut">
              <a:rPr lang="en-GB" smtClean="0"/>
              <a:t>09/09/2014</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B11C014-F295-4C32-A665-9173BD6BA7E7}" type="slidenum">
              <a:rPr lang="en-GB" smtClean="0"/>
              <a:t>‹#›</a:t>
            </a:fld>
            <a:endParaRPr lang="en-GB"/>
          </a:p>
        </p:txBody>
      </p:sp>
    </p:spTree>
    <p:extLst>
      <p:ext uri="{BB962C8B-B14F-4D97-AF65-F5344CB8AC3E}">
        <p14:creationId xmlns:p14="http://schemas.microsoft.com/office/powerpoint/2010/main" val="4314656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515B0D4-9A27-41D8-AFD6-9CEA31C4B76B}" type="datetimeFigureOut">
              <a:rPr lang="en-GB" smtClean="0"/>
              <a:t>09/09/2014</a:t>
            </a:fld>
            <a:endParaRPr lang="en-GB"/>
          </a:p>
        </p:txBody>
      </p:sp>
    </p:spTree>
    <p:extLst>
      <p:ext uri="{BB962C8B-B14F-4D97-AF65-F5344CB8AC3E}">
        <p14:creationId xmlns:p14="http://schemas.microsoft.com/office/powerpoint/2010/main" val="39545243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515B0D4-9A27-41D8-AFD6-9CEA31C4B76B}" type="datetimeFigureOut">
              <a:rPr lang="en-GB" smtClean="0"/>
              <a:t>09/09/2014</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B11C014-F295-4C32-A665-9173BD6BA7E7}" type="slidenum">
              <a:rPr lang="en-GB" smtClean="0"/>
              <a:t>‹#›</a:t>
            </a:fld>
            <a:endParaRPr lang="en-GB"/>
          </a:p>
        </p:txBody>
      </p:sp>
    </p:spTree>
    <p:extLst>
      <p:ext uri="{BB962C8B-B14F-4D97-AF65-F5344CB8AC3E}">
        <p14:creationId xmlns:p14="http://schemas.microsoft.com/office/powerpoint/2010/main" val="2835659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F515B0D4-9A27-41D8-AFD6-9CEA31C4B76B}" type="datetimeFigureOut">
              <a:rPr lang="en-GB" smtClean="0"/>
              <a:t>09/09/2014</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B11C014-F295-4C32-A665-9173BD6BA7E7}" type="slidenum">
              <a:rPr lang="en-GB" smtClean="0"/>
              <a:t>‹#›</a:t>
            </a:fld>
            <a:endParaRPr lang="en-GB"/>
          </a:p>
        </p:txBody>
      </p:sp>
    </p:spTree>
    <p:extLst>
      <p:ext uri="{BB962C8B-B14F-4D97-AF65-F5344CB8AC3E}">
        <p14:creationId xmlns:p14="http://schemas.microsoft.com/office/powerpoint/2010/main" val="2697985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F515B0D4-9A27-41D8-AFD6-9CEA31C4B76B}" type="datetimeFigureOut">
              <a:rPr lang="en-GB" smtClean="0"/>
              <a:t>09/09/2014</a:t>
            </a:fld>
            <a:endParaRPr lang="en-GB"/>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GB"/>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1B11C014-F295-4C32-A665-9173BD6BA7E7}" type="slidenum">
              <a:rPr lang="en-GB" smtClean="0"/>
              <a:t>‹#›</a:t>
            </a:fld>
            <a:endParaRPr lang="en-GB"/>
          </a:p>
        </p:txBody>
      </p:sp>
    </p:spTree>
    <p:extLst>
      <p:ext uri="{BB962C8B-B14F-4D97-AF65-F5344CB8AC3E}">
        <p14:creationId xmlns:p14="http://schemas.microsoft.com/office/powerpoint/2010/main" val="4104247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F515B0D4-9A27-41D8-AFD6-9CEA31C4B76B}" type="datetimeFigureOut">
              <a:rPr lang="en-GB" smtClean="0"/>
              <a:t>09/09/2014</a:t>
            </a:fld>
            <a:endParaRPr lang="en-GB"/>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1B11C014-F295-4C32-A665-9173BD6BA7E7}" type="slidenum">
              <a:rPr lang="en-GB" smtClean="0"/>
              <a:t>‹#›</a:t>
            </a:fld>
            <a:endParaRPr lang="en-GB"/>
          </a:p>
        </p:txBody>
      </p:sp>
    </p:spTree>
    <p:extLst>
      <p:ext uri="{BB962C8B-B14F-4D97-AF65-F5344CB8AC3E}">
        <p14:creationId xmlns:p14="http://schemas.microsoft.com/office/powerpoint/2010/main" val="29906374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F515B0D4-9A27-41D8-AFD6-9CEA31C4B76B}" type="datetimeFigureOut">
              <a:rPr lang="en-GB" smtClean="0"/>
              <a:t>09/09/2014</a:t>
            </a:fld>
            <a:endParaRPr lang="en-GB"/>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1B11C014-F295-4C32-A665-9173BD6BA7E7}" type="slidenum">
              <a:rPr lang="en-GB" smtClean="0"/>
              <a:t>‹#›</a:t>
            </a:fld>
            <a:endParaRPr lang="en-GB"/>
          </a:p>
        </p:txBody>
      </p:sp>
    </p:spTree>
    <p:extLst>
      <p:ext uri="{BB962C8B-B14F-4D97-AF65-F5344CB8AC3E}">
        <p14:creationId xmlns:p14="http://schemas.microsoft.com/office/powerpoint/2010/main" val="411475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F515B0D4-9A27-41D8-AFD6-9CEA31C4B76B}" type="datetimeFigureOut">
              <a:rPr lang="en-GB" smtClean="0"/>
              <a:t>09/09/2014</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B11C014-F295-4C32-A665-9173BD6BA7E7}" type="slidenum">
              <a:rPr lang="en-GB" smtClean="0"/>
              <a:t>‹#›</a:t>
            </a:fld>
            <a:endParaRPr lang="en-GB"/>
          </a:p>
        </p:txBody>
      </p:sp>
    </p:spTree>
    <p:extLst>
      <p:ext uri="{BB962C8B-B14F-4D97-AF65-F5344CB8AC3E}">
        <p14:creationId xmlns:p14="http://schemas.microsoft.com/office/powerpoint/2010/main" val="1355018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F515B0D4-9A27-41D8-AFD6-9CEA31C4B76B}" type="datetimeFigureOut">
              <a:rPr lang="en-GB" smtClean="0"/>
              <a:t>09/09/2014</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B11C014-F295-4C32-A665-9173BD6BA7E7}" type="slidenum">
              <a:rPr lang="en-GB" smtClean="0"/>
              <a:t>‹#›</a:t>
            </a:fld>
            <a:endParaRPr lang="en-GB"/>
          </a:p>
        </p:txBody>
      </p:sp>
    </p:spTree>
    <p:extLst>
      <p:ext uri="{BB962C8B-B14F-4D97-AF65-F5344CB8AC3E}">
        <p14:creationId xmlns:p14="http://schemas.microsoft.com/office/powerpoint/2010/main" val="202244265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ADF232"/>
        </a:solidFill>
        <a:effectLst/>
      </p:bgPr>
    </p:bg>
    <p:spTree>
      <p:nvGrpSpPr>
        <p:cNvPr id="1" name=""/>
        <p:cNvGrpSpPr/>
        <p:nvPr/>
      </p:nvGrpSpPr>
      <p:grpSpPr>
        <a:xfrm>
          <a:off x="0" y="0"/>
          <a:ext cx="0" cy="0"/>
          <a:chOff x="0" y="0"/>
          <a:chExt cx="0" cy="0"/>
        </a:xfrm>
      </p:grpSpPr>
      <p:sp>
        <p:nvSpPr>
          <p:cNvPr id="9" name="Rectangle 8"/>
          <p:cNvSpPr/>
          <p:nvPr userDrawn="1"/>
        </p:nvSpPr>
        <p:spPr>
          <a:xfrm>
            <a:off x="0" y="1412776"/>
            <a:ext cx="9144000" cy="583264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Footer Placeholder 5"/>
          <p:cNvSpPr txBox="1">
            <a:spLocks/>
          </p:cNvSpPr>
          <p:nvPr userDrawn="1"/>
        </p:nvSpPr>
        <p:spPr>
          <a:xfrm>
            <a:off x="6012160" y="184665"/>
            <a:ext cx="2895600" cy="72405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dirty="0" smtClean="0">
                <a:solidFill>
                  <a:schemeClr val="tx1"/>
                </a:solidFill>
              </a:rPr>
              <a:t>NAP5</a:t>
            </a:r>
          </a:p>
          <a:p>
            <a:pPr algn="r"/>
            <a:r>
              <a:rPr lang="en-US" sz="1400" dirty="0" smtClean="0">
                <a:solidFill>
                  <a:schemeClr val="tx1"/>
                </a:solidFill>
              </a:rPr>
              <a:t> The 5th National Audit Project</a:t>
            </a:r>
          </a:p>
          <a:p>
            <a:pPr algn="l"/>
            <a:r>
              <a:rPr lang="en-GB" sz="1800" dirty="0" smtClean="0">
                <a:solidFill>
                  <a:srgbClr val="99FFA4"/>
                </a:solidFill>
                <a:latin typeface="ZapfDingbatsITC"/>
              </a:rPr>
              <a:t>                         ■ </a:t>
            </a:r>
            <a:r>
              <a:rPr lang="en-GB" sz="1800" dirty="0" smtClean="0">
                <a:solidFill>
                  <a:srgbClr val="A0FFA3"/>
                </a:solidFill>
                <a:latin typeface="ZapfDingbatsITC"/>
              </a:rPr>
              <a:t>■ </a:t>
            </a:r>
            <a:r>
              <a:rPr lang="en-GB" sz="1800" dirty="0" smtClean="0">
                <a:solidFill>
                  <a:srgbClr val="B3FFB5"/>
                </a:solidFill>
                <a:latin typeface="ZapfDingbatsITC"/>
              </a:rPr>
              <a:t>■ </a:t>
            </a:r>
            <a:r>
              <a:rPr lang="en-GB" sz="1800" dirty="0" smtClean="0">
                <a:solidFill>
                  <a:srgbClr val="DAFFDB"/>
                </a:solidFill>
                <a:latin typeface="ZapfDingbatsITC"/>
              </a:rPr>
              <a:t>■ </a:t>
            </a:r>
            <a:r>
              <a:rPr lang="en-GB" sz="1800" dirty="0" smtClean="0">
                <a:solidFill>
                  <a:srgbClr val="EDFFED"/>
                </a:solidFill>
                <a:latin typeface="ZapfDingbatsITC"/>
              </a:rPr>
              <a:t>■ </a:t>
            </a:r>
            <a:endParaRPr lang="en-GB" dirty="0"/>
          </a:p>
        </p:txBody>
      </p:sp>
      <p:sp>
        <p:nvSpPr>
          <p:cNvPr id="8" name="Footer Placeholder 5"/>
          <p:cNvSpPr txBox="1">
            <a:spLocks/>
          </p:cNvSpPr>
          <p:nvPr userDrawn="1"/>
        </p:nvSpPr>
        <p:spPr>
          <a:xfrm>
            <a:off x="6044734" y="6311307"/>
            <a:ext cx="2895600" cy="72405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dirty="0" smtClean="0">
                <a:solidFill>
                  <a:schemeClr val="tx1"/>
                </a:solidFill>
              </a:rPr>
              <a:t>NAP5</a:t>
            </a:r>
          </a:p>
          <a:p>
            <a:pPr algn="r"/>
            <a:r>
              <a:rPr lang="en-US" sz="1400" dirty="0" smtClean="0">
                <a:solidFill>
                  <a:schemeClr val="tx1"/>
                </a:solidFill>
              </a:rPr>
              <a:t> The 5th National Audit Project</a:t>
            </a:r>
          </a:p>
          <a:p>
            <a:pPr algn="l"/>
            <a:r>
              <a:rPr lang="en-GB" sz="1800" dirty="0" smtClean="0">
                <a:solidFill>
                  <a:srgbClr val="99FFA4"/>
                </a:solidFill>
                <a:latin typeface="ZapfDingbatsITC"/>
              </a:rPr>
              <a:t>                         ■ </a:t>
            </a:r>
            <a:r>
              <a:rPr lang="en-GB" sz="1800" dirty="0" smtClean="0">
                <a:solidFill>
                  <a:srgbClr val="A0FFA3"/>
                </a:solidFill>
                <a:latin typeface="ZapfDingbatsITC"/>
              </a:rPr>
              <a:t>■ </a:t>
            </a:r>
            <a:r>
              <a:rPr lang="en-GB" sz="1800" dirty="0" smtClean="0">
                <a:solidFill>
                  <a:srgbClr val="B3FFB5"/>
                </a:solidFill>
                <a:latin typeface="ZapfDingbatsITC"/>
              </a:rPr>
              <a:t>■ </a:t>
            </a:r>
            <a:r>
              <a:rPr lang="en-GB" sz="1800" dirty="0" smtClean="0">
                <a:solidFill>
                  <a:srgbClr val="DAFFDB"/>
                </a:solidFill>
                <a:latin typeface="ZapfDingbatsITC"/>
              </a:rPr>
              <a:t>■ </a:t>
            </a:r>
            <a:r>
              <a:rPr lang="en-GB" sz="1800" dirty="0" smtClean="0">
                <a:solidFill>
                  <a:srgbClr val="EDFFED"/>
                </a:solidFill>
                <a:latin typeface="ZapfDingbatsITC"/>
              </a:rPr>
              <a:t>■ </a:t>
            </a:r>
            <a:endParaRPr lang="en-GB" dirty="0"/>
          </a:p>
        </p:txBody>
      </p:sp>
    </p:spTree>
    <p:extLst>
      <p:ext uri="{BB962C8B-B14F-4D97-AF65-F5344CB8AC3E}">
        <p14:creationId xmlns:p14="http://schemas.microsoft.com/office/powerpoint/2010/main" val="34985219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AAGA during </a:t>
            </a:r>
            <a:r>
              <a:rPr lang="en-US" dirty="0" smtClean="0"/>
              <a:t>general anaesthesia in intensive care </a:t>
            </a:r>
            <a:endParaRPr lang="en-US" dirty="0"/>
          </a:p>
        </p:txBody>
      </p:sp>
      <p:sp>
        <p:nvSpPr>
          <p:cNvPr id="3" name="Subtitle 2"/>
          <p:cNvSpPr>
            <a:spLocks noGrp="1"/>
          </p:cNvSpPr>
          <p:nvPr>
            <p:ph type="subTitle" idx="1"/>
          </p:nvPr>
        </p:nvSpPr>
        <p:spPr/>
        <p:txBody>
          <a:bodyPr/>
          <a:lstStyle/>
          <a:p>
            <a:r>
              <a:rPr lang="en-GB" dirty="0" smtClean="0"/>
              <a:t>Dr Richard Paul</a:t>
            </a:r>
            <a:endParaRPr lang="en-GB" dirty="0"/>
          </a:p>
        </p:txBody>
      </p:sp>
    </p:spTree>
    <p:extLst>
      <p:ext uri="{BB962C8B-B14F-4D97-AF65-F5344CB8AC3E}">
        <p14:creationId xmlns:p14="http://schemas.microsoft.com/office/powerpoint/2010/main" val="314784673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Patient experience</a:t>
            </a:r>
            <a:endParaRPr lang="en-GB" dirty="0"/>
          </a:p>
        </p:txBody>
      </p:sp>
      <p:sp>
        <p:nvSpPr>
          <p:cNvPr id="3" name="Content Placeholder 2"/>
          <p:cNvSpPr>
            <a:spLocks noGrp="1"/>
          </p:cNvSpPr>
          <p:nvPr>
            <p:ph idx="1"/>
          </p:nvPr>
        </p:nvSpPr>
        <p:spPr/>
        <p:txBody>
          <a:bodyPr/>
          <a:lstStyle/>
          <a:p>
            <a:endParaRPr lang="en-GB" dirty="0" smtClean="0"/>
          </a:p>
          <a:p>
            <a:r>
              <a:rPr lang="en-GB" dirty="0" smtClean="0"/>
              <a:t>All patients experienced distress during AAGA</a:t>
            </a:r>
          </a:p>
          <a:p>
            <a:r>
              <a:rPr lang="en-GB" dirty="0" smtClean="0"/>
              <a:t>Symptoms included:</a:t>
            </a:r>
          </a:p>
          <a:p>
            <a:pPr marL="0" indent="0">
              <a:buNone/>
            </a:pPr>
            <a:r>
              <a:rPr lang="en-GB" dirty="0"/>
              <a:t>	</a:t>
            </a:r>
            <a:r>
              <a:rPr lang="en-GB" dirty="0" smtClean="0"/>
              <a:t>- fear, anxiety, feeling of suffocation</a:t>
            </a:r>
          </a:p>
          <a:p>
            <a:r>
              <a:rPr lang="en-GB" dirty="0" smtClean="0"/>
              <a:t>5 patients reported pain, paralysis and distress</a:t>
            </a:r>
          </a:p>
          <a:p>
            <a:r>
              <a:rPr lang="en-GB" dirty="0" smtClean="0"/>
              <a:t>5 patients reported moderate/severe degree of longer-term harm</a:t>
            </a:r>
          </a:p>
          <a:p>
            <a:endParaRPr lang="en-GB" dirty="0"/>
          </a:p>
        </p:txBody>
      </p:sp>
    </p:spTree>
    <p:extLst>
      <p:ext uri="{BB962C8B-B14F-4D97-AF65-F5344CB8AC3E}">
        <p14:creationId xmlns:p14="http://schemas.microsoft.com/office/powerpoint/2010/main" val="275083360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Patient experience</a:t>
            </a:r>
            <a:endParaRPr lang="en-GB" dirty="0"/>
          </a:p>
        </p:txBody>
      </p:sp>
      <p:sp>
        <p:nvSpPr>
          <p:cNvPr id="3" name="Content Placeholder 2"/>
          <p:cNvSpPr>
            <a:spLocks noGrp="1"/>
          </p:cNvSpPr>
          <p:nvPr>
            <p:ph idx="1"/>
          </p:nvPr>
        </p:nvSpPr>
        <p:spPr>
          <a:xfrm>
            <a:off x="1835696" y="2348880"/>
            <a:ext cx="5256584" cy="3240360"/>
          </a:xfrm>
          <a:solidFill>
            <a:schemeClr val="accent3">
              <a:lumMod val="20000"/>
              <a:lumOff val="80000"/>
            </a:schemeClr>
          </a:solidFill>
          <a:ln>
            <a:solidFill>
              <a:schemeClr val="accent3"/>
            </a:solidFill>
          </a:ln>
        </p:spPr>
        <p:txBody>
          <a:bodyPr>
            <a:normAutofit fontScale="92500"/>
          </a:bodyPr>
          <a:lstStyle/>
          <a:p>
            <a:pPr marL="0" indent="0">
              <a:lnSpc>
                <a:spcPct val="110000"/>
              </a:lnSpc>
              <a:buNone/>
            </a:pPr>
            <a:r>
              <a:rPr lang="en-US" sz="2400" dirty="0" smtClean="0"/>
              <a:t>“After </a:t>
            </a:r>
            <a:r>
              <a:rPr lang="en-US" sz="2400" dirty="0"/>
              <a:t>reporting an episode of AAGA the patient self</a:t>
            </a:r>
            <a:r>
              <a:rPr lang="en-US" sz="2400" dirty="0" smtClean="0"/>
              <a:t>-discharged </a:t>
            </a:r>
            <a:r>
              <a:rPr lang="en-US" sz="2400" dirty="0"/>
              <a:t>from ICU. The patient described the episode which occurred during intubation as “one of the worst things I have ever been through” and as “really hurting”. The patient stated “I have never been so scared in my life and I was scared during my whole stay.” </a:t>
            </a:r>
          </a:p>
          <a:p>
            <a:pPr marL="0" indent="0">
              <a:lnSpc>
                <a:spcPct val="120000"/>
              </a:lnSpc>
              <a:buNone/>
            </a:pPr>
            <a:endParaRPr lang="en-US" sz="2800" dirty="0"/>
          </a:p>
        </p:txBody>
      </p:sp>
    </p:spTree>
    <p:extLst>
      <p:ext uri="{BB962C8B-B14F-4D97-AF65-F5344CB8AC3E}">
        <p14:creationId xmlns:p14="http://schemas.microsoft.com/office/powerpoint/2010/main" val="236282522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Incidence</a:t>
            </a:r>
            <a:endParaRPr lang="en-GB" dirty="0"/>
          </a:p>
        </p:txBody>
      </p:sp>
      <p:sp>
        <p:nvSpPr>
          <p:cNvPr id="3" name="Content Placeholder 2"/>
          <p:cNvSpPr>
            <a:spLocks noGrp="1"/>
          </p:cNvSpPr>
          <p:nvPr>
            <p:ph idx="1"/>
          </p:nvPr>
        </p:nvSpPr>
        <p:spPr/>
        <p:txBody>
          <a:bodyPr>
            <a:normAutofit/>
          </a:bodyPr>
          <a:lstStyle/>
          <a:p>
            <a:pPr marL="0" indent="0">
              <a:buNone/>
            </a:pPr>
            <a:endParaRPr lang="en-GB" dirty="0"/>
          </a:p>
          <a:p>
            <a:r>
              <a:rPr lang="en-GB" dirty="0" smtClean="0"/>
              <a:t>Potential AAGA incidence approx. </a:t>
            </a:r>
            <a:r>
              <a:rPr lang="en-GB" dirty="0" smtClean="0">
                <a:solidFill>
                  <a:srgbClr val="FF0000"/>
                </a:solidFill>
              </a:rPr>
              <a:t>1:4,100 </a:t>
            </a:r>
            <a:endParaRPr lang="en-GB" dirty="0" smtClean="0">
              <a:solidFill>
                <a:srgbClr val="FF0000"/>
              </a:solidFill>
            </a:endParaRPr>
          </a:p>
          <a:p>
            <a:r>
              <a:rPr lang="en-GB" dirty="0" smtClean="0"/>
              <a:t>Potentially </a:t>
            </a:r>
            <a:r>
              <a:rPr lang="en-GB" dirty="0" smtClean="0"/>
              <a:t>higher </a:t>
            </a:r>
            <a:r>
              <a:rPr lang="en-GB" dirty="0" smtClean="0"/>
              <a:t>than compared </a:t>
            </a:r>
            <a:r>
              <a:rPr lang="en-GB" dirty="0" smtClean="0"/>
              <a:t>to other settings</a:t>
            </a:r>
          </a:p>
          <a:p>
            <a:r>
              <a:rPr lang="en-GB" dirty="0" smtClean="0"/>
              <a:t>Some caveats…</a:t>
            </a:r>
            <a:endParaRPr lang="en-GB" dirty="0" smtClean="0"/>
          </a:p>
          <a:p>
            <a:endParaRPr lang="en-GB" dirty="0" smtClean="0"/>
          </a:p>
          <a:p>
            <a:endParaRPr lang="en-GB" dirty="0"/>
          </a:p>
        </p:txBody>
      </p:sp>
    </p:spTree>
    <p:extLst>
      <p:ext uri="{BB962C8B-B14F-4D97-AF65-F5344CB8AC3E}">
        <p14:creationId xmlns:p14="http://schemas.microsoft.com/office/powerpoint/2010/main" val="406016362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Learning points</a:t>
            </a:r>
            <a:endParaRPr lang="en-GB" dirty="0"/>
          </a:p>
        </p:txBody>
      </p:sp>
      <p:sp>
        <p:nvSpPr>
          <p:cNvPr id="3" name="Content Placeholder 2"/>
          <p:cNvSpPr>
            <a:spLocks noGrp="1"/>
          </p:cNvSpPr>
          <p:nvPr>
            <p:ph idx="1"/>
          </p:nvPr>
        </p:nvSpPr>
        <p:spPr/>
        <p:txBody>
          <a:bodyPr>
            <a:normAutofit fontScale="85000" lnSpcReduction="20000"/>
          </a:bodyPr>
          <a:lstStyle/>
          <a:p>
            <a:endParaRPr lang="en-GB" dirty="0" smtClean="0"/>
          </a:p>
          <a:p>
            <a:pPr>
              <a:lnSpc>
                <a:spcPct val="110000"/>
              </a:lnSpc>
            </a:pPr>
            <a:r>
              <a:rPr lang="en-GB" dirty="0" smtClean="0"/>
              <a:t>Low induction agent doses with NMB contributed to AAGA</a:t>
            </a:r>
          </a:p>
          <a:p>
            <a:pPr>
              <a:lnSpc>
                <a:spcPct val="110000"/>
              </a:lnSpc>
            </a:pPr>
            <a:r>
              <a:rPr lang="en-GB" dirty="0" smtClean="0"/>
              <a:t>Delays </a:t>
            </a:r>
            <a:r>
              <a:rPr lang="en-GB" dirty="0" smtClean="0"/>
              <a:t>in starting infusions and their low doses appear to have contributed to cases of </a:t>
            </a:r>
            <a:r>
              <a:rPr lang="en-GB" dirty="0" smtClean="0"/>
              <a:t>AAGA</a:t>
            </a:r>
          </a:p>
          <a:p>
            <a:pPr>
              <a:lnSpc>
                <a:spcPct val="110000"/>
              </a:lnSpc>
            </a:pPr>
            <a:r>
              <a:rPr lang="en-GB" dirty="0" smtClean="0"/>
              <a:t>Use </a:t>
            </a:r>
            <a:r>
              <a:rPr lang="en-GB" dirty="0" smtClean="0"/>
              <a:t>of TCI infusions (+/- opioids) may lead to more appropriate doses of drugs delivered</a:t>
            </a:r>
          </a:p>
          <a:p>
            <a:pPr>
              <a:lnSpc>
                <a:spcPct val="110000"/>
              </a:lnSpc>
            </a:pPr>
            <a:r>
              <a:rPr lang="en-GB" dirty="0" smtClean="0"/>
              <a:t>Use of checklists for induction &amp; </a:t>
            </a:r>
            <a:r>
              <a:rPr lang="en-GB" dirty="0" smtClean="0"/>
              <a:t>intubation</a:t>
            </a:r>
          </a:p>
          <a:p>
            <a:pPr>
              <a:lnSpc>
                <a:spcPct val="110000"/>
              </a:lnSpc>
            </a:pPr>
            <a:r>
              <a:rPr lang="en-GB" dirty="0"/>
              <a:t>Obtundation of mental state does not guarantee absence of </a:t>
            </a:r>
            <a:r>
              <a:rPr lang="en-GB" dirty="0" smtClean="0"/>
              <a:t>consciousness</a:t>
            </a:r>
            <a:endParaRPr lang="en-GB" dirty="0" smtClean="0"/>
          </a:p>
          <a:p>
            <a:endParaRPr lang="en-GB" dirty="0" smtClean="0"/>
          </a:p>
          <a:p>
            <a:endParaRPr lang="en-GB" dirty="0"/>
          </a:p>
        </p:txBody>
      </p:sp>
      <p:sp>
        <p:nvSpPr>
          <p:cNvPr id="4" name="TextBox 3"/>
          <p:cNvSpPr txBox="1"/>
          <p:nvPr/>
        </p:nvSpPr>
        <p:spPr>
          <a:xfrm>
            <a:off x="1968500" y="2095500"/>
            <a:ext cx="184666" cy="369332"/>
          </a:xfrm>
          <a:prstGeom prst="rect">
            <a:avLst/>
          </a:prstGeom>
          <a:noFill/>
        </p:spPr>
        <p:txBody>
          <a:bodyPr wrap="none" rtlCol="0">
            <a:spAutoFit/>
          </a:bodyPr>
          <a:lstStyle/>
          <a:p>
            <a:endParaRPr lang="en-GB" dirty="0"/>
          </a:p>
        </p:txBody>
      </p:sp>
    </p:spTree>
    <p:extLst>
      <p:ext uri="{BB962C8B-B14F-4D97-AF65-F5344CB8AC3E}">
        <p14:creationId xmlns:p14="http://schemas.microsoft.com/office/powerpoint/2010/main" val="118542587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Learning points</a:t>
            </a:r>
            <a:endParaRPr lang="en-GB" dirty="0"/>
          </a:p>
        </p:txBody>
      </p:sp>
      <p:sp>
        <p:nvSpPr>
          <p:cNvPr id="3" name="Content Placeholder 2"/>
          <p:cNvSpPr>
            <a:spLocks noGrp="1"/>
          </p:cNvSpPr>
          <p:nvPr>
            <p:ph idx="1"/>
          </p:nvPr>
        </p:nvSpPr>
        <p:spPr/>
        <p:txBody>
          <a:bodyPr>
            <a:normAutofit/>
          </a:bodyPr>
          <a:lstStyle/>
          <a:p>
            <a:endParaRPr lang="en-GB" dirty="0" smtClean="0"/>
          </a:p>
          <a:p>
            <a:pPr>
              <a:lnSpc>
                <a:spcPct val="110000"/>
              </a:lnSpc>
            </a:pPr>
            <a:r>
              <a:rPr lang="en-GB" dirty="0" smtClean="0"/>
              <a:t>There </a:t>
            </a:r>
            <a:r>
              <a:rPr lang="en-GB" dirty="0"/>
              <a:t>are valid concerns about the adverse effects of induction agents in the critically ill</a:t>
            </a:r>
          </a:p>
          <a:p>
            <a:pPr>
              <a:lnSpc>
                <a:spcPct val="110000"/>
              </a:lnSpc>
            </a:pPr>
            <a:r>
              <a:rPr lang="en-GB" dirty="0" smtClean="0"/>
              <a:t>Explanation </a:t>
            </a:r>
            <a:r>
              <a:rPr lang="en-GB" dirty="0" smtClean="0"/>
              <a:t>and reassurance required in cases where severity of illness demands a reduction in anaesthetic agent</a:t>
            </a:r>
          </a:p>
          <a:p>
            <a:pPr>
              <a:lnSpc>
                <a:spcPct val="110000"/>
              </a:lnSpc>
            </a:pPr>
            <a:r>
              <a:rPr lang="en-GB" dirty="0" smtClean="0"/>
              <a:t>AAGA in ICU may not be completely </a:t>
            </a:r>
            <a:r>
              <a:rPr lang="en-GB" dirty="0" smtClean="0"/>
              <a:t>avoidable</a:t>
            </a:r>
            <a:endParaRPr lang="en-GB" dirty="0" smtClean="0"/>
          </a:p>
          <a:p>
            <a:endParaRPr lang="en-GB" dirty="0" smtClean="0"/>
          </a:p>
          <a:p>
            <a:endParaRPr lang="en-GB" dirty="0" smtClean="0"/>
          </a:p>
          <a:p>
            <a:endParaRPr lang="en-GB" dirty="0"/>
          </a:p>
        </p:txBody>
      </p:sp>
    </p:spTree>
    <p:extLst>
      <p:ext uri="{BB962C8B-B14F-4D97-AF65-F5344CB8AC3E}">
        <p14:creationId xmlns:p14="http://schemas.microsoft.com/office/powerpoint/2010/main" val="403719981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Research possibilities</a:t>
            </a:r>
            <a:endParaRPr lang="en-GB" dirty="0"/>
          </a:p>
        </p:txBody>
      </p:sp>
      <p:sp>
        <p:nvSpPr>
          <p:cNvPr id="3" name="Content Placeholder 2"/>
          <p:cNvSpPr>
            <a:spLocks noGrp="1"/>
          </p:cNvSpPr>
          <p:nvPr>
            <p:ph idx="1"/>
          </p:nvPr>
        </p:nvSpPr>
        <p:spPr/>
        <p:txBody>
          <a:bodyPr/>
          <a:lstStyle/>
          <a:p>
            <a:endParaRPr lang="en-GB" dirty="0" smtClean="0"/>
          </a:p>
          <a:p>
            <a:r>
              <a:rPr lang="en-GB" dirty="0" smtClean="0"/>
              <a:t>DOA monitoring in the ICU setting</a:t>
            </a:r>
          </a:p>
          <a:p>
            <a:r>
              <a:rPr lang="en-GB" dirty="0" smtClean="0"/>
              <a:t>The use of sympathomimetic agents for induction of anaesthesia</a:t>
            </a:r>
          </a:p>
          <a:p>
            <a:r>
              <a:rPr lang="en-GB" dirty="0" smtClean="0"/>
              <a:t>The role of TCI in both anaesthesia and transfer of ICU patients</a:t>
            </a:r>
            <a:endParaRPr lang="en-GB" dirty="0"/>
          </a:p>
        </p:txBody>
      </p:sp>
    </p:spTree>
    <p:extLst>
      <p:ext uri="{BB962C8B-B14F-4D97-AF65-F5344CB8AC3E}">
        <p14:creationId xmlns:p14="http://schemas.microsoft.com/office/powerpoint/2010/main" val="287855371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Background</a:t>
            </a:r>
            <a:endParaRPr lang="en-GB" dirty="0"/>
          </a:p>
        </p:txBody>
      </p:sp>
      <p:sp>
        <p:nvSpPr>
          <p:cNvPr id="3" name="Content Placeholder 2"/>
          <p:cNvSpPr>
            <a:spLocks noGrp="1"/>
          </p:cNvSpPr>
          <p:nvPr>
            <p:ph idx="1"/>
          </p:nvPr>
        </p:nvSpPr>
        <p:spPr>
          <a:xfrm>
            <a:off x="467544" y="2060848"/>
            <a:ext cx="8229600" cy="4525963"/>
          </a:xfrm>
        </p:spPr>
        <p:txBody>
          <a:bodyPr/>
          <a:lstStyle/>
          <a:p>
            <a:r>
              <a:rPr lang="en-GB" dirty="0" smtClean="0"/>
              <a:t>Critical </a:t>
            </a:r>
            <a:r>
              <a:rPr lang="en-GB" dirty="0" smtClean="0"/>
              <a:t>illness increases the complexity of anaesthesia </a:t>
            </a:r>
          </a:p>
          <a:p>
            <a:r>
              <a:rPr lang="en-GB" dirty="0" smtClean="0"/>
              <a:t>General anaesthesia should be expected for surgical and airway </a:t>
            </a:r>
            <a:r>
              <a:rPr lang="en-GB" dirty="0" smtClean="0"/>
              <a:t>procedures</a:t>
            </a:r>
            <a:endParaRPr lang="en-GB" dirty="0" smtClean="0"/>
          </a:p>
        </p:txBody>
      </p:sp>
      <p:pic>
        <p:nvPicPr>
          <p:cNvPr id="4" name="Picture 3" descr="Screen Shot 2014-09-09 at 11.41.06.png"/>
          <p:cNvPicPr>
            <a:picLocks noChangeAspect="1"/>
          </p:cNvPicPr>
          <p:nvPr/>
        </p:nvPicPr>
        <p:blipFill rotWithShape="1">
          <a:blip r:embed="rId3">
            <a:extLst>
              <a:ext uri="{28A0092B-C50C-407E-A947-70E740481C1C}">
                <a14:useLocalDpi xmlns:a14="http://schemas.microsoft.com/office/drawing/2010/main" val="0"/>
              </a:ext>
            </a:extLst>
          </a:blip>
          <a:srcRect l="-6549" r="-6549"/>
          <a:stretch/>
        </p:blipFill>
        <p:spPr>
          <a:xfrm>
            <a:off x="1547664" y="4725144"/>
            <a:ext cx="2520280" cy="1670461"/>
          </a:xfrm>
          <a:prstGeom prst="rect">
            <a:avLst/>
          </a:prstGeom>
          <a:ln>
            <a:noFill/>
          </a:ln>
          <a:effectLst>
            <a:glow rad="25400">
              <a:schemeClr val="accent3">
                <a:alpha val="75000"/>
              </a:schemeClr>
            </a:glow>
          </a:effectLst>
        </p:spPr>
      </p:pic>
      <p:pic>
        <p:nvPicPr>
          <p:cNvPr id="5" name="Picture 4" descr="0.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39952" y="4725144"/>
            <a:ext cx="2227200" cy="1670400"/>
          </a:xfrm>
          <a:prstGeom prst="rect">
            <a:avLst/>
          </a:prstGeom>
          <a:effectLst>
            <a:glow rad="25400">
              <a:schemeClr val="accent3">
                <a:alpha val="75000"/>
              </a:schemeClr>
            </a:glow>
          </a:effectLst>
        </p:spPr>
      </p:pic>
    </p:spTree>
    <p:extLst>
      <p:ext uri="{BB962C8B-B14F-4D97-AF65-F5344CB8AC3E}">
        <p14:creationId xmlns:p14="http://schemas.microsoft.com/office/powerpoint/2010/main" val="195959643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Numerical and case analysis</a:t>
            </a:r>
            <a:endParaRPr lang="en-GB" dirty="0"/>
          </a:p>
        </p:txBody>
      </p:sp>
      <p:sp>
        <p:nvSpPr>
          <p:cNvPr id="3" name="Content Placeholder 2"/>
          <p:cNvSpPr>
            <a:spLocks noGrp="1"/>
          </p:cNvSpPr>
          <p:nvPr>
            <p:ph idx="1"/>
          </p:nvPr>
        </p:nvSpPr>
        <p:spPr/>
        <p:txBody>
          <a:bodyPr>
            <a:normAutofit/>
          </a:bodyPr>
          <a:lstStyle/>
          <a:p>
            <a:endParaRPr lang="en-GB" dirty="0" smtClean="0"/>
          </a:p>
          <a:p>
            <a:endParaRPr lang="en-GB" dirty="0"/>
          </a:p>
          <a:p>
            <a:r>
              <a:rPr lang="en-GB" dirty="0" smtClean="0"/>
              <a:t>Comparison with UK activity survey</a:t>
            </a:r>
          </a:p>
          <a:p>
            <a:pPr marL="0" indent="0">
              <a:buNone/>
            </a:pPr>
            <a:endParaRPr lang="en-GB" dirty="0"/>
          </a:p>
          <a:p>
            <a:pPr marL="0" indent="0">
              <a:buNone/>
            </a:pPr>
            <a:r>
              <a:rPr lang="en-GB" sz="2800" dirty="0" smtClean="0"/>
              <a:t>     </a:t>
            </a:r>
            <a:endParaRPr lang="en-GB" dirty="0"/>
          </a:p>
        </p:txBody>
      </p:sp>
      <p:pic>
        <p:nvPicPr>
          <p:cNvPr id="4" name="Picture 3" descr="Screen Shot 2014-09-09 at 15.09.1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1720" y="5013176"/>
            <a:ext cx="4481155" cy="870206"/>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2928866157"/>
              </p:ext>
            </p:extLst>
          </p:nvPr>
        </p:nvGraphicFramePr>
        <p:xfrm>
          <a:off x="1331640" y="3789040"/>
          <a:ext cx="5976663" cy="936104"/>
        </p:xfrm>
        <a:graphic>
          <a:graphicData uri="http://schemas.openxmlformats.org/drawingml/2006/table">
            <a:tbl>
              <a:tblPr firstRow="1" bandRow="1">
                <a:tableStyleId>{2D5ABB26-0587-4C30-8999-92F81FD0307C}</a:tableStyleId>
              </a:tblPr>
              <a:tblGrid>
                <a:gridCol w="1992221"/>
                <a:gridCol w="1992221"/>
                <a:gridCol w="1992221"/>
              </a:tblGrid>
              <a:tr h="464824">
                <a:tc>
                  <a:txBody>
                    <a:bodyPr/>
                    <a:lstStyle/>
                    <a:p>
                      <a:pPr algn="ctr"/>
                      <a:r>
                        <a:rPr lang="en-GB" dirty="0" smtClean="0"/>
                        <a:t>AAS</a:t>
                      </a:r>
                      <a:endParaRPr lang="en-GB"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lumMod val="40000"/>
                        <a:lumOff val="60000"/>
                      </a:schemeClr>
                    </a:solidFill>
                  </a:tcPr>
                </a:tc>
                <a:tc>
                  <a:txBody>
                    <a:bodyPr/>
                    <a:lstStyle/>
                    <a:p>
                      <a:pPr algn="ctr"/>
                      <a:r>
                        <a:rPr lang="en-GB" dirty="0" smtClean="0"/>
                        <a:t>29,000 / 2.77m</a:t>
                      </a:r>
                      <a:endParaRPr lang="en-GB"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lumMod val="20000"/>
                        <a:lumOff val="80000"/>
                      </a:schemeClr>
                    </a:solidFill>
                  </a:tcPr>
                </a:tc>
                <a:tc>
                  <a:txBody>
                    <a:bodyPr/>
                    <a:lstStyle/>
                    <a:p>
                      <a:pPr algn="ctr"/>
                      <a:r>
                        <a:rPr lang="en-GB" sz="1800" dirty="0" smtClean="0">
                          <a:solidFill>
                            <a:srgbClr val="FF0000"/>
                          </a:solidFill>
                        </a:rPr>
                        <a:t>≈ 1% of GA’s</a:t>
                      </a:r>
                      <a:endParaRPr lang="en-GB" dirty="0">
                        <a:solidFill>
                          <a:srgbClr val="FF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lumMod val="40000"/>
                        <a:lumOff val="60000"/>
                      </a:schemeClr>
                    </a:solidFill>
                  </a:tcPr>
                </a:tc>
              </a:tr>
              <a:tr h="471280">
                <a:tc>
                  <a:txBody>
                    <a:bodyPr/>
                    <a:lstStyle/>
                    <a:p>
                      <a:pPr algn="ctr"/>
                      <a:r>
                        <a:rPr lang="en-GB" dirty="0" smtClean="0"/>
                        <a:t>NAP5</a:t>
                      </a:r>
                      <a:endParaRPr lang="en-GB"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lumMod val="40000"/>
                        <a:lumOff val="60000"/>
                      </a:schemeClr>
                    </a:solidFill>
                  </a:tcPr>
                </a:tc>
                <a:tc>
                  <a:txBody>
                    <a:bodyPr/>
                    <a:lstStyle/>
                    <a:p>
                      <a:pPr algn="ctr"/>
                      <a:r>
                        <a:rPr lang="en-GB" dirty="0" smtClean="0"/>
                        <a:t>7 /308</a:t>
                      </a:r>
                      <a:endParaRPr lang="en-GB"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dirty="0" smtClean="0">
                          <a:solidFill>
                            <a:srgbClr val="FF0000"/>
                          </a:solidFill>
                        </a:rPr>
                        <a:t>≈ 2.3% of GA’s</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lumMod val="40000"/>
                        <a:lumOff val="60000"/>
                      </a:schemeClr>
                    </a:solidFill>
                  </a:tcPr>
                </a:tc>
              </a:tr>
            </a:tbl>
          </a:graphicData>
        </a:graphic>
      </p:graphicFrame>
    </p:spTree>
    <p:extLst>
      <p:ext uri="{BB962C8B-B14F-4D97-AF65-F5344CB8AC3E}">
        <p14:creationId xmlns:p14="http://schemas.microsoft.com/office/powerpoint/2010/main" val="138447317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Numerical and case analysis</a:t>
            </a:r>
          </a:p>
        </p:txBody>
      </p:sp>
      <p:sp>
        <p:nvSpPr>
          <p:cNvPr id="3" name="Content Placeholder 2"/>
          <p:cNvSpPr>
            <a:spLocks noGrp="1"/>
          </p:cNvSpPr>
          <p:nvPr>
            <p:ph idx="1"/>
          </p:nvPr>
        </p:nvSpPr>
        <p:spPr/>
        <p:txBody>
          <a:bodyPr>
            <a:normAutofit/>
          </a:bodyPr>
          <a:lstStyle/>
          <a:p>
            <a:endParaRPr lang="en-GB" dirty="0" smtClean="0"/>
          </a:p>
          <a:p>
            <a:r>
              <a:rPr lang="en-GB" dirty="0" smtClean="0"/>
              <a:t>Of the 7 reviewed reports:</a:t>
            </a:r>
          </a:p>
          <a:p>
            <a:pPr marL="0" indent="0">
              <a:buNone/>
            </a:pPr>
            <a:r>
              <a:rPr lang="en-GB" dirty="0" smtClean="0"/>
              <a:t>	- all considered Grade A evidence</a:t>
            </a:r>
          </a:p>
          <a:p>
            <a:pPr marL="0" indent="0">
              <a:buNone/>
            </a:pPr>
            <a:r>
              <a:rPr lang="en-GB" dirty="0"/>
              <a:t>	</a:t>
            </a:r>
            <a:r>
              <a:rPr lang="en-GB" dirty="0" smtClean="0"/>
              <a:t>- 3 ICU, 2 ED, 2 transfer</a:t>
            </a:r>
          </a:p>
          <a:p>
            <a:pPr marL="0" indent="0">
              <a:buNone/>
            </a:pPr>
            <a:r>
              <a:rPr lang="en-GB" dirty="0" smtClean="0"/>
              <a:t>	- 5/7 female</a:t>
            </a:r>
          </a:p>
          <a:p>
            <a:pPr marL="0" indent="0">
              <a:buNone/>
            </a:pPr>
            <a:r>
              <a:rPr lang="en-GB" dirty="0" smtClean="0"/>
              <a:t>	- 5/7 morbidly obese (BMI 45-60)</a:t>
            </a:r>
          </a:p>
          <a:p>
            <a:pPr marL="0" indent="0">
              <a:buNone/>
            </a:pPr>
            <a:r>
              <a:rPr lang="en-GB" dirty="0" smtClean="0"/>
              <a:t>	- 4/7 consultant intensivist/anaesthetist</a:t>
            </a:r>
          </a:p>
          <a:p>
            <a:endParaRPr lang="en-GB" dirty="0"/>
          </a:p>
        </p:txBody>
      </p:sp>
    </p:spTree>
    <p:extLst>
      <p:ext uri="{BB962C8B-B14F-4D97-AF65-F5344CB8AC3E}">
        <p14:creationId xmlns:p14="http://schemas.microsoft.com/office/powerpoint/2010/main" val="30492060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Numerical and case analysis</a:t>
            </a:r>
          </a:p>
        </p:txBody>
      </p:sp>
      <p:sp>
        <p:nvSpPr>
          <p:cNvPr id="3" name="Content Placeholder 2"/>
          <p:cNvSpPr>
            <a:spLocks noGrp="1"/>
          </p:cNvSpPr>
          <p:nvPr>
            <p:ph idx="1"/>
          </p:nvPr>
        </p:nvSpPr>
        <p:spPr>
          <a:xfrm>
            <a:off x="457200" y="1600200"/>
            <a:ext cx="8229600" cy="4709120"/>
          </a:xfrm>
        </p:spPr>
        <p:txBody>
          <a:bodyPr>
            <a:normAutofit/>
          </a:bodyPr>
          <a:lstStyle/>
          <a:p>
            <a:endParaRPr lang="en-GB" dirty="0" smtClean="0"/>
          </a:p>
          <a:p>
            <a:r>
              <a:rPr lang="en-GB" dirty="0" smtClean="0"/>
              <a:t>Of the 7 reviewed reports:</a:t>
            </a:r>
          </a:p>
          <a:p>
            <a:pPr marL="0" indent="0">
              <a:buNone/>
            </a:pPr>
            <a:r>
              <a:rPr lang="en-GB" dirty="0" smtClean="0"/>
              <a:t>	- 3 at tracheal intubation with RSI</a:t>
            </a:r>
          </a:p>
          <a:p>
            <a:pPr marL="0" indent="0">
              <a:buNone/>
            </a:pPr>
            <a:r>
              <a:rPr lang="en-GB" dirty="0"/>
              <a:t>	</a:t>
            </a:r>
            <a:endParaRPr lang="en-GB" dirty="0" smtClean="0"/>
          </a:p>
        </p:txBody>
      </p:sp>
      <p:pic>
        <p:nvPicPr>
          <p:cNvPr id="4" name="Picture 3" descr="Screen Shot 2014-09-09 at 15.23.1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3819" y="3573016"/>
            <a:ext cx="3164325" cy="2560096"/>
          </a:xfrm>
          <a:prstGeom prst="rect">
            <a:avLst/>
          </a:prstGeom>
          <a:effectLst>
            <a:glow rad="25400">
              <a:schemeClr val="accent3">
                <a:alpha val="75000"/>
              </a:schemeClr>
            </a:glow>
          </a:effectLst>
        </p:spPr>
      </p:pic>
    </p:spTree>
    <p:extLst>
      <p:ext uri="{BB962C8B-B14F-4D97-AF65-F5344CB8AC3E}">
        <p14:creationId xmlns:p14="http://schemas.microsoft.com/office/powerpoint/2010/main" val="5232890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Numerical and case analysis</a:t>
            </a:r>
          </a:p>
        </p:txBody>
      </p:sp>
      <p:sp>
        <p:nvSpPr>
          <p:cNvPr id="3" name="Content Placeholder 2"/>
          <p:cNvSpPr>
            <a:spLocks noGrp="1"/>
          </p:cNvSpPr>
          <p:nvPr>
            <p:ph idx="1"/>
          </p:nvPr>
        </p:nvSpPr>
        <p:spPr>
          <a:xfrm>
            <a:off x="1835696" y="2348880"/>
            <a:ext cx="5256584" cy="3168352"/>
          </a:xfrm>
          <a:solidFill>
            <a:schemeClr val="accent3">
              <a:lumMod val="20000"/>
              <a:lumOff val="80000"/>
            </a:schemeClr>
          </a:solidFill>
          <a:ln>
            <a:solidFill>
              <a:schemeClr val="accent3"/>
            </a:solidFill>
          </a:ln>
        </p:spPr>
        <p:txBody>
          <a:bodyPr>
            <a:normAutofit fontScale="70000" lnSpcReduction="20000"/>
          </a:bodyPr>
          <a:lstStyle/>
          <a:p>
            <a:pPr marL="0" indent="0">
              <a:lnSpc>
                <a:spcPct val="130000"/>
              </a:lnSpc>
              <a:buNone/>
            </a:pPr>
            <a:r>
              <a:rPr lang="en-GB" sz="2800" dirty="0" smtClean="0"/>
              <a:t>“ A </a:t>
            </a:r>
            <a:r>
              <a:rPr lang="en-GB" sz="2800" dirty="0"/>
              <a:t>middle-aged </a:t>
            </a:r>
            <a:r>
              <a:rPr lang="en-GB" sz="2800" dirty="0" smtClean="0"/>
              <a:t>patient underwent tracheal intubation </a:t>
            </a:r>
            <a:r>
              <a:rPr lang="en-GB" sz="2800" dirty="0"/>
              <a:t>in the ED for management of acute severe </a:t>
            </a:r>
            <a:r>
              <a:rPr lang="en-GB" sz="2800" dirty="0" smtClean="0"/>
              <a:t>asthma. </a:t>
            </a:r>
            <a:r>
              <a:rPr lang="en-GB" sz="2800" dirty="0"/>
              <a:t> </a:t>
            </a:r>
            <a:r>
              <a:rPr lang="en-GB" sz="2800" dirty="0" smtClean="0"/>
              <a:t>An RSI </a:t>
            </a:r>
            <a:r>
              <a:rPr lang="en-GB" sz="2800" dirty="0"/>
              <a:t>was conducted (</a:t>
            </a:r>
            <a:r>
              <a:rPr lang="en-GB" sz="2800" dirty="0" smtClean="0"/>
              <a:t>ketamine </a:t>
            </a:r>
            <a:r>
              <a:rPr lang="en-GB" sz="2800" dirty="0"/>
              <a:t>20mg, propofol </a:t>
            </a:r>
            <a:r>
              <a:rPr lang="en-GB" sz="2800" dirty="0" smtClean="0"/>
              <a:t>30mg, suxamethonium, rocuronium). </a:t>
            </a:r>
            <a:r>
              <a:rPr lang="en-GB" sz="2800" dirty="0" smtClean="0"/>
              <a:t>Significant hypertension </a:t>
            </a:r>
            <a:r>
              <a:rPr lang="en-GB" sz="2800" dirty="0"/>
              <a:t>was </a:t>
            </a:r>
            <a:r>
              <a:rPr lang="en-GB" sz="2800" dirty="0" smtClean="0"/>
              <a:t>noted soon after intubation and was treated </a:t>
            </a:r>
            <a:r>
              <a:rPr lang="en-GB" sz="2800" dirty="0" smtClean="0"/>
              <a:t>with bolus propofol prior to starting a propofol infusion. Awareness of the entire intubating process was reported following extubation.”</a:t>
            </a:r>
            <a:endParaRPr lang="en-GB" sz="2800" dirty="0"/>
          </a:p>
        </p:txBody>
      </p:sp>
    </p:spTree>
    <p:extLst>
      <p:ext uri="{BB962C8B-B14F-4D97-AF65-F5344CB8AC3E}">
        <p14:creationId xmlns:p14="http://schemas.microsoft.com/office/powerpoint/2010/main" val="126982321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Numerical and case analysis</a:t>
            </a:r>
            <a:endParaRPr lang="en-GB" dirty="0"/>
          </a:p>
        </p:txBody>
      </p:sp>
      <p:sp>
        <p:nvSpPr>
          <p:cNvPr id="3" name="Content Placeholder 2"/>
          <p:cNvSpPr>
            <a:spLocks noGrp="1"/>
          </p:cNvSpPr>
          <p:nvPr>
            <p:ph idx="1"/>
          </p:nvPr>
        </p:nvSpPr>
        <p:spPr>
          <a:xfrm>
            <a:off x="457200" y="1600200"/>
            <a:ext cx="8229600" cy="4709120"/>
          </a:xfrm>
        </p:spPr>
        <p:txBody>
          <a:bodyPr>
            <a:normAutofit/>
          </a:bodyPr>
          <a:lstStyle/>
          <a:p>
            <a:endParaRPr lang="en-GB" dirty="0" smtClean="0"/>
          </a:p>
          <a:p>
            <a:r>
              <a:rPr lang="en-GB" dirty="0" smtClean="0"/>
              <a:t>Of the 7 reviewed reports:</a:t>
            </a:r>
          </a:p>
          <a:p>
            <a:pPr marL="0" indent="0">
              <a:buNone/>
            </a:pPr>
            <a:r>
              <a:rPr lang="en-GB" dirty="0" smtClean="0"/>
              <a:t>	</a:t>
            </a:r>
            <a:r>
              <a:rPr lang="en-GB" dirty="0" smtClean="0">
                <a:solidFill>
                  <a:schemeClr val="bg1">
                    <a:lumMod val="65000"/>
                  </a:schemeClr>
                </a:solidFill>
              </a:rPr>
              <a:t>- 3 at tracheal intubation with RSI</a:t>
            </a:r>
          </a:p>
          <a:p>
            <a:pPr marL="0" indent="0">
              <a:buNone/>
            </a:pPr>
            <a:r>
              <a:rPr lang="en-GB" dirty="0"/>
              <a:t>	</a:t>
            </a:r>
            <a:r>
              <a:rPr lang="en-GB" dirty="0" smtClean="0"/>
              <a:t>- </a:t>
            </a:r>
            <a:r>
              <a:rPr lang="en-GB" dirty="0" smtClean="0"/>
              <a:t>4 during maintenance and transfer</a:t>
            </a:r>
          </a:p>
          <a:p>
            <a:r>
              <a:rPr lang="en-GB" dirty="0" smtClean="0"/>
              <a:t>Additional 3 cases involved post-op transfer</a:t>
            </a:r>
            <a:endParaRPr lang="en-GB" dirty="0" smtClean="0"/>
          </a:p>
        </p:txBody>
      </p:sp>
    </p:spTree>
    <p:extLst>
      <p:ext uri="{BB962C8B-B14F-4D97-AF65-F5344CB8AC3E}">
        <p14:creationId xmlns:p14="http://schemas.microsoft.com/office/powerpoint/2010/main" val="300950467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Numerical and case analysis</a:t>
            </a:r>
          </a:p>
        </p:txBody>
      </p:sp>
      <p:sp>
        <p:nvSpPr>
          <p:cNvPr id="3" name="Content Placeholder 2"/>
          <p:cNvSpPr>
            <a:spLocks noGrp="1"/>
          </p:cNvSpPr>
          <p:nvPr>
            <p:ph idx="1"/>
          </p:nvPr>
        </p:nvSpPr>
        <p:spPr>
          <a:xfrm>
            <a:off x="1835696" y="2348880"/>
            <a:ext cx="5256584" cy="3240360"/>
          </a:xfrm>
          <a:solidFill>
            <a:schemeClr val="accent3">
              <a:lumMod val="20000"/>
              <a:lumOff val="80000"/>
            </a:schemeClr>
          </a:solidFill>
          <a:ln>
            <a:solidFill>
              <a:schemeClr val="accent3"/>
            </a:solidFill>
          </a:ln>
        </p:spPr>
        <p:txBody>
          <a:bodyPr>
            <a:normAutofit fontScale="85000" lnSpcReduction="10000"/>
          </a:bodyPr>
          <a:lstStyle/>
          <a:p>
            <a:pPr marL="0" indent="0">
              <a:lnSpc>
                <a:spcPct val="120000"/>
              </a:lnSpc>
              <a:buNone/>
            </a:pPr>
            <a:r>
              <a:rPr lang="en-US" sz="2800" dirty="0" smtClean="0"/>
              <a:t>“A </a:t>
            </a:r>
            <a:r>
              <a:rPr lang="en-US" sz="2800" dirty="0"/>
              <a:t>patient experienced AAGA during transfer and a procedure performed in radiology. The patient reported awareness throughout the procedure, including the painful insertion of a drain, which was described as “something exploding in my </a:t>
            </a:r>
            <a:r>
              <a:rPr lang="en-US" sz="2800" dirty="0" smtClean="0"/>
              <a:t>tummy.” </a:t>
            </a:r>
            <a:endParaRPr lang="en-US" sz="2800" dirty="0"/>
          </a:p>
          <a:p>
            <a:pPr marL="0" indent="0">
              <a:lnSpc>
                <a:spcPct val="120000"/>
              </a:lnSpc>
              <a:buNone/>
            </a:pPr>
            <a:endParaRPr lang="en-US" sz="2800" dirty="0"/>
          </a:p>
        </p:txBody>
      </p:sp>
    </p:spTree>
    <p:extLst>
      <p:ext uri="{BB962C8B-B14F-4D97-AF65-F5344CB8AC3E}">
        <p14:creationId xmlns:p14="http://schemas.microsoft.com/office/powerpoint/2010/main" val="385281956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Numerical and case analysis</a:t>
            </a:r>
            <a:endParaRPr lang="en-GB" dirty="0"/>
          </a:p>
        </p:txBody>
      </p:sp>
      <p:sp>
        <p:nvSpPr>
          <p:cNvPr id="3" name="Content Placeholder 2"/>
          <p:cNvSpPr>
            <a:spLocks noGrp="1"/>
          </p:cNvSpPr>
          <p:nvPr>
            <p:ph idx="1"/>
          </p:nvPr>
        </p:nvSpPr>
        <p:spPr>
          <a:xfrm>
            <a:off x="457200" y="1600200"/>
            <a:ext cx="8229600" cy="4709120"/>
          </a:xfrm>
        </p:spPr>
        <p:txBody>
          <a:bodyPr>
            <a:normAutofit/>
          </a:bodyPr>
          <a:lstStyle/>
          <a:p>
            <a:endParaRPr lang="en-GB" dirty="0" smtClean="0"/>
          </a:p>
          <a:p>
            <a:r>
              <a:rPr lang="en-GB" dirty="0" smtClean="0"/>
              <a:t>Of the 7 reviewed reports:</a:t>
            </a:r>
          </a:p>
          <a:p>
            <a:pPr marL="0" indent="0">
              <a:buNone/>
            </a:pPr>
            <a:r>
              <a:rPr lang="en-GB" dirty="0" smtClean="0"/>
              <a:t>	</a:t>
            </a:r>
            <a:r>
              <a:rPr lang="en-GB" dirty="0" smtClean="0"/>
              <a:t>- </a:t>
            </a:r>
            <a:r>
              <a:rPr lang="en-GB" dirty="0" smtClean="0"/>
              <a:t>All cases involved NM </a:t>
            </a:r>
            <a:r>
              <a:rPr lang="en-GB" dirty="0" smtClean="0"/>
              <a:t>blockade</a:t>
            </a:r>
          </a:p>
          <a:p>
            <a:pPr marL="0" indent="0">
              <a:buNone/>
            </a:pPr>
            <a:r>
              <a:rPr lang="en-GB" dirty="0"/>
              <a:t>	</a:t>
            </a:r>
            <a:r>
              <a:rPr lang="en-GB" dirty="0" smtClean="0"/>
              <a:t>- 1 case used vasopressors</a:t>
            </a:r>
            <a:endParaRPr lang="en-GB" dirty="0" smtClean="0"/>
          </a:p>
          <a:p>
            <a:pPr marL="0" indent="0">
              <a:buNone/>
            </a:pPr>
            <a:r>
              <a:rPr lang="en-GB" dirty="0"/>
              <a:t>	</a:t>
            </a:r>
            <a:r>
              <a:rPr lang="en-GB" dirty="0" smtClean="0"/>
              <a:t>- No cases used DOA or NM monitoring </a:t>
            </a:r>
            <a:endParaRPr lang="en-GB" dirty="0" smtClean="0"/>
          </a:p>
          <a:p>
            <a:pPr marL="0" indent="0">
              <a:buNone/>
            </a:pPr>
            <a:r>
              <a:rPr lang="en-GB" dirty="0" smtClean="0"/>
              <a:t>	- </a:t>
            </a:r>
            <a:r>
              <a:rPr lang="en-GB" dirty="0" smtClean="0"/>
              <a:t>Not all cases were </a:t>
            </a:r>
            <a:r>
              <a:rPr lang="en-GB" dirty="0"/>
              <a:t>judged preventable</a:t>
            </a:r>
          </a:p>
          <a:p>
            <a:endParaRPr lang="en-GB" dirty="0" smtClean="0"/>
          </a:p>
        </p:txBody>
      </p:sp>
    </p:spTree>
    <p:extLst>
      <p:ext uri="{BB962C8B-B14F-4D97-AF65-F5344CB8AC3E}">
        <p14:creationId xmlns:p14="http://schemas.microsoft.com/office/powerpoint/2010/main" val="376806578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6560</TotalTime>
  <Words>1636</Words>
  <Application>Microsoft Macintosh PowerPoint</Application>
  <PresentationFormat>On-screen Show (4:3)</PresentationFormat>
  <Paragraphs>171</Paragraphs>
  <Slides>15</Slides>
  <Notes>15</Notes>
  <HiddenSlides>1</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AAGA during general anaesthesia in intensive care </vt:lpstr>
      <vt:lpstr>Background</vt:lpstr>
      <vt:lpstr>Numerical and case analysis</vt:lpstr>
      <vt:lpstr>Numerical and case analysis</vt:lpstr>
      <vt:lpstr>Numerical and case analysis</vt:lpstr>
      <vt:lpstr>Numerical and case analysis</vt:lpstr>
      <vt:lpstr>Numerical and case analysis</vt:lpstr>
      <vt:lpstr>Numerical and case analysis</vt:lpstr>
      <vt:lpstr>Numerical and case analysis</vt:lpstr>
      <vt:lpstr>Patient experience</vt:lpstr>
      <vt:lpstr>Patient experience</vt:lpstr>
      <vt:lpstr>Incidence</vt:lpstr>
      <vt:lpstr>Learning points</vt:lpstr>
      <vt:lpstr>Learning points</vt:lpstr>
      <vt:lpstr>Research possibilities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Richard Paul</cp:lastModifiedBy>
  <cp:revision>127</cp:revision>
  <dcterms:created xsi:type="dcterms:W3CDTF">2014-07-25T06:24:51Z</dcterms:created>
  <dcterms:modified xsi:type="dcterms:W3CDTF">2014-09-09T20:19:28Z</dcterms:modified>
</cp:coreProperties>
</file>