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3" r:id="rId3"/>
    <p:sldId id="260" r:id="rId4"/>
    <p:sldId id="272" r:id="rId5"/>
    <p:sldId id="266" r:id="rId6"/>
    <p:sldId id="261" r:id="rId7"/>
    <p:sldId id="269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ADF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844" autoAdjust="0"/>
  </p:normalViewPr>
  <p:slideViewPr>
    <p:cSldViewPr>
      <p:cViewPr varScale="1">
        <p:scale>
          <a:sx n="55" d="100"/>
          <a:sy n="55" d="100"/>
        </p:scale>
        <p:origin x="-18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4E43E-05DF-432C-8AD3-1788CECDF62E}" type="datetimeFigureOut">
              <a:rPr lang="en-GB" smtClean="0"/>
              <a:t>08/10/2014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44946B-30C7-4038-B25A-7F22E516C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916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4946B-30C7-4038-B25A-7F22E516CEF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846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4946B-30C7-4038-B25A-7F22E516CEF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47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4946B-30C7-4038-B25A-7F22E516CEF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699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4946B-30C7-4038-B25A-7F22E516CEF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3354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4946B-30C7-4038-B25A-7F22E516CEF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801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4946B-30C7-4038-B25A-7F22E516CEF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843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4946B-30C7-4038-B25A-7F22E516CEF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900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124744"/>
            <a:ext cx="9144000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10" name="Footer Placeholder 5"/>
          <p:cNvSpPr txBox="1">
            <a:spLocks/>
          </p:cNvSpPr>
          <p:nvPr userDrawn="1"/>
        </p:nvSpPr>
        <p:spPr>
          <a:xfrm>
            <a:off x="6044734" y="6311307"/>
            <a:ext cx="2895600" cy="7240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NAP5</a:t>
            </a:r>
          </a:p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 The 5th National Audit Project</a:t>
            </a:r>
          </a:p>
          <a:p>
            <a:pPr algn="l"/>
            <a:r>
              <a:rPr lang="en-GB" sz="1800" dirty="0" smtClean="0">
                <a:solidFill>
                  <a:srgbClr val="99FFA4"/>
                </a:solidFill>
                <a:latin typeface="ZapfDingbatsITC"/>
              </a:rPr>
              <a:t>                         ■ </a:t>
            </a:r>
            <a:r>
              <a:rPr lang="en-GB" sz="1800" dirty="0" smtClean="0">
                <a:solidFill>
                  <a:srgbClr val="A0FFA3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B3FFB5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DAFFDB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EDFFED"/>
                </a:solidFill>
                <a:latin typeface="ZapfDingbatsITC"/>
              </a:rPr>
              <a:t>■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481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t>08/10/2014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984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t>08/10/2014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465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t>08/10/2014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52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t>08/10/2014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659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t>08/10/2014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9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t>08/10/2014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24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t>08/10/2014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637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t>08/10/2014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75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t>08/10/2014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01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t>08/10/2014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4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DF2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412776"/>
            <a:ext cx="9144000" cy="58326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5"/>
          <p:cNvSpPr txBox="1">
            <a:spLocks/>
          </p:cNvSpPr>
          <p:nvPr userDrawn="1"/>
        </p:nvSpPr>
        <p:spPr>
          <a:xfrm>
            <a:off x="6012160" y="184665"/>
            <a:ext cx="2895600" cy="7240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NAP5</a:t>
            </a:r>
          </a:p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 The 5th National Audit Project</a:t>
            </a:r>
          </a:p>
          <a:p>
            <a:pPr algn="l"/>
            <a:r>
              <a:rPr lang="en-GB" sz="1800" dirty="0" smtClean="0">
                <a:solidFill>
                  <a:srgbClr val="99FFA4"/>
                </a:solidFill>
                <a:latin typeface="ZapfDingbatsITC"/>
              </a:rPr>
              <a:t>                         ■ </a:t>
            </a:r>
            <a:r>
              <a:rPr lang="en-GB" sz="1800" dirty="0" smtClean="0">
                <a:solidFill>
                  <a:srgbClr val="A0FFA3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B3FFB5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DAFFDB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EDFFED"/>
                </a:solidFill>
                <a:latin typeface="ZapfDingbatsITC"/>
              </a:rPr>
              <a:t>■ </a:t>
            </a:r>
            <a:endParaRPr lang="en-GB" dirty="0"/>
          </a:p>
        </p:txBody>
      </p:sp>
      <p:sp>
        <p:nvSpPr>
          <p:cNvPr id="8" name="Footer Placeholder 5"/>
          <p:cNvSpPr txBox="1">
            <a:spLocks/>
          </p:cNvSpPr>
          <p:nvPr userDrawn="1"/>
        </p:nvSpPr>
        <p:spPr>
          <a:xfrm>
            <a:off x="6044734" y="6311307"/>
            <a:ext cx="2895600" cy="7240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NAP5</a:t>
            </a:r>
          </a:p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 The 5th National Audit Project</a:t>
            </a:r>
          </a:p>
          <a:p>
            <a:pPr algn="l"/>
            <a:r>
              <a:rPr lang="en-GB" sz="1800" dirty="0" smtClean="0">
                <a:solidFill>
                  <a:srgbClr val="99FFA4"/>
                </a:solidFill>
                <a:latin typeface="ZapfDingbatsITC"/>
              </a:rPr>
              <a:t>                         ■ </a:t>
            </a:r>
            <a:r>
              <a:rPr lang="en-GB" sz="1800" dirty="0" smtClean="0">
                <a:solidFill>
                  <a:srgbClr val="A0FFA3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B3FFB5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DAFFDB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EDFFED"/>
                </a:solidFill>
                <a:latin typeface="ZapfDingbatsITC"/>
              </a:rPr>
              <a:t>■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85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179" y="1556792"/>
            <a:ext cx="7772400" cy="1470025"/>
          </a:xfrm>
        </p:spPr>
        <p:txBody>
          <a:bodyPr/>
          <a:lstStyle/>
          <a:p>
            <a:r>
              <a:rPr lang="en-GB" dirty="0" smtClean="0"/>
              <a:t>Obstetrics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2780928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Felicity </a:t>
            </a:r>
            <a:r>
              <a:rPr lang="en-GB" dirty="0" err="1" smtClean="0">
                <a:solidFill>
                  <a:schemeClr val="tx1"/>
                </a:solidFill>
              </a:rPr>
              <a:t>Plaat</a:t>
            </a:r>
            <a:endParaRPr lang="en-GB" dirty="0" smtClean="0">
              <a:solidFill>
                <a:schemeClr val="tx1"/>
              </a:solidFill>
            </a:endParaRPr>
          </a:p>
          <a:p>
            <a:r>
              <a:rPr lang="en-GB" sz="2600" dirty="0" smtClean="0"/>
              <a:t>Consultant Anaesthetist</a:t>
            </a:r>
          </a:p>
          <a:p>
            <a:r>
              <a:rPr lang="en-GB" sz="2600" dirty="0" smtClean="0"/>
              <a:t>Queen Charlotte’s and Hammersmith Hospitals</a:t>
            </a:r>
            <a:endParaRPr lang="en-GB" sz="2600" dirty="0"/>
          </a:p>
        </p:txBody>
      </p:sp>
      <p:pic>
        <p:nvPicPr>
          <p:cNvPr id="4" name="Picture 2" descr="C:\Users\Fli\Downloads\13518026762494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5816" y="4298776"/>
            <a:ext cx="3558710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363143" y="4293096"/>
            <a:ext cx="424847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84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Denominator data</a:t>
            </a:r>
            <a:endParaRPr lang="en-GB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8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039" y="1502388"/>
            <a:ext cx="7047961" cy="4994774"/>
          </a:xfrm>
          <a:prstGeom prst="rect">
            <a:avLst/>
          </a:prstGeom>
          <a:solidFill>
            <a:srgbClr val="FF0000"/>
          </a:solidFill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5076056" y="4149080"/>
            <a:ext cx="216024" cy="921584"/>
          </a:xfrm>
          <a:prstGeom prst="rect">
            <a:avLst/>
          </a:prstGeom>
          <a:solidFill>
            <a:srgbClr val="FF0000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490403" y="2317522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719572" y="2317522"/>
            <a:ext cx="45719" cy="45719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223628" y="2178575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% all GAs given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490403" y="2852936"/>
            <a:ext cx="50405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1244163" y="277628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% AAGA reports</a:t>
            </a:r>
            <a:endParaRPr lang="en-GB" dirty="0"/>
          </a:p>
        </p:txBody>
      </p:sp>
      <p:sp>
        <p:nvSpPr>
          <p:cNvPr id="3" name="Oval 2"/>
          <p:cNvSpPr/>
          <p:nvPr/>
        </p:nvSpPr>
        <p:spPr>
          <a:xfrm>
            <a:off x="5148064" y="4994010"/>
            <a:ext cx="72008" cy="766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50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Denominator data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73554" y="1700808"/>
            <a:ext cx="9649072" cy="45243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Obstetric cases			not analysable</a:t>
            </a:r>
          </a:p>
          <a:p>
            <a:r>
              <a:rPr lang="en-GB" dirty="0" smtClean="0"/>
              <a:t>352 000				126 000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/>
              <a:t>	</a:t>
            </a:r>
            <a:r>
              <a:rPr lang="en-GB" dirty="0" smtClean="0"/>
              <a:t>			obstetric cases </a:t>
            </a:r>
          </a:p>
          <a:p>
            <a:r>
              <a:rPr lang="en-GB" dirty="0"/>
              <a:t>	</a:t>
            </a:r>
            <a:r>
              <a:rPr lang="en-GB" dirty="0" smtClean="0"/>
              <a:t>			    analysable</a:t>
            </a:r>
          </a:p>
          <a:p>
            <a:r>
              <a:rPr lang="en-GB" dirty="0"/>
              <a:t>	</a:t>
            </a:r>
            <a:r>
              <a:rPr lang="en-GB" dirty="0" smtClean="0"/>
              <a:t>			      226 000</a:t>
            </a:r>
          </a:p>
          <a:p>
            <a:endParaRPr lang="en-GB" dirty="0"/>
          </a:p>
          <a:p>
            <a:r>
              <a:rPr lang="en-GB" dirty="0"/>
              <a:t>	</a:t>
            </a:r>
            <a:r>
              <a:rPr lang="en-GB" dirty="0" smtClean="0"/>
              <a:t>	CS					non-CS</a:t>
            </a:r>
          </a:p>
          <a:p>
            <a:r>
              <a:rPr lang="en-GB" dirty="0"/>
              <a:t>	 </a:t>
            </a:r>
            <a:r>
              <a:rPr lang="en-GB" dirty="0" smtClean="0"/>
              <a:t>            95 000				                 131 000</a:t>
            </a:r>
          </a:p>
          <a:p>
            <a:endParaRPr lang="en-GB" dirty="0"/>
          </a:p>
          <a:p>
            <a:r>
              <a:rPr lang="en-GB" dirty="0"/>
              <a:t>r</a:t>
            </a:r>
            <a:r>
              <a:rPr lang="en-GB" dirty="0" smtClean="0"/>
              <a:t>egional			GA			GA		   regional</a:t>
            </a:r>
          </a:p>
          <a:p>
            <a:r>
              <a:rPr lang="en-GB" dirty="0" smtClean="0"/>
              <a:t> 87 000		                8000		</a:t>
            </a:r>
            <a:r>
              <a:rPr lang="en-GB" dirty="0"/>
              <a:t> </a:t>
            </a:r>
            <a:r>
              <a:rPr lang="en-GB" dirty="0" smtClean="0"/>
              <a:t>               9000		   122 000</a:t>
            </a:r>
          </a:p>
          <a:p>
            <a:r>
              <a:rPr lang="en-GB" dirty="0" smtClean="0"/>
              <a:t>	</a:t>
            </a:r>
          </a:p>
          <a:p>
            <a:r>
              <a:rPr lang="en-GB" dirty="0"/>
              <a:t>	</a:t>
            </a:r>
            <a:r>
              <a:rPr lang="en-GB" dirty="0" smtClean="0"/>
              <a:t>	               NMB		                NMB</a:t>
            </a:r>
            <a:endParaRPr lang="en-GB" dirty="0"/>
          </a:p>
          <a:p>
            <a:r>
              <a:rPr lang="en-GB" dirty="0" smtClean="0"/>
              <a:t>		               8000		                6120</a:t>
            </a:r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931170" y="2060848"/>
            <a:ext cx="1800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915816" y="4101467"/>
            <a:ext cx="3644469" cy="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402299" y="4931539"/>
            <a:ext cx="13380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403648" y="4915515"/>
            <a:ext cx="151216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572000" y="2319073"/>
            <a:ext cx="0" cy="5040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124119" y="4663487"/>
            <a:ext cx="0" cy="2520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203657" y="4663487"/>
            <a:ext cx="0" cy="2520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012160" y="5301208"/>
            <a:ext cx="0" cy="2520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260333" y="5301208"/>
            <a:ext cx="0" cy="2520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573024" y="3849441"/>
            <a:ext cx="0" cy="2520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3731370" y="1659380"/>
            <a:ext cx="2057236" cy="8029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5014089" y="4663487"/>
            <a:ext cx="2057236" cy="8029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ular Callout 3"/>
          <p:cNvSpPr/>
          <p:nvPr/>
        </p:nvSpPr>
        <p:spPr>
          <a:xfrm>
            <a:off x="2984740" y="6225122"/>
            <a:ext cx="1945353" cy="986913"/>
          </a:xfrm>
          <a:prstGeom prst="wedgeRoundRectCallout">
            <a:avLst>
              <a:gd name="adj1" fmla="val 92480"/>
              <a:gd name="adj2" fmla="val -152524"/>
              <a:gd name="adj3" fmla="val 16667"/>
            </a:avLst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001628" y="6225122"/>
            <a:ext cx="20124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HES: ‘These represent unlikely events’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92852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552" y="1628801"/>
            <a:ext cx="8280920" cy="15841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b="1" dirty="0" smtClean="0"/>
              <a:t>variable				number	%</a:t>
            </a:r>
          </a:p>
          <a:p>
            <a:pPr marL="0" indent="0">
              <a:buNone/>
            </a:pPr>
            <a:r>
              <a:rPr lang="en-GB" sz="2400" dirty="0" smtClean="0"/>
              <a:t>Non elective				11		79</a:t>
            </a:r>
          </a:p>
          <a:p>
            <a:pPr marL="0" indent="0">
              <a:buNone/>
            </a:pPr>
            <a:r>
              <a:rPr lang="en-GB" sz="2400" dirty="0" smtClean="0"/>
              <a:t>Out of hours [01.00- 08.00]		  9		64									</a:t>
            </a:r>
            <a:endParaRPr lang="en-GB" sz="24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Characteristics of obstetric cases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683568" y="3140968"/>
            <a:ext cx="8280920" cy="1584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Airway difficulty			5	           36</a:t>
            </a:r>
          </a:p>
          <a:p>
            <a:pPr marL="0" indent="0">
              <a:buNone/>
            </a:pPr>
            <a:r>
              <a:rPr lang="en-GB" sz="2400" dirty="0" smtClean="0"/>
              <a:t>Obesity				4	           29									</a:t>
            </a:r>
            <a:endParaRPr lang="en-GB" sz="2400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611560" y="4365104"/>
            <a:ext cx="8280920" cy="2160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Rapid sequence induction		13	             92</a:t>
            </a:r>
          </a:p>
          <a:p>
            <a:pPr marL="0" indent="0">
              <a:buNone/>
            </a:pPr>
            <a:r>
              <a:rPr lang="en-GB" sz="2400" dirty="0" smtClean="0"/>
              <a:t>Low dose of </a:t>
            </a:r>
            <a:r>
              <a:rPr lang="en-GB" sz="2400" dirty="0" err="1" smtClean="0"/>
              <a:t>thiopentone</a:t>
            </a:r>
            <a:r>
              <a:rPr lang="en-GB" sz="2400" dirty="0" smtClean="0"/>
              <a:t>		  7	             50</a:t>
            </a:r>
          </a:p>
          <a:p>
            <a:pPr marL="0" indent="0">
              <a:buNone/>
            </a:pPr>
            <a:r>
              <a:rPr lang="en-GB" sz="2400" dirty="0" smtClean="0"/>
              <a:t>N</a:t>
            </a:r>
            <a:r>
              <a:rPr lang="en-GB" sz="2400" baseline="-25000" dirty="0" smtClean="0"/>
              <a:t>2</a:t>
            </a:r>
            <a:r>
              <a:rPr lang="en-GB" sz="2400" dirty="0" smtClean="0"/>
              <a:t>O not used				  6	             43</a:t>
            </a:r>
          </a:p>
          <a:p>
            <a:pPr marL="0" indent="0">
              <a:buNone/>
            </a:pPr>
            <a:r>
              <a:rPr lang="en-GB" sz="2400" dirty="0" smtClean="0"/>
              <a:t>End-tidal monitoring not used	  4	             29			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9231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obstetric gap</a:t>
            </a:r>
            <a:endParaRPr lang="en-GB" dirty="0"/>
          </a:p>
        </p:txBody>
      </p:sp>
      <p:pic>
        <p:nvPicPr>
          <p:cNvPr id="9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844824"/>
            <a:ext cx="5458598" cy="3044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835696" y="5157192"/>
            <a:ext cx="52565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Induction agent: </a:t>
            </a:r>
            <a:r>
              <a:rPr lang="en-GB" sz="2400" dirty="0" err="1" smtClean="0"/>
              <a:t>thiopentone</a:t>
            </a:r>
            <a:r>
              <a:rPr lang="en-GB" sz="2400" dirty="0" smtClean="0"/>
              <a:t> v </a:t>
            </a:r>
            <a:r>
              <a:rPr lang="en-GB" sz="2400" dirty="0" err="1" smtClean="0"/>
              <a:t>propofol</a:t>
            </a:r>
            <a:r>
              <a:rPr lang="en-GB" sz="2400" dirty="0" smtClean="0"/>
              <a:t>/ dose</a:t>
            </a:r>
          </a:p>
          <a:p>
            <a:r>
              <a:rPr lang="en-GB" sz="2400" dirty="0" smtClean="0"/>
              <a:t>Airway difficulty</a:t>
            </a:r>
          </a:p>
          <a:p>
            <a:r>
              <a:rPr lang="en-GB" sz="2400" dirty="0" smtClean="0"/>
              <a:t>MAC used</a:t>
            </a:r>
          </a:p>
          <a:p>
            <a:r>
              <a:rPr lang="en-GB" sz="2400" dirty="0" smtClean="0"/>
              <a:t>Increased cardiac output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338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Indication for general </a:t>
            </a:r>
            <a:r>
              <a:rPr lang="en-GB" dirty="0" smtClean="0"/>
              <a:t>anaesthesia?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In two cases of AAGA regional anaesthesia was considered contraindicated.</a:t>
            </a:r>
          </a:p>
          <a:p>
            <a:r>
              <a:rPr lang="en-GB" dirty="0" smtClean="0"/>
              <a:t>In 4 cases general anaesthesia was used when regional anaesthesia failed.</a:t>
            </a:r>
          </a:p>
          <a:p>
            <a:r>
              <a:rPr lang="en-GB" dirty="0" smtClean="0"/>
              <a:t>In 4 cases there was no obvious indication for general opposed to regional anaesthesia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767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Episodes of awareness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At induction</a:t>
            </a:r>
          </a:p>
          <a:p>
            <a:r>
              <a:rPr lang="en-GB" dirty="0" smtClean="0"/>
              <a:t>Brief</a:t>
            </a:r>
          </a:p>
          <a:p>
            <a:r>
              <a:rPr lang="en-GB" dirty="0" smtClean="0"/>
              <a:t>Rapidly reported</a:t>
            </a:r>
          </a:p>
          <a:p>
            <a:r>
              <a:rPr lang="en-GB" dirty="0" smtClean="0"/>
              <a:t>3 cases adverse psychological </a:t>
            </a:r>
            <a:r>
              <a:rPr lang="en-GB" dirty="0" err="1" smtClean="0"/>
              <a:t>sequelae</a:t>
            </a:r>
            <a:endParaRPr lang="en-GB" dirty="0" smtClean="0"/>
          </a:p>
          <a:p>
            <a:r>
              <a:rPr lang="en-GB" dirty="0" smtClean="0"/>
              <a:t>1 case litigation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i="1" dirty="0" smtClean="0"/>
              <a:t>A patient with severe pre-eclampsia required cat 2 CS out of hours after several hours of stabilisation by the multidisciplinary team.</a:t>
            </a:r>
          </a:p>
          <a:p>
            <a:pPr marL="0" indent="0">
              <a:buNone/>
            </a:pPr>
            <a:r>
              <a:rPr lang="en-GB" sz="2400" i="1" dirty="0" smtClean="0"/>
              <a:t>At induction cefuroxime was given instead of </a:t>
            </a:r>
            <a:r>
              <a:rPr lang="en-GB" sz="2400" i="1" dirty="0" err="1" smtClean="0"/>
              <a:t>thiopentone</a:t>
            </a:r>
            <a:r>
              <a:rPr lang="en-GB" sz="2400" i="1" dirty="0" smtClean="0"/>
              <a:t>.</a:t>
            </a:r>
          </a:p>
          <a:p>
            <a:pPr marL="0" indent="0">
              <a:buNone/>
            </a:pPr>
            <a:r>
              <a:rPr lang="en-GB" sz="2400" i="1" dirty="0" smtClean="0"/>
              <a:t>In recovery she reported being aware of laryngoscopy and intubation but she was unconcerned as she trusted the doctors</a:t>
            </a: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121894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Recommendations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Discuss AAGA as part of informed consent</a:t>
            </a:r>
          </a:p>
          <a:p>
            <a:r>
              <a:rPr lang="en-GB" dirty="0" smtClean="0"/>
              <a:t>Changes to GA technique</a:t>
            </a:r>
          </a:p>
          <a:p>
            <a:r>
              <a:rPr lang="en-GB" dirty="0" smtClean="0"/>
              <a:t>Plan for maintenance of anaesthesia during airway difficulties</a:t>
            </a:r>
          </a:p>
          <a:p>
            <a:r>
              <a:rPr lang="en-GB" dirty="0" smtClean="0"/>
              <a:t>Failed regional is a risk factor for other complications</a:t>
            </a:r>
          </a:p>
          <a:p>
            <a:r>
              <a:rPr lang="en-GB" dirty="0" smtClean="0"/>
              <a:t>Caution with antibiotic syringes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13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1259</TotalTime>
  <Words>207</Words>
  <Application>Microsoft Office PowerPoint</Application>
  <PresentationFormat>On-screen Show (4:3)</PresentationFormat>
  <Paragraphs>66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Obstetrics</vt:lpstr>
      <vt:lpstr>Denominator data</vt:lpstr>
      <vt:lpstr>Denominator data</vt:lpstr>
      <vt:lpstr>Characteristics of obstetric cases</vt:lpstr>
      <vt:lpstr>The obstetric gap</vt:lpstr>
      <vt:lpstr>Indication for general anaesthesia?</vt:lpstr>
      <vt:lpstr>Episodes of awareness</vt:lpstr>
      <vt:lpstr>Recommendations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Felicity</cp:lastModifiedBy>
  <cp:revision>39</cp:revision>
  <dcterms:created xsi:type="dcterms:W3CDTF">2014-07-25T06:24:51Z</dcterms:created>
  <dcterms:modified xsi:type="dcterms:W3CDTF">2014-10-08T08:25:37Z</dcterms:modified>
</cp:coreProperties>
</file>