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F23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656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124744"/>
            <a:ext cx="9144000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0" name="Footer Placeholder 5"/>
          <p:cNvSpPr txBox="1">
            <a:spLocks/>
          </p:cNvSpPr>
          <p:nvPr userDrawn="1"/>
        </p:nvSpPr>
        <p:spPr>
          <a:xfrm>
            <a:off x="6044734" y="6311307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448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5798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3146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5452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3565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979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0424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9063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1475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550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15B0D4-9A27-41D8-AFD6-9CEA31C4B76B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11C014-F295-4C32-A665-9173BD6BA7E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224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F2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12776"/>
            <a:ext cx="9144000" cy="58326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5"/>
          <p:cNvSpPr txBox="1">
            <a:spLocks/>
          </p:cNvSpPr>
          <p:nvPr userDrawn="1"/>
        </p:nvSpPr>
        <p:spPr>
          <a:xfrm>
            <a:off x="6012160" y="184665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6044734" y="6311307"/>
            <a:ext cx="2895600" cy="724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NAP5</a:t>
            </a:r>
          </a:p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 The 5th National Audit Project</a:t>
            </a:r>
          </a:p>
          <a:p>
            <a:pPr algn="l"/>
            <a:r>
              <a:rPr lang="en-GB" sz="1800" dirty="0" smtClean="0">
                <a:solidFill>
                  <a:srgbClr val="99FFA4"/>
                </a:solidFill>
                <a:latin typeface="ZapfDingbatsITC"/>
              </a:rPr>
              <a:t>                         ■ </a:t>
            </a:r>
            <a:r>
              <a:rPr lang="en-GB" sz="1800" dirty="0" smtClean="0">
                <a:solidFill>
                  <a:srgbClr val="A0FFA3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B3FFB5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DAFFDB"/>
                </a:solidFill>
                <a:latin typeface="ZapfDingbatsITC"/>
              </a:rPr>
              <a:t>■ </a:t>
            </a:r>
            <a:r>
              <a:rPr lang="en-GB" sz="1800" dirty="0" smtClean="0">
                <a:solidFill>
                  <a:srgbClr val="EDFFED"/>
                </a:solidFill>
                <a:latin typeface="ZapfDingbatsITC"/>
              </a:rPr>
              <a:t>■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985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The Baseline Surveys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Professor </a:t>
            </a:r>
            <a:r>
              <a:rPr lang="en-GB" dirty="0" err="1" smtClean="0"/>
              <a:t>Jaideep</a:t>
            </a:r>
            <a:r>
              <a:rPr lang="en-GB" dirty="0" smtClean="0"/>
              <a:t> J </a:t>
            </a:r>
            <a:r>
              <a:rPr lang="en-GB" dirty="0" err="1" smtClean="0"/>
              <a:t>Pandit</a:t>
            </a:r>
            <a:endParaRPr lang="en-GB" dirty="0" smtClean="0"/>
          </a:p>
          <a:p>
            <a:r>
              <a:rPr lang="en-GB" dirty="0" smtClean="0"/>
              <a:t>Clinical Lead</a:t>
            </a:r>
          </a:p>
          <a:p>
            <a:r>
              <a:rPr lang="en-GB" dirty="0" smtClean="0"/>
              <a:t>NAP5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478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Pain/distress more likely during surgery than other phases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800350"/>
            <a:ext cx="5591175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Use of DOA monitoring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64816"/>
            <a:ext cx="1853555" cy="286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9006" y="2780928"/>
            <a:ext cx="5064842" cy="267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702" y="3861048"/>
            <a:ext cx="8162414" cy="23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Policies for preventing/managing AAGA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12/265 centres had any policy (4.5%)</a:t>
            </a:r>
          </a:p>
          <a:p>
            <a:endParaRPr lang="en-GB" dirty="0" smtClean="0"/>
          </a:p>
          <a:p>
            <a:r>
              <a:rPr lang="en-GB" dirty="0" smtClean="0"/>
              <a:t>Some were general critical incident policies; many were mini-reviews of AAGA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Conclusions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GB" dirty="0" smtClean="0"/>
              <a:t>Baseline survey helped us plan main study</a:t>
            </a:r>
          </a:p>
          <a:p>
            <a:r>
              <a:rPr lang="en-GB" dirty="0" smtClean="0"/>
              <a:t>Reports of AAGA very much rarer than Brice questioning incidence (1:15,000 </a:t>
            </a:r>
            <a:r>
              <a:rPr lang="en-GB" dirty="0" err="1" smtClean="0"/>
              <a:t>vs</a:t>
            </a:r>
            <a:r>
              <a:rPr lang="en-GB" dirty="0" smtClean="0"/>
              <a:t> 1:600)</a:t>
            </a:r>
          </a:p>
          <a:p>
            <a:r>
              <a:rPr lang="en-GB" dirty="0" smtClean="0"/>
              <a:t>Most patients middle-aged</a:t>
            </a:r>
          </a:p>
          <a:p>
            <a:r>
              <a:rPr lang="en-GB" dirty="0" smtClean="0"/>
              <a:t>Most AAGA during induction and emergence</a:t>
            </a:r>
          </a:p>
          <a:p>
            <a:r>
              <a:rPr lang="en-GB" dirty="0" smtClean="0"/>
              <a:t>Pain/distress not universal (and in the minority)</a:t>
            </a:r>
          </a:p>
          <a:p>
            <a:r>
              <a:rPr lang="en-GB" dirty="0" smtClean="0"/>
              <a:t>Pain/distress more common with AAGA during surgery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GB" dirty="0" smtClean="0"/>
              <a:t>Complaints or legal action very rare (&lt;20% and &lt;10% of AAGA cases)</a:t>
            </a:r>
          </a:p>
          <a:p>
            <a:endParaRPr lang="en-GB" dirty="0" smtClean="0"/>
          </a:p>
          <a:p>
            <a:r>
              <a:rPr lang="en-GB" dirty="0" smtClean="0"/>
              <a:t>Only 2/3rds centres have DOA monitor</a:t>
            </a:r>
          </a:p>
          <a:p>
            <a:endParaRPr lang="en-GB" dirty="0" smtClean="0"/>
          </a:p>
          <a:p>
            <a:r>
              <a:rPr lang="en-GB" dirty="0" smtClean="0"/>
              <a:t>75% of anaesthetists never use DOA</a:t>
            </a:r>
          </a:p>
          <a:p>
            <a:endParaRPr lang="en-GB" dirty="0" smtClean="0"/>
          </a:p>
          <a:p>
            <a:r>
              <a:rPr lang="en-GB" dirty="0" smtClean="0"/>
              <a:t>&lt;5% centres have any relevant policies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Note these findings in light of main study</a:t>
            </a:r>
          </a:p>
          <a:p>
            <a:endParaRPr lang="en-GB" dirty="0" smtClean="0"/>
          </a:p>
          <a:p>
            <a:r>
              <a:rPr lang="en-GB" dirty="0" smtClean="0"/>
              <a:t>…will see little changed by main study; Baseline approach robust in main findings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END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Methods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GB" dirty="0" smtClean="0"/>
              <a:t>Survey</a:t>
            </a:r>
          </a:p>
          <a:p>
            <a:r>
              <a:rPr lang="en-GB" dirty="0" smtClean="0"/>
              <a:t>Conducted to guide main project</a:t>
            </a:r>
          </a:p>
          <a:p>
            <a:r>
              <a:rPr lang="en-GB" dirty="0" smtClean="0"/>
              <a:t>Conducted in 2012</a:t>
            </a:r>
          </a:p>
          <a:p>
            <a:r>
              <a:rPr lang="en-GB" dirty="0" smtClean="0"/>
              <a:t>All UK consultants &amp; SAS doctors asked</a:t>
            </a:r>
          </a:p>
          <a:p>
            <a:pPr>
              <a:buNone/>
            </a:pPr>
            <a:r>
              <a:rPr lang="en-GB" dirty="0" smtClean="0"/>
              <a:t>about their experience of </a:t>
            </a:r>
            <a:r>
              <a:rPr lang="en-GB" b="1" u="sng" dirty="0" smtClean="0"/>
              <a:t>new</a:t>
            </a:r>
            <a:r>
              <a:rPr lang="en-GB" dirty="0" smtClean="0"/>
              <a:t> AAGA cases during 2011</a:t>
            </a:r>
          </a:p>
          <a:p>
            <a:r>
              <a:rPr lang="en-GB" dirty="0" smtClean="0"/>
              <a:t>Survey co-ordinated by LCs</a:t>
            </a:r>
          </a:p>
          <a:p>
            <a:r>
              <a:rPr lang="en-GB" dirty="0" smtClean="0"/>
              <a:t>Published BJA &amp; Anaesthesia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5959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Results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7140 consultants</a:t>
            </a:r>
          </a:p>
          <a:p>
            <a:r>
              <a:rPr lang="en-GB" dirty="0" smtClean="0"/>
              <a:t>5951 SAS</a:t>
            </a:r>
          </a:p>
          <a:p>
            <a:r>
              <a:rPr lang="en-GB" dirty="0" smtClean="0"/>
              <a:t>265 centres</a:t>
            </a:r>
          </a:p>
          <a:p>
            <a:r>
              <a:rPr lang="en-GB" dirty="0" smtClean="0"/>
              <a:t>82% response rate (staff)</a:t>
            </a:r>
          </a:p>
          <a:p>
            <a:r>
              <a:rPr lang="en-GB" dirty="0" smtClean="0"/>
              <a:t>100% response rate (centre)</a:t>
            </a:r>
          </a:p>
          <a:p>
            <a:r>
              <a:rPr lang="en-GB" dirty="0" smtClean="0"/>
              <a:t>Demography of dept size, yrs experience – not to be discussed here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153 new AAGA cases</a:t>
            </a:r>
          </a:p>
          <a:p>
            <a:r>
              <a:rPr lang="en-GB" dirty="0" smtClean="0"/>
              <a:t>Using NAP4 denominator = incidence </a:t>
            </a:r>
          </a:p>
          <a:p>
            <a:pPr>
              <a:buNone/>
            </a:pPr>
            <a:r>
              <a:rPr lang="en-GB" dirty="0" smtClean="0"/>
              <a:t>~1: 15,000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284984"/>
            <a:ext cx="7969810" cy="2975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755576" y="5301208"/>
            <a:ext cx="5400600" cy="864096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Histogram by anaesthetist in career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84784"/>
            <a:ext cx="7416824" cy="5142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Histogram by centre for year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50279"/>
            <a:ext cx="7200800" cy="5207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 of AAGA cases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in </a:t>
            </a:r>
            <a:r>
              <a:rPr lang="en-GB" dirty="0" smtClean="0"/>
              <a:t>young/middle age adults…(</a:t>
            </a:r>
            <a:r>
              <a:rPr lang="en-GB" dirty="0" smtClean="0"/>
              <a:t>but no denominator)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636912"/>
            <a:ext cx="6305153" cy="445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Timing of AAGA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Most in ‘dynamic’ phases of anaesthesia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204864"/>
            <a:ext cx="6455876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Consequence of AAGA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minority distressed or in pain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070246"/>
            <a:ext cx="6490320" cy="478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282</Words>
  <Application>Microsoft Office PowerPoint</Application>
  <PresentationFormat>On-screen Show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Baseline Surveys</vt:lpstr>
      <vt:lpstr>Methods</vt:lpstr>
      <vt:lpstr>Results</vt:lpstr>
      <vt:lpstr>Slide 4</vt:lpstr>
      <vt:lpstr>Histogram by anaesthetist in career</vt:lpstr>
      <vt:lpstr>Histogram by centre for year</vt:lpstr>
      <vt:lpstr>Age of AAGA cases</vt:lpstr>
      <vt:lpstr>Timing of AAGA</vt:lpstr>
      <vt:lpstr>Consequence of AAGA</vt:lpstr>
      <vt:lpstr>Slide 10</vt:lpstr>
      <vt:lpstr>Use of DOA monitoring</vt:lpstr>
      <vt:lpstr>Policies for preventing/managing AAGA</vt:lpstr>
      <vt:lpstr>Conclusions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JJP</cp:lastModifiedBy>
  <cp:revision>25</cp:revision>
  <dcterms:created xsi:type="dcterms:W3CDTF">2014-07-25T06:24:51Z</dcterms:created>
  <dcterms:modified xsi:type="dcterms:W3CDTF">2014-09-10T16:01:54Z</dcterms:modified>
</cp:coreProperties>
</file>