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9"/>
  </p:notesMasterIdLst>
  <p:handoutMasterIdLst>
    <p:handoutMasterId r:id="rId30"/>
  </p:handoutMasterIdLst>
  <p:sldIdLst>
    <p:sldId id="339"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280" r:id="rId17"/>
    <p:sldId id="320" r:id="rId18"/>
    <p:sldId id="321" r:id="rId19"/>
    <p:sldId id="322" r:id="rId20"/>
    <p:sldId id="323" r:id="rId21"/>
    <p:sldId id="318" r:id="rId22"/>
    <p:sldId id="281" r:id="rId23"/>
    <p:sldId id="324" r:id="rId24"/>
    <p:sldId id="311" r:id="rId25"/>
    <p:sldId id="276" r:id="rId26"/>
    <p:sldId id="287" r:id="rId27"/>
    <p:sldId id="319" r:id="rId2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93" autoAdjust="0"/>
    <p:restoredTop sz="86135" autoAdjust="0"/>
  </p:normalViewPr>
  <p:slideViewPr>
    <p:cSldViewPr>
      <p:cViewPr>
        <p:scale>
          <a:sx n="66" d="100"/>
          <a:sy n="66" d="100"/>
        </p:scale>
        <p:origin x="-2024" y="-80"/>
      </p:cViewPr>
      <p:guideLst>
        <p:guide orient="horz" pos="2160"/>
        <p:guide pos="2880"/>
      </p:guideLst>
    </p:cSldViewPr>
  </p:slideViewPr>
  <p:outlineViewPr>
    <p:cViewPr>
      <p:scale>
        <a:sx n="33" d="100"/>
        <a:sy n="33" d="100"/>
      </p:scale>
      <p:origin x="0" y="186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23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EE8A2CB-805E-4687-94F9-926CD317A60C}" type="datetimeFigureOut">
              <a:rPr lang="en-US"/>
              <a:pPr>
                <a:defRPr/>
              </a:pPr>
              <a:t>3/29/2011</a:t>
            </a:fld>
            <a:endParaRPr lang="en-US"/>
          </a:p>
        </p:txBody>
      </p:sp>
      <p:sp>
        <p:nvSpPr>
          <p:cNvPr id="138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8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6579CD-3EC9-4F0F-B12D-6792BBFE2AC6}" type="slidenum">
              <a:rPr lang="en-US"/>
              <a:pPr>
                <a:defRPr/>
              </a:pPr>
              <a:t>‹#›</a:t>
            </a:fld>
            <a:endParaRPr lang="en-US"/>
          </a:p>
        </p:txBody>
      </p:sp>
    </p:spTree>
    <p:extLst>
      <p:ext uri="{BB962C8B-B14F-4D97-AF65-F5344CB8AC3E}">
        <p14:creationId xmlns:p14="http://schemas.microsoft.com/office/powerpoint/2010/main" xmlns="" val="2760628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ClrTx/>
              <a:buSzTx/>
              <a:buFontTx/>
              <a:buNone/>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ClrTx/>
              <a:buSzTx/>
              <a:buFontTx/>
              <a:buNone/>
              <a:defRPr sz="1200">
                <a:latin typeface="+mn-lt"/>
              </a:defRPr>
            </a:lvl1pPr>
          </a:lstStyle>
          <a:p>
            <a:pPr>
              <a:defRPr/>
            </a:pPr>
            <a:fld id="{34BA63C7-B297-4B6F-8398-E0D54F5AFE91}" type="datetimeFigureOut">
              <a:rPr lang="en-US"/>
              <a:pPr>
                <a:defRPr/>
              </a:pPr>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ClrTx/>
              <a:buSzTx/>
              <a:buFontTx/>
              <a:buNone/>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buClrTx/>
              <a:buSzTx/>
              <a:buFontTx/>
              <a:buNone/>
              <a:defRPr sz="1200">
                <a:latin typeface="+mn-lt"/>
              </a:defRPr>
            </a:lvl1pPr>
          </a:lstStyle>
          <a:p>
            <a:pPr>
              <a:defRPr/>
            </a:pPr>
            <a:fld id="{A2799F52-0183-4CB1-A227-4EEB5B9112A7}" type="slidenum">
              <a:rPr lang="en-US"/>
              <a:pPr>
                <a:defRPr/>
              </a:pPr>
              <a:t>‹#›</a:t>
            </a:fld>
            <a:endParaRPr lang="en-US"/>
          </a:p>
        </p:txBody>
      </p:sp>
    </p:spTree>
    <p:extLst>
      <p:ext uri="{BB962C8B-B14F-4D97-AF65-F5344CB8AC3E}">
        <p14:creationId xmlns:p14="http://schemas.microsoft.com/office/powerpoint/2010/main" xmlns="" val="3033134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picture of the two of us after a particularly</a:t>
            </a:r>
            <a:r>
              <a:rPr lang="en-US" baseline="0" dirty="0" smtClean="0"/>
              <a:t> long day at the NAP4 panel</a:t>
            </a:r>
            <a:endParaRPr lang="en-US" dirty="0"/>
          </a:p>
        </p:txBody>
      </p:sp>
      <p:sp>
        <p:nvSpPr>
          <p:cNvPr id="4" name="Slide Number Placeholder 3"/>
          <p:cNvSpPr>
            <a:spLocks noGrp="1"/>
          </p:cNvSpPr>
          <p:nvPr>
            <p:ph type="sldNum" sz="quarter" idx="10"/>
          </p:nvPr>
        </p:nvSpPr>
        <p:spPr/>
        <p:txBody>
          <a:bodyPr/>
          <a:lstStyle/>
          <a:p>
            <a:pPr>
              <a:defRPr/>
            </a:pPr>
            <a:fld id="{D5F994E9-570A-4F90-81C1-4F2EE3C00EA7}" type="slidenum">
              <a:rPr lang="en-US" smtClean="0"/>
              <a:pPr>
                <a:defRPr/>
              </a:pPr>
              <a:t>1</a:t>
            </a:fld>
            <a:endParaRPr lang="en-US"/>
          </a:p>
        </p:txBody>
      </p:sp>
    </p:spTree>
    <p:extLst>
      <p:ext uri="{BB962C8B-B14F-4D97-AF65-F5344CB8AC3E}">
        <p14:creationId xmlns:p14="http://schemas.microsoft.com/office/powerpoint/2010/main" xmlns="" val="245847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No Na citrate given.  Eventually blind intubation with McCoy</a:t>
            </a:r>
            <a:endParaRPr lang="en-US" dirty="0"/>
          </a:p>
        </p:txBody>
      </p:sp>
      <p:sp>
        <p:nvSpPr>
          <p:cNvPr id="4" name="Slide Number Placeholder 3"/>
          <p:cNvSpPr>
            <a:spLocks noGrp="1"/>
          </p:cNvSpPr>
          <p:nvPr>
            <p:ph type="sldNum" sz="quarter" idx="10"/>
          </p:nvPr>
        </p:nvSpPr>
        <p:spPr/>
        <p:txBody>
          <a:bodyPr/>
          <a:lstStyle/>
          <a:p>
            <a:pPr>
              <a:defRPr/>
            </a:pPr>
            <a:fld id="{D5F994E9-570A-4F90-81C1-4F2EE3C00EA7}" type="slidenum">
              <a:rPr lang="en-US" smtClean="0"/>
              <a:pPr>
                <a:defRPr/>
              </a:pPr>
              <a:t>10</a:t>
            </a:fld>
            <a:endParaRPr lang="en-US"/>
          </a:p>
        </p:txBody>
      </p:sp>
    </p:spTree>
    <p:extLst>
      <p:ext uri="{BB962C8B-B14F-4D97-AF65-F5344CB8AC3E}">
        <p14:creationId xmlns:p14="http://schemas.microsoft.com/office/powerpoint/2010/main" xmlns="" val="227777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It is not always possible to wake</a:t>
            </a:r>
            <a:r>
              <a:rPr lang="en-GB" i="1" u="sng" dirty="0" smtClean="0"/>
              <a:t> </a:t>
            </a:r>
            <a:r>
              <a:rPr lang="en-GB" i="1" dirty="0" smtClean="0"/>
              <a:t>up the patient and convert to a regional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 (e.g. failed block, </a:t>
            </a:r>
            <a:r>
              <a:rPr lang="en-GB" dirty="0" err="1" smtClean="0"/>
              <a:t>ongoing</a:t>
            </a:r>
            <a:r>
              <a:rPr lang="en-GB" dirty="0" smtClean="0"/>
              <a:t> surgery) </a:t>
            </a:r>
            <a:r>
              <a:rPr lang="en-US" baseline="0" dirty="0" smtClean="0"/>
              <a:t>  </a:t>
            </a:r>
            <a:r>
              <a:rPr lang="en-GB" dirty="0" smtClean="0"/>
              <a:t>This should be recognised in preparing failed intubation strategies.</a:t>
            </a:r>
          </a:p>
          <a:p>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4CF6BDD8-A3DA-2A4B-B648-4C92ED48FB47}" type="slidenum">
              <a:rPr lang="en-US" smtClean="0"/>
              <a:pPr/>
              <a:t>11</a:t>
            </a:fld>
            <a:endParaRPr lang="en-US"/>
          </a:p>
        </p:txBody>
      </p:sp>
    </p:spTree>
    <p:extLst>
      <p:ext uri="{BB962C8B-B14F-4D97-AF65-F5344CB8AC3E}">
        <p14:creationId xmlns:p14="http://schemas.microsoft.com/office/powerpoint/2010/main" xmlns="" val="214850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Skills must be regularly updated </a:t>
            </a:r>
            <a:endParaRPr lang="en-US" dirty="0"/>
          </a:p>
        </p:txBody>
      </p:sp>
      <p:sp>
        <p:nvSpPr>
          <p:cNvPr id="4" name="Slide Number Placeholder 3"/>
          <p:cNvSpPr>
            <a:spLocks noGrp="1"/>
          </p:cNvSpPr>
          <p:nvPr>
            <p:ph type="sldNum" sz="quarter" idx="10"/>
          </p:nvPr>
        </p:nvSpPr>
        <p:spPr/>
        <p:txBody>
          <a:bodyPr/>
          <a:lstStyle/>
          <a:p>
            <a:fld id="{4CF6BDD8-A3DA-2A4B-B648-4C92ED48FB47}" type="slidenum">
              <a:rPr lang="en-US" smtClean="0"/>
              <a:pPr/>
              <a:t>12</a:t>
            </a:fld>
            <a:endParaRPr lang="en-US"/>
          </a:p>
        </p:txBody>
      </p:sp>
    </p:spTree>
    <p:extLst>
      <p:ext uri="{BB962C8B-B14F-4D97-AF65-F5344CB8AC3E}">
        <p14:creationId xmlns:p14="http://schemas.microsoft.com/office/powerpoint/2010/main" xmlns="" val="92587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Despite the relative infrequency of general anaesthesia obstetric anaesthetists need to maintain their airway skills including strategies to manage difficult intubation, failed intubation and CICV.   Obstetric anaesthetists should be familiar and skilled with SADs for rescuing the airway: particularly those protecting from aspiration and to facilitate ventilation and or intubation.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4CF6BDD8-A3DA-2A4B-B648-4C92ED48FB47}" type="slidenum">
              <a:rPr lang="en-US" smtClean="0"/>
              <a:pPr/>
              <a:t>13</a:t>
            </a:fld>
            <a:endParaRPr lang="en-US"/>
          </a:p>
        </p:txBody>
      </p:sp>
    </p:spTree>
    <p:extLst>
      <p:ext uri="{BB962C8B-B14F-4D97-AF65-F5344CB8AC3E}">
        <p14:creationId xmlns:p14="http://schemas.microsoft.com/office/powerpoint/2010/main" xmlns="" val="188370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These</a:t>
            </a:r>
            <a:r>
              <a:rPr lang="en-US" baseline="0" dirty="0" smtClean="0"/>
              <a:t> quotes from the reports or chapter s</a:t>
            </a:r>
            <a:r>
              <a:rPr lang="en-US" dirty="0" smtClean="0"/>
              <a:t>erve to highlight some of the principles discussed</a:t>
            </a:r>
          </a:p>
          <a:p>
            <a:pPr marL="228600" indent="-228600">
              <a:buAutoNum type="arabicPeriod"/>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5F994E9-570A-4F90-81C1-4F2EE3C00EA7}" type="slidenum">
              <a:rPr lang="en-US" smtClean="0"/>
              <a:pPr>
                <a:defRPr/>
              </a:pPr>
              <a:t>14</a:t>
            </a:fld>
            <a:endParaRPr lang="en-US"/>
          </a:p>
        </p:txBody>
      </p:sp>
    </p:spTree>
    <p:extLst>
      <p:ext uri="{BB962C8B-B14F-4D97-AF65-F5344CB8AC3E}">
        <p14:creationId xmlns:p14="http://schemas.microsoft.com/office/powerpoint/2010/main" xmlns="" val="421709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224F6-C673-634B-A910-7A3591B4268F}" type="slidenum">
              <a:rPr lang="es-ES"/>
              <a:pPr/>
              <a:t>15</a:t>
            </a:fld>
            <a:endParaRPr lang="es-E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p:cNvSpPr>
            <a:spLocks noGrp="1" noChangeArrowheads="1"/>
          </p:cNvSpPr>
          <p:nvPr>
            <p:ph type="body" idx="1"/>
          </p:nvPr>
        </p:nvSpPr>
        <p:spPr/>
        <p:txBody>
          <a:bodyPr/>
          <a:lstStyle/>
          <a:p>
            <a:r>
              <a:rPr lang="en-US" dirty="0" smtClean="0"/>
              <a:t>So</a:t>
            </a:r>
            <a:r>
              <a:rPr lang="en-US" baseline="0" dirty="0" smtClean="0"/>
              <a:t> I hope I have given you some food for thought and pass you to Ann to </a:t>
            </a:r>
            <a:r>
              <a:rPr lang="en-US" baseline="0" dirty="0" err="1" smtClean="0"/>
              <a:t>summarise</a:t>
            </a:r>
            <a:r>
              <a:rPr lang="en-US" baseline="0" dirty="0" smtClean="0"/>
              <a:t> the </a:t>
            </a:r>
            <a:r>
              <a:rPr lang="en-US" baseline="0" dirty="0" err="1" smtClean="0"/>
              <a:t>paeds</a:t>
            </a:r>
            <a:r>
              <a:rPr lang="en-US" baseline="0" dirty="0" smtClean="0"/>
              <a:t> findings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 NAP4 there was lots of discussion and shifting goal posts re age to be included, 0-16 decided on, older 16-21 had more adult pathology and management.</a:t>
            </a:r>
          </a:p>
          <a:p>
            <a:pPr eaLnBrk="1" hangingPunct="1">
              <a:spcBef>
                <a:spcPct val="0"/>
              </a:spcBef>
            </a:pPr>
            <a:r>
              <a:rPr lang="en-GB" smtClean="0"/>
              <a:t>There are interesting differences in the management of adults and children which became apparent in NAP4.</a:t>
            </a:r>
          </a:p>
          <a:p>
            <a:pPr eaLnBrk="1" hangingPunct="1">
              <a:spcBef>
                <a:spcPct val="0"/>
              </a:spcBef>
            </a:pPr>
            <a:r>
              <a:rPr lang="en-GB" smtClean="0"/>
              <a:t>It is worth questioning whether these are valid.</a:t>
            </a: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A2316E4-9B05-45FA-82B7-60D388C2894F}" type="slidenum">
              <a:rPr lang="en-US" sz="1200">
                <a:latin typeface="+mn-lt"/>
              </a:rPr>
              <a:pPr algn="r">
                <a:defRPr/>
              </a:pPr>
              <a:t>16</a:t>
            </a:fld>
            <a:endParaRPr lang="en-US" sz="120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p:spPr>
      </p:sp>
      <p:sp>
        <p:nvSpPr>
          <p:cNvPr id="114690"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Mostly managed with TT</a:t>
            </a:r>
          </a:p>
          <a:p>
            <a:r>
              <a:rPr lang="en-GB" smtClean="0"/>
              <a:t>Blacked airway, secretions or blood</a:t>
            </a:r>
          </a:p>
          <a:p>
            <a:r>
              <a:rPr lang="en-GB" smtClean="0"/>
              <a:t>1 FB</a:t>
            </a:r>
          </a:p>
          <a:p>
            <a:r>
              <a:rPr lang="en-GB" smtClean="0"/>
              <a:t>One LMA-patient vomited, another vomited later with TT in situ which was displaced and got into airway difficulties</a:t>
            </a:r>
          </a:p>
          <a:p>
            <a:r>
              <a:rPr lang="en-GB" smtClean="0"/>
              <a:t>Extubation: I lost TT, obstruction, </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Views of the NAP4 panel</a:t>
            </a:r>
          </a:p>
          <a:p>
            <a:r>
              <a:rPr lang="en-GB" smtClean="0"/>
              <a:t>Deaths- one in each area-see report</a:t>
            </a:r>
          </a:p>
          <a:p>
            <a:r>
              <a:rPr lang="en-GB" smtClean="0"/>
              <a:t>Bad things can happen despite good care</a:t>
            </a:r>
          </a:p>
          <a:p>
            <a:r>
              <a:rPr lang="en-GB" smtClean="0"/>
              <a:t>Obstruction in recovery</a:t>
            </a:r>
          </a:p>
          <a:p>
            <a:r>
              <a:rPr lang="en-GB" smtClean="0"/>
              <a:t>ICU &amp; ER patients</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p:spPr>
      </p:sp>
      <p:sp>
        <p:nvSpPr>
          <p:cNvPr id="118786"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Evidence of each in NAP4</a:t>
            </a:r>
          </a:p>
          <a:p>
            <a:r>
              <a:rPr lang="en-GB" smtClean="0"/>
              <a:t>Equally relevant to surgical teams</a:t>
            </a:r>
          </a:p>
          <a:p>
            <a:r>
              <a:rPr lang="en-GB" smtClean="0"/>
              <a:t>Lots of consultant involvement in anaesthesia care, we considered that this may mean that there is less chance for trainees to have experience or even observe these difficult events. </a:t>
            </a:r>
          </a:p>
          <a:p>
            <a:r>
              <a:rPr lang="en-GB" smtClean="0"/>
              <a:t>Equipment was satisfactory, though one child came to harm when the TT was removed from the OR and another because of delay in finding a correct tube in recovery.</a:t>
            </a:r>
          </a:p>
          <a:p>
            <a:r>
              <a:rPr lang="en-GB" smtClean="0"/>
              <a:t>Monitoring was used and generally satisfactory, but some cases ETCO2 not used / misinterpreted </a:t>
            </a:r>
          </a:p>
          <a:p>
            <a:r>
              <a:rPr lang="en-GB" smtClean="0"/>
              <a:t>Recovery standards not clear, several problems in recovery, bleeding, death. Blood in the airway in three, one died. </a:t>
            </a:r>
          </a:p>
          <a:p>
            <a:endParaRPr lang="en-GB" smtClean="0"/>
          </a:p>
          <a:p>
            <a:r>
              <a:rPr lang="en-GB" smtClean="0"/>
              <a:t>Task fixation was an issue and in several cases repeated attempts at intubation were tried despite no success.</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present the findings</a:t>
            </a:r>
            <a:r>
              <a:rPr lang="en-US" baseline="0" dirty="0" smtClean="0"/>
              <a:t> I’d like you to consider the concept of thinking inside the box which I think is what we do in subspecialties like </a:t>
            </a:r>
            <a:r>
              <a:rPr lang="en-US" baseline="0" dirty="0" err="1" smtClean="0"/>
              <a:t>obs</a:t>
            </a:r>
            <a:r>
              <a:rPr lang="en-US" baseline="0" dirty="0" smtClean="0"/>
              <a:t> &amp; </a:t>
            </a:r>
            <a:r>
              <a:rPr lang="en-US" baseline="0" dirty="0" err="1" smtClean="0"/>
              <a:t>paeds</a:t>
            </a:r>
            <a:endParaRPr lang="en-US" dirty="0"/>
          </a:p>
        </p:txBody>
      </p:sp>
      <p:sp>
        <p:nvSpPr>
          <p:cNvPr id="4" name="Slide Number Placeholder 3"/>
          <p:cNvSpPr>
            <a:spLocks noGrp="1"/>
          </p:cNvSpPr>
          <p:nvPr>
            <p:ph type="sldNum" sz="quarter" idx="10"/>
          </p:nvPr>
        </p:nvSpPr>
        <p:spPr/>
        <p:txBody>
          <a:bodyPr/>
          <a:lstStyle/>
          <a:p>
            <a:fld id="{4CF6BDD8-A3DA-2A4B-B648-4C92ED48FB47}" type="slidenum">
              <a:rPr lang="en-US" smtClean="0"/>
              <a:pPr/>
              <a:t>2</a:t>
            </a:fld>
            <a:endParaRPr lang="en-US"/>
          </a:p>
        </p:txBody>
      </p:sp>
    </p:spTree>
    <p:extLst>
      <p:ext uri="{BB962C8B-B14F-4D97-AF65-F5344CB8AC3E}">
        <p14:creationId xmlns:p14="http://schemas.microsoft.com/office/powerpoint/2010/main" xmlns="" val="301734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Airway assessments brief. Tests are not validated for paediatric patients.</a:t>
            </a:r>
          </a:p>
          <a:p>
            <a:r>
              <a:rPr lang="en-GB" smtClean="0"/>
              <a:t>Two patients had anticipated airway problems noted, neither were the ones that had difficulty. </a:t>
            </a:r>
          </a:p>
          <a:p>
            <a:r>
              <a:rPr lang="en-GB" smtClean="0"/>
              <a:t>1 child was checked and did have difficulty a child with tracheal stenosis </a:t>
            </a: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TextEdit="1"/>
          </p:cNvSpPr>
          <p:nvPr>
            <p:ph type="sldImg"/>
          </p:nvPr>
        </p:nvSpPr>
        <p:spPr bwMode="auto">
          <a:noFill/>
          <a:ln>
            <a:solidFill>
              <a:srgbClr val="000000"/>
            </a:solidFill>
            <a:miter lim="800000"/>
            <a:headEnd/>
            <a:tailEnd/>
          </a:ln>
        </p:spPr>
      </p:sp>
      <p:sp>
        <p:nvSpPr>
          <p:cNvPr id="1249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Index cases almost all TT</a:t>
            </a:r>
          </a:p>
          <a:p>
            <a:r>
              <a:rPr lang="en-US" smtClean="0"/>
              <a:t>Despite evidence, newer SGDs just not used. &gt;90% cLMA , 0.1% Proseal, and 9.9% “other”</a:t>
            </a:r>
          </a:p>
          <a:p>
            <a:endParaRPr lang="en-US" smtClean="0"/>
          </a:p>
          <a:p>
            <a:r>
              <a:rPr lang="en-US" smtClean="0"/>
              <a:t>Even in snapshot alternative SGAs rarely used. Some may feel paediatric anaes should “move with the times”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Predictable difficult airway usually syndromal. Very rare to have unexpected difficult airway but it does occur. Eg TS </a:t>
            </a:r>
          </a:p>
          <a:p>
            <a:pPr eaLnBrk="1" hangingPunct="1">
              <a:spcBef>
                <a:spcPct val="0"/>
              </a:spcBef>
            </a:pPr>
            <a:r>
              <a:rPr lang="en-GB" smtClean="0"/>
              <a:t>Airway difficulty in ASA1&amp;2 children did occur e.g. following anaesthesia for inguinal hernia </a:t>
            </a:r>
            <a:endParaRPr lang="en-US" smtClean="0"/>
          </a:p>
        </p:txBody>
      </p:sp>
      <p:sp>
        <p:nvSpPr>
          <p:cNvPr id="2253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EC398C2-CFE1-49E1-A1D3-2898DB1249A0}" type="slidenum">
              <a:rPr lang="en-US" sz="1200">
                <a:latin typeface="+mn-lt"/>
              </a:rPr>
              <a:pPr algn="r">
                <a:defRPr/>
              </a:pPr>
              <a:t>23</a:t>
            </a:fld>
            <a:endParaRPr lang="en-US" sz="120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TextEdit="1"/>
          </p:cNvSpPr>
          <p:nvPr>
            <p:ph type="sldImg"/>
          </p:nvPr>
        </p:nvSpPr>
        <p:spPr bwMode="auto">
          <a:noFill/>
          <a:ln>
            <a:solidFill>
              <a:srgbClr val="000000"/>
            </a:solidFill>
            <a:miter lim="800000"/>
            <a:headEnd/>
            <a:tailEnd/>
          </a:ln>
        </p:spPr>
      </p:sp>
      <p:sp>
        <p:nvSpPr>
          <p:cNvPr id="126978"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Intubation was difficult in 6. 2 died. Few cases had difficult D/L as an initial problem </a:t>
            </a:r>
          </a:p>
          <a:p>
            <a:r>
              <a:rPr lang="en-GB" smtClean="0"/>
              <a:t>Mackintosh, straight blade and occasional bougie used </a:t>
            </a:r>
          </a:p>
          <a:p>
            <a:r>
              <a:rPr lang="en-GB" smtClean="0"/>
              <a:t>Alternative laryngoscopes not used in any case. </a:t>
            </a:r>
          </a:p>
          <a:p>
            <a:r>
              <a:rPr lang="en-GB" smtClean="0"/>
              <a:t>There is little evidence based information available on airway management techniques in paediatrics.</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Difficult,</a:t>
            </a:r>
          </a:p>
          <a:p>
            <a:r>
              <a:rPr lang="en-GB" smtClean="0"/>
              <a:t>Brackets = success</a:t>
            </a:r>
          </a:p>
          <a:p>
            <a:r>
              <a:rPr lang="en-GB" smtClean="0"/>
              <a:t>Surgical airways used in 4 patients, two had major tracheal narrowing, one a FB in the airway.</a:t>
            </a:r>
          </a:p>
          <a:p>
            <a:r>
              <a:rPr lang="en-GB" smtClean="0"/>
              <a:t>ENT, 3 successful, 1 died during transfer for a trache</a:t>
            </a:r>
          </a:p>
          <a:p>
            <a:r>
              <a:rPr lang="en-GB" smtClean="0"/>
              <a:t>Even ENT traches can be associated with significant morbidity, one case with pneumothorax and pneumomediastinum</a:t>
            </a:r>
          </a:p>
          <a:p>
            <a:r>
              <a:rPr lang="en-GB" smtClean="0"/>
              <a:t>Anaes 1 cricothyroidotomy, not successful but intubated conventionally</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Keep an eye on them</a:t>
            </a: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Guidelines are read,(APA &amp; DAS) and out to consultation, which hopefully will be useful. Transfers- 3 cases of difficulty, 1 died (ICU)</a:t>
            </a:r>
            <a:endParaRPr lang="en-US" smtClean="0"/>
          </a:p>
        </p:txBody>
      </p:sp>
      <p:sp>
        <p:nvSpPr>
          <p:cNvPr id="4" name="Slide Number Placeholder 3"/>
          <p:cNvSpPr>
            <a:spLocks noGrp="1"/>
          </p:cNvSpPr>
          <p:nvPr>
            <p:ph type="sldNum" sz="quarter" idx="5"/>
          </p:nvPr>
        </p:nvSpPr>
        <p:spPr/>
        <p:txBody>
          <a:bodyPr/>
          <a:lstStyle/>
          <a:p>
            <a:pPr>
              <a:defRPr/>
            </a:pPr>
            <a:fld id="{D1969379-8B92-41D8-8BE1-66CC2C435640}"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a:t>
            </a:r>
            <a:r>
              <a:rPr lang="en-GB" baseline="0" dirty="0" smtClean="0"/>
              <a:t> NAP4, </a:t>
            </a:r>
            <a:r>
              <a:rPr lang="en-GB" dirty="0" smtClean="0"/>
              <a:t>we can stand outside our obstetric box and look at these cases in the context</a:t>
            </a:r>
            <a:r>
              <a:rPr lang="en-GB" baseline="0" dirty="0" smtClean="0"/>
              <a:t> of the whole report.</a:t>
            </a:r>
            <a:endParaRPr lang="en-GB" dirty="0" smtClean="0"/>
          </a:p>
          <a:p>
            <a:r>
              <a:rPr lang="en-US" dirty="0" smtClean="0"/>
              <a:t>We were able to look at how we manage </a:t>
            </a:r>
            <a:r>
              <a:rPr lang="en-US" dirty="0" err="1" smtClean="0"/>
              <a:t>obs</a:t>
            </a:r>
            <a:r>
              <a:rPr lang="en-US" dirty="0" smtClean="0"/>
              <a:t> cases differently from the non obstetric </a:t>
            </a:r>
            <a:r>
              <a:rPr lang="en-US" dirty="0" err="1" smtClean="0"/>
              <a:t>eg</a:t>
            </a:r>
            <a:r>
              <a:rPr lang="en-US" dirty="0" smtClean="0"/>
              <a:t> general </a:t>
            </a:r>
            <a:r>
              <a:rPr lang="en-US" smtClean="0"/>
              <a:t>surgical list.</a:t>
            </a:r>
            <a:endParaRPr lang="en-US" dirty="0"/>
          </a:p>
        </p:txBody>
      </p:sp>
      <p:sp>
        <p:nvSpPr>
          <p:cNvPr id="4" name="Slide Number Placeholder 3"/>
          <p:cNvSpPr>
            <a:spLocks noGrp="1"/>
          </p:cNvSpPr>
          <p:nvPr>
            <p:ph type="sldNum" sz="quarter" idx="10"/>
          </p:nvPr>
        </p:nvSpPr>
        <p:spPr/>
        <p:txBody>
          <a:bodyPr/>
          <a:lstStyle/>
          <a:p>
            <a:pPr>
              <a:defRPr/>
            </a:pPr>
            <a:fld id="{D5F994E9-570A-4F90-81C1-4F2EE3C00EA7}" type="slidenum">
              <a:rPr lang="en-US" smtClean="0"/>
              <a:pPr>
                <a:defRPr/>
              </a:pPr>
              <a:t>3</a:t>
            </a:fld>
            <a:endParaRPr lang="en-US"/>
          </a:p>
        </p:txBody>
      </p:sp>
    </p:spTree>
    <p:extLst>
      <p:ext uri="{BB962C8B-B14F-4D97-AF65-F5344CB8AC3E}">
        <p14:creationId xmlns:p14="http://schemas.microsoft.com/office/powerpoint/2010/main" xmlns="" val="88037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What’s going through your mind when you’ve been called to help out here? </a:t>
            </a:r>
            <a:r>
              <a:rPr lang="en-US" baseline="0" dirty="0" smtClean="0"/>
              <a:t>We had 4 obstetric cases of a particularly complex nature and all made a full recovery and had live births which was great. </a:t>
            </a:r>
            <a:r>
              <a:rPr lang="en-US" dirty="0" smtClean="0"/>
              <a:t> Not possible to make robust</a:t>
            </a:r>
            <a:r>
              <a:rPr lang="en-US" baseline="0" dirty="0" smtClean="0"/>
              <a:t> </a:t>
            </a:r>
            <a:r>
              <a:rPr lang="en-US" dirty="0" smtClean="0"/>
              <a:t>comments but useful info. How</a:t>
            </a:r>
            <a:r>
              <a:rPr lang="en-US" baseline="0" dirty="0" smtClean="0"/>
              <a:t> does entering delivery suite change the </a:t>
            </a:r>
            <a:r>
              <a:rPr lang="en-US" baseline="0" dirty="0" err="1" smtClean="0"/>
              <a:t>anaesthetists’standard</a:t>
            </a:r>
            <a:r>
              <a:rPr lang="en-US" baseline="0" dirty="0" smtClean="0"/>
              <a:t>  approach to a difficult airway? </a:t>
            </a:r>
          </a:p>
        </p:txBody>
      </p:sp>
      <p:sp>
        <p:nvSpPr>
          <p:cNvPr id="4" name="Slide Number Placeholder 3"/>
          <p:cNvSpPr>
            <a:spLocks noGrp="1"/>
          </p:cNvSpPr>
          <p:nvPr>
            <p:ph type="sldNum" sz="quarter" idx="10"/>
          </p:nvPr>
        </p:nvSpPr>
        <p:spPr/>
        <p:txBody>
          <a:bodyPr/>
          <a:lstStyle/>
          <a:p>
            <a:fld id="{4CF6BDD8-A3DA-2A4B-B648-4C92ED48FB47}" type="slidenum">
              <a:rPr lang="en-US" smtClean="0"/>
              <a:pPr/>
              <a:t>4</a:t>
            </a:fld>
            <a:endParaRPr lang="en-US"/>
          </a:p>
        </p:txBody>
      </p:sp>
    </p:spTree>
    <p:extLst>
      <p:ext uri="{BB962C8B-B14F-4D97-AF65-F5344CB8AC3E}">
        <p14:creationId xmlns:p14="http://schemas.microsoft.com/office/powerpoint/2010/main" xmlns="" val="250272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Use of alternative laryngoscope blades were not seen consistently in the reported cases, something of a contrast to non-obstetric cases.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No SAD was converted to ETT-</a:t>
            </a:r>
            <a:r>
              <a:rPr lang="en-GB" sz="1200" baseline="0" dirty="0" smtClean="0"/>
              <a:t> they were removed for repeat direct laryngoscopy or</a:t>
            </a:r>
            <a:r>
              <a:rPr lang="en-GB" sz="1200" dirty="0" smtClean="0"/>
              <a:t> a</a:t>
            </a:r>
            <a:r>
              <a:rPr lang="en-GB" sz="1200" baseline="0" dirty="0" smtClean="0"/>
              <a:t> surgical </a:t>
            </a:r>
            <a:r>
              <a:rPr lang="en-GB" sz="1200" baseline="0" dirty="0" err="1" smtClean="0"/>
              <a:t>trachy</a:t>
            </a:r>
            <a:r>
              <a:rPr lang="en-GB" sz="1200" baseline="0" dirty="0" smtClean="0"/>
              <a:t> was done</a:t>
            </a: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4CF6BDD8-A3DA-2A4B-B648-4C92ED48FB47}" type="slidenum">
              <a:rPr lang="en-US" smtClean="0"/>
              <a:pPr/>
              <a:t>5</a:t>
            </a:fld>
            <a:endParaRPr lang="en-US"/>
          </a:p>
        </p:txBody>
      </p:sp>
    </p:spTree>
    <p:extLst>
      <p:ext uri="{BB962C8B-B14F-4D97-AF65-F5344CB8AC3E}">
        <p14:creationId xmlns:p14="http://schemas.microsoft.com/office/powerpoint/2010/main" xmlns="" val="3575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A </a:t>
            </a:r>
            <a:r>
              <a:rPr lang="en-GB" sz="1200" dirty="0" err="1" smtClean="0"/>
              <a:t>fibrescope</a:t>
            </a:r>
            <a:r>
              <a:rPr lang="en-GB" sz="1200" dirty="0" smtClean="0"/>
              <a:t> was not used either to intubate directly, intubate via a SAD or to check tracheal tube placement when it was in doubt </a:t>
            </a:r>
            <a:endParaRPr lang="en-GB" dirty="0" smtClean="0"/>
          </a:p>
        </p:txBody>
      </p:sp>
      <p:sp>
        <p:nvSpPr>
          <p:cNvPr id="4" name="Slide Number Placeholder 3"/>
          <p:cNvSpPr>
            <a:spLocks noGrp="1"/>
          </p:cNvSpPr>
          <p:nvPr>
            <p:ph type="sldNum" sz="quarter" idx="10"/>
          </p:nvPr>
        </p:nvSpPr>
        <p:spPr/>
        <p:txBody>
          <a:bodyPr/>
          <a:lstStyle/>
          <a:p>
            <a:fld id="{4CF6BDD8-A3DA-2A4B-B648-4C92ED48FB47}" type="slidenum">
              <a:rPr lang="en-US" smtClean="0"/>
              <a:pPr/>
              <a:t>6</a:t>
            </a:fld>
            <a:endParaRPr lang="en-US"/>
          </a:p>
        </p:txBody>
      </p:sp>
    </p:spTree>
    <p:extLst>
      <p:ext uri="{BB962C8B-B14F-4D97-AF65-F5344CB8AC3E}">
        <p14:creationId xmlns:p14="http://schemas.microsoft.com/office/powerpoint/2010/main" xmlns="" val="3575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high failure rate could be explained by the fact that the obstetric patient is particularly difficult, obese, </a:t>
            </a:r>
            <a:r>
              <a:rPr lang="en-US" baseline="0" dirty="0" err="1" smtClean="0"/>
              <a:t>oedematous</a:t>
            </a:r>
            <a:r>
              <a:rPr lang="en-US" baseline="0" dirty="0" smtClean="0"/>
              <a:t>, but there the panel felt there was room for improvement. Reports are </a:t>
            </a:r>
            <a:r>
              <a:rPr lang="en-US" baseline="0" dirty="0" err="1" smtClean="0"/>
              <a:t>increasgly</a:t>
            </a:r>
            <a:r>
              <a:rPr lang="en-US" baseline="0" dirty="0" smtClean="0"/>
              <a:t> showing increased SAD use in difficult </a:t>
            </a:r>
            <a:r>
              <a:rPr lang="en-US" baseline="0" dirty="0" err="1" smtClean="0"/>
              <a:t>obs</a:t>
            </a:r>
            <a:r>
              <a:rPr lang="en-US" baseline="0" dirty="0" smtClean="0"/>
              <a:t> airways. The </a:t>
            </a:r>
            <a:r>
              <a:rPr lang="en-US" baseline="0" dirty="0" err="1" smtClean="0"/>
              <a:t>cLMA</a:t>
            </a:r>
            <a:r>
              <a:rPr lang="en-US" baseline="0" dirty="0" smtClean="0"/>
              <a:t> may be the best device but we should chose it based on our wider experience not because it’s the only one we know.- the second generation SADs that fit better and have gastric suction, and techniques to convert to endotracheal intubation using </a:t>
            </a:r>
            <a:r>
              <a:rPr lang="en-US" baseline="0" dirty="0" err="1" smtClean="0"/>
              <a:t>fibrescopes</a:t>
            </a:r>
            <a:r>
              <a:rPr lang="en-US" baseline="0" dirty="0" smtClean="0"/>
              <a:t>.</a:t>
            </a:r>
          </a:p>
          <a:p>
            <a:r>
              <a:rPr lang="en-US" baseline="0" dirty="0" smtClean="0"/>
              <a:t>Thinking outside the box in a general surgical list we would try to try to secure the airway better.</a:t>
            </a:r>
          </a:p>
          <a:p>
            <a:r>
              <a:rPr lang="en-US" baseline="0" dirty="0" smtClean="0"/>
              <a:t>In obstetrics the </a:t>
            </a:r>
            <a:r>
              <a:rPr lang="en-US" baseline="0" dirty="0" err="1" smtClean="0"/>
              <a:t>cLMA</a:t>
            </a:r>
            <a:r>
              <a:rPr lang="en-US" baseline="0" dirty="0" smtClean="0"/>
              <a:t> is increasingly regarded as a solution rather than interim measure in secure in protecting the airway. </a:t>
            </a:r>
            <a:endParaRPr lang="en-US" dirty="0"/>
          </a:p>
        </p:txBody>
      </p:sp>
      <p:sp>
        <p:nvSpPr>
          <p:cNvPr id="4" name="Slide Number Placeholder 3"/>
          <p:cNvSpPr>
            <a:spLocks noGrp="1"/>
          </p:cNvSpPr>
          <p:nvPr>
            <p:ph type="sldNum" sz="quarter" idx="10"/>
          </p:nvPr>
        </p:nvSpPr>
        <p:spPr/>
        <p:txBody>
          <a:bodyPr/>
          <a:lstStyle/>
          <a:p>
            <a:pPr>
              <a:defRPr/>
            </a:pPr>
            <a:fld id="{D5F994E9-570A-4F90-81C1-4F2EE3C00EA7}" type="slidenum">
              <a:rPr lang="en-US" smtClean="0"/>
              <a:pPr>
                <a:defRPr/>
              </a:pPr>
              <a:t>7</a:t>
            </a:fld>
            <a:endParaRPr lang="en-US"/>
          </a:p>
        </p:txBody>
      </p:sp>
    </p:spTree>
    <p:extLst>
      <p:ext uri="{BB962C8B-B14F-4D97-AF65-F5344CB8AC3E}">
        <p14:creationId xmlns:p14="http://schemas.microsoft.com/office/powerpoint/2010/main" xmlns="" val="39558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doubt</a:t>
            </a:r>
            <a:r>
              <a:rPr lang="en-US" baseline="0" dirty="0" smtClean="0"/>
              <a:t> our airway complications have markedly reduced over the years -</a:t>
            </a:r>
            <a:r>
              <a:rPr lang="en-US" dirty="0" smtClean="0"/>
              <a:t> 2</a:t>
            </a:r>
            <a:r>
              <a:rPr lang="en-US" baseline="0" dirty="0" smtClean="0"/>
              <a:t> airway related events in recent triennial report.</a:t>
            </a:r>
          </a:p>
          <a:p>
            <a:r>
              <a:rPr lang="en-US" baseline="0" dirty="0" smtClean="0"/>
              <a:t>But remember this reports deaths.  There are still many airway problems occurring </a:t>
            </a:r>
            <a:r>
              <a:rPr lang="en-US" baseline="0" dirty="0" err="1" smtClean="0"/>
              <a:t>iin</a:t>
            </a:r>
            <a:r>
              <a:rPr lang="en-US" baseline="0" dirty="0" smtClean="0"/>
              <a:t> this group and we had 4 reports to NAP4</a:t>
            </a:r>
            <a:endParaRPr lang="en-US" dirty="0"/>
          </a:p>
        </p:txBody>
      </p:sp>
      <p:sp>
        <p:nvSpPr>
          <p:cNvPr id="4" name="Slide Number Placeholder 3"/>
          <p:cNvSpPr>
            <a:spLocks noGrp="1"/>
          </p:cNvSpPr>
          <p:nvPr>
            <p:ph type="sldNum" sz="quarter" idx="10"/>
          </p:nvPr>
        </p:nvSpPr>
        <p:spPr/>
        <p:txBody>
          <a:bodyPr/>
          <a:lstStyle/>
          <a:p>
            <a:fld id="{4CF6BDD8-A3DA-2A4B-B648-4C92ED48FB47}" type="slidenum">
              <a:rPr lang="en-US" smtClean="0"/>
              <a:pPr/>
              <a:t>8</a:t>
            </a:fld>
            <a:endParaRPr lang="en-US"/>
          </a:p>
        </p:txBody>
      </p:sp>
    </p:spTree>
    <p:extLst>
      <p:ext uri="{BB962C8B-B14F-4D97-AF65-F5344CB8AC3E}">
        <p14:creationId xmlns:p14="http://schemas.microsoft.com/office/powerpoint/2010/main" xmlns="" val="351044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Admitted</a:t>
            </a:r>
            <a:r>
              <a:rPr lang="en-GB" baseline="0" dirty="0" smtClean="0"/>
              <a:t> to ICU </a:t>
            </a:r>
            <a:r>
              <a:rPr lang="en-GB" dirty="0" smtClean="0"/>
              <a:t>for observation of their airway and other reasons (e.g. aspiration, controlled ventilation following massive haemorrhage).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4CF6BDD8-A3DA-2A4B-B648-4C92ED48FB47}" type="slidenum">
              <a:rPr lang="en-US" smtClean="0"/>
              <a:pPr/>
              <a:t>9</a:t>
            </a:fld>
            <a:endParaRPr lang="en-US"/>
          </a:p>
        </p:txBody>
      </p:sp>
    </p:spTree>
    <p:extLst>
      <p:ext uri="{BB962C8B-B14F-4D97-AF65-F5344CB8AC3E}">
        <p14:creationId xmlns:p14="http://schemas.microsoft.com/office/powerpoint/2010/main" xmlns="" val="378511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9AF25D5-4101-49A3-B6A8-D2268DD796B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1424A55A-1013-4CFF-AFD8-A8252FA1F725}" type="datetimeFigureOut">
              <a:rPr lang="en-US"/>
              <a:pPr>
                <a:defRPr/>
              </a:pPr>
              <a:t>3/29/2011</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8E687C2-7127-404D-A43A-EF8D5F8BD49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0AA524FC-2278-4665-84A8-FC224B8DE115}" type="datetimeFigureOut">
              <a:rPr lang="en-US"/>
              <a:pPr>
                <a:defRPr/>
              </a:pPr>
              <a:t>3/29/2011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411BD67A-C5EE-475D-945D-4FD0CAF406A8}"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fld id="{3E85EC94-59B5-4ED2-9887-FEA35C9AD490}" type="datetimeFigureOut">
              <a:rPr lang="en-US"/>
              <a:pPr>
                <a:defRPr/>
              </a:pPr>
              <a:t>3/29/2011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AB99F64-ED2D-4E1E-834E-5848D4210A2F}"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08E505E1-E09E-4550-A574-9487B3A8D3C1}" type="datetimeFigureOut">
              <a:rPr lang="en-US"/>
              <a:pPr>
                <a:defRPr/>
              </a:pPr>
              <a:t>3/29/2011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5C8B3B-213C-430D-88EA-1C5F6884D35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7AB3E5F1-C194-412B-80BA-5BBB9AB6A3E7}" type="datetimeFigureOut">
              <a:rPr lang="en-US"/>
              <a:pPr>
                <a:defRPr/>
              </a:pPr>
              <a:t>3/29/2011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4EB568A-1913-4B02-BD7F-69EB27B0D529}"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fld id="{E54B68F1-49BA-4EB3-B111-BECEDA7F05C1}" type="datetimeFigureOut">
              <a:rPr lang="en-US"/>
              <a:pPr>
                <a:defRPr/>
              </a:pPr>
              <a:t>3/29/2011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FEE479A-3B55-4E91-B57B-6E5B007A2DB6}"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04023E3C-9980-463E-B1C6-D0D8B27C9D66}" type="datetimeFigureOut">
              <a:rPr lang="en-US"/>
              <a:pPr>
                <a:defRPr/>
              </a:pPr>
              <a:t>3/29/2011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8AE9814-3543-44F0-8AA2-8EA52BD9AF99}"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fld id="{A77C71BF-0F3F-401F-B0C4-AC0CA18D4890}" type="datetimeFigureOut">
              <a:rPr lang="en-US"/>
              <a:pPr>
                <a:defRPr/>
              </a:pPr>
              <a:t>3/29/2011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64CE223-B5AE-48DE-9836-0F3AF9D556B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D47C8E05-85B8-4CF1-A1A6-C95CF384CB81}" type="datetimeFigureOut">
              <a:rPr lang="en-US"/>
              <a:pPr>
                <a:defRPr/>
              </a:pPr>
              <a:t>3/29/2011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69324DC-AF67-4F4B-BED7-B1581A5A053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FBA2FB47-92E1-4ACF-9386-3301BE898F2A}" type="datetimeFigureOut">
              <a:rPr lang="en-US"/>
              <a:pPr>
                <a:defRPr/>
              </a:pPr>
              <a:t>3/29/2011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BE69AC7-13BB-4AE4-8BF0-9E59AA5ADC4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4CBDD48A-53E9-4A40-9F34-B36321789CE7}" type="datetimeFigureOut">
              <a:rPr lang="en-US"/>
              <a:pPr>
                <a:defRPr/>
              </a:pPr>
              <a:t>3/29/2011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200"/>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Arial Black" pitchFamily="34" charset="0"/>
              </a:defRPr>
            </a:lvl1pPr>
          </a:lstStyle>
          <a:p>
            <a:pPr>
              <a:defRPr/>
            </a:pPr>
            <a:fld id="{5B25A859-5E82-4481-A37A-02593C197F15}"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lvl1pPr>
          </a:lstStyle>
          <a:p>
            <a:pPr>
              <a:defRPr/>
            </a:pPr>
            <a:fld id="{9B9605A0-6433-4031-A751-C07A8930A19D}" type="datetimeFigureOut">
              <a:rPr lang="en-US"/>
              <a:pPr>
                <a:defRPr/>
              </a:pPr>
              <a:t>3/29/2011</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1331913" y="4652963"/>
            <a:ext cx="6408439" cy="936277"/>
          </a:xfrm>
        </p:spPr>
        <p:txBody>
          <a:bodyPr/>
          <a:lstStyle/>
          <a:p>
            <a:pPr eaLnBrk="1" hangingPunct="1"/>
            <a:r>
              <a:rPr lang="en-GB" sz="2500" dirty="0" smtClean="0">
                <a:solidFill>
                  <a:srgbClr val="FFFFFF"/>
                </a:solidFill>
              </a:rPr>
              <a:t>Association of Paediatric Anaesthetists of Great Britain and Ireland</a:t>
            </a:r>
            <a:br>
              <a:rPr lang="en-GB" sz="2500" dirty="0" smtClean="0">
                <a:solidFill>
                  <a:srgbClr val="FFFFFF"/>
                </a:solidFill>
              </a:rPr>
            </a:br>
            <a:endParaRPr lang="en-US" sz="2500" dirty="0" smtClean="0">
              <a:solidFill>
                <a:srgbClr val="FFFFFF"/>
              </a:solidFill>
            </a:endParaRPr>
          </a:p>
        </p:txBody>
      </p:sp>
      <p:sp>
        <p:nvSpPr>
          <p:cNvPr id="15362" name="Subtitle 2"/>
          <p:cNvSpPr>
            <a:spLocks noGrp="1"/>
          </p:cNvSpPr>
          <p:nvPr>
            <p:ph type="subTitle" idx="4294967295"/>
          </p:nvPr>
        </p:nvSpPr>
        <p:spPr>
          <a:xfrm>
            <a:off x="0" y="3356992"/>
            <a:ext cx="7343775" cy="1504950"/>
          </a:xfrm>
        </p:spPr>
        <p:txBody>
          <a:bodyPr/>
          <a:lstStyle/>
          <a:p>
            <a:pPr marL="0" indent="0" algn="ctr" eaLnBrk="1" hangingPunct="1">
              <a:lnSpc>
                <a:spcPct val="80000"/>
              </a:lnSpc>
              <a:buFont typeface="Wingdings" pitchFamily="2" charset="2"/>
              <a:buNone/>
            </a:pPr>
            <a:r>
              <a:rPr lang="en-GB" sz="5100" dirty="0" smtClean="0">
                <a:solidFill>
                  <a:srgbClr val="898989"/>
                </a:solidFill>
              </a:rPr>
              <a:t>Obstetrics &amp; Paediatrics</a:t>
            </a:r>
            <a:endParaRPr lang="en-US" sz="5100" dirty="0" smtClean="0">
              <a:solidFill>
                <a:srgbClr val="898989"/>
              </a:solidFill>
            </a:endParaRPr>
          </a:p>
          <a:p>
            <a:pPr marL="0" indent="0" algn="ctr" eaLnBrk="1" hangingPunct="1">
              <a:lnSpc>
                <a:spcPct val="80000"/>
              </a:lnSpc>
              <a:buFont typeface="Wingdings" pitchFamily="2" charset="2"/>
              <a:buNone/>
            </a:pPr>
            <a:r>
              <a:rPr lang="en-GB" sz="2800" dirty="0" smtClean="0">
                <a:solidFill>
                  <a:srgbClr val="898989"/>
                </a:solidFill>
              </a:rPr>
              <a:t>Audrey Quinn &amp; Ann E Black</a:t>
            </a:r>
            <a:endParaRPr lang="en-US" sz="2800" dirty="0" smtClean="0">
              <a:solidFill>
                <a:srgbClr val="898989"/>
              </a:solidFill>
            </a:endParaRPr>
          </a:p>
        </p:txBody>
      </p:sp>
      <p:pic>
        <p:nvPicPr>
          <p:cNvPr id="15363" name="Picture 3" descr="Screen shot 2011-03-14 at 09.01.47.png"/>
          <p:cNvPicPr>
            <a:picLocks noChangeAspect="1"/>
          </p:cNvPicPr>
          <p:nvPr/>
        </p:nvPicPr>
        <p:blipFill>
          <a:blip r:embed="rId3" cstate="print"/>
          <a:srcRect/>
          <a:stretch>
            <a:fillRect/>
          </a:stretch>
        </p:blipFill>
        <p:spPr bwMode="auto">
          <a:xfrm>
            <a:off x="13747" y="980728"/>
            <a:ext cx="7058025" cy="2252662"/>
          </a:xfrm>
          <a:prstGeom prst="rect">
            <a:avLst/>
          </a:prstGeom>
          <a:noFill/>
          <a:ln w="9525">
            <a:noFill/>
            <a:miter lim="800000"/>
            <a:headEnd/>
            <a:tailEnd/>
          </a:ln>
        </p:spPr>
      </p:pic>
      <p:pic>
        <p:nvPicPr>
          <p:cNvPr id="15364" name="Picture 5" descr="APAGBI_logo-baby"/>
          <p:cNvPicPr>
            <a:picLocks noChangeAspect="1" noChangeArrowheads="1"/>
          </p:cNvPicPr>
          <p:nvPr/>
        </p:nvPicPr>
        <p:blipFill>
          <a:blip r:embed="rId4" cstate="print"/>
          <a:srcRect/>
          <a:stretch>
            <a:fillRect/>
          </a:stretch>
        </p:blipFill>
        <p:spPr bwMode="auto">
          <a:xfrm>
            <a:off x="395536" y="4509120"/>
            <a:ext cx="863327" cy="698724"/>
          </a:xfrm>
          <a:prstGeom prst="rect">
            <a:avLst/>
          </a:prstGeom>
          <a:noFill/>
          <a:ln w="9525">
            <a:noFill/>
            <a:miter lim="800000"/>
            <a:headEnd/>
            <a:tailEnd/>
          </a:ln>
        </p:spPr>
      </p:pic>
      <p:sp>
        <p:nvSpPr>
          <p:cNvPr id="15365" name="Rectangle 6"/>
          <p:cNvSpPr>
            <a:spLocks noChangeArrowheads="1"/>
          </p:cNvSpPr>
          <p:nvPr/>
        </p:nvSpPr>
        <p:spPr bwMode="auto">
          <a:xfrm>
            <a:off x="1691680" y="4725144"/>
            <a:ext cx="7092950" cy="366713"/>
          </a:xfrm>
          <a:prstGeom prst="rect">
            <a:avLst/>
          </a:prstGeom>
          <a:noFill/>
          <a:ln w="9525">
            <a:noFill/>
            <a:miter lim="800000"/>
            <a:headEnd/>
            <a:tailEnd/>
          </a:ln>
        </p:spPr>
        <p:txBody>
          <a:bodyPr anchor="ctr">
            <a:spAutoFit/>
          </a:bodyPr>
          <a:lstStyle/>
          <a:p>
            <a:pPr eaLnBrk="0" hangingPunct="0"/>
            <a:r>
              <a:rPr lang="en-GB" dirty="0"/>
              <a:t>Association of Paediatric Anaesthetists </a:t>
            </a:r>
            <a:r>
              <a:rPr lang="en-US" dirty="0"/>
              <a:t>of</a:t>
            </a:r>
            <a:r>
              <a:rPr lang="en-GB" dirty="0"/>
              <a:t>f Great Britain and Ireland</a:t>
            </a:r>
          </a:p>
        </p:txBody>
      </p:sp>
      <p:pic>
        <p:nvPicPr>
          <p:cNvPr id="7" name="Picture 6" descr="Screen shot 2011-03-23 at 18.38.0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16477" y="1052736"/>
            <a:ext cx="2027523" cy="3096344"/>
          </a:xfrm>
          <a:prstGeom prst="rect">
            <a:avLst/>
          </a:prstGeom>
        </p:spPr>
      </p:pic>
      <p:pic>
        <p:nvPicPr>
          <p:cNvPr id="8" name="Picture 3" descr="Screen shot 2010-03-24 at 22.42.14.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560" y="5301208"/>
            <a:ext cx="7990283" cy="959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4538724"/>
      </p:ext>
    </p:extLst>
  </p:cSld>
  <p:clrMapOvr>
    <a:masterClrMapping/>
  </p:clrMapOvr>
  <mc:AlternateContent xmlns:mc="http://schemas.openxmlformats.org/markup-compatibility/2006">
    <mc:Choice xmlns:p14="http://schemas.microsoft.com/office/powerpoint/2010/main" xmlns="" Requires="p14">
      <p:transition spd="slow" p14:dur="2000" advTm="10454"/>
    </mc:Choice>
    <mc:Fallback>
      <p:transition spd="slow" advTm="1045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4 cases </a:t>
            </a:r>
            <a:endParaRPr lang="en-US" dirty="0"/>
          </a:p>
        </p:txBody>
      </p:sp>
      <p:sp>
        <p:nvSpPr>
          <p:cNvPr id="5" name="Content Placeholder 4"/>
          <p:cNvSpPr>
            <a:spLocks noGrp="1"/>
          </p:cNvSpPr>
          <p:nvPr>
            <p:ph idx="1"/>
          </p:nvPr>
        </p:nvSpPr>
        <p:spPr/>
        <p:txBody>
          <a:bodyPr/>
          <a:lstStyle/>
          <a:p>
            <a:pPr marL="0" lvl="0" indent="0">
              <a:buNone/>
            </a:pPr>
            <a:r>
              <a:rPr lang="en-GB" dirty="0" smtClean="0"/>
              <a:t>1. Woken up, </a:t>
            </a:r>
            <a:r>
              <a:rPr lang="en-GB" dirty="0"/>
              <a:t>failed </a:t>
            </a:r>
            <a:r>
              <a:rPr lang="en-GB" dirty="0" smtClean="0"/>
              <a:t>AFOI, failed </a:t>
            </a:r>
            <a:r>
              <a:rPr lang="en-GB" dirty="0" err="1" smtClean="0"/>
              <a:t>cLMA</a:t>
            </a:r>
            <a:r>
              <a:rPr lang="en-GB" dirty="0" smtClean="0"/>
              <a:t>, </a:t>
            </a:r>
            <a:r>
              <a:rPr lang="en-GB" dirty="0"/>
              <a:t>failed </a:t>
            </a:r>
            <a:r>
              <a:rPr lang="en-GB" dirty="0" err="1" smtClean="0"/>
              <a:t>cricothyroidotomy</a:t>
            </a:r>
            <a:r>
              <a:rPr lang="en-GB" dirty="0" smtClean="0"/>
              <a:t>, rescued ILMA</a:t>
            </a:r>
            <a:endParaRPr lang="en-GB" dirty="0"/>
          </a:p>
          <a:p>
            <a:pPr marL="0" lvl="0" indent="0">
              <a:buNone/>
            </a:pPr>
            <a:r>
              <a:rPr lang="en-GB" dirty="0" smtClean="0"/>
              <a:t>2. Rescued by </a:t>
            </a:r>
            <a:r>
              <a:rPr lang="en-GB" dirty="0" err="1" smtClean="0"/>
              <a:t>cLMA</a:t>
            </a:r>
            <a:r>
              <a:rPr lang="en-GB" dirty="0" smtClean="0"/>
              <a:t>, then gastric aspiration</a:t>
            </a:r>
          </a:p>
          <a:p>
            <a:pPr marL="0" lvl="0" indent="0">
              <a:buNone/>
            </a:pPr>
            <a:r>
              <a:rPr lang="en-GB" dirty="0" smtClean="0"/>
              <a:t>3. </a:t>
            </a:r>
            <a:r>
              <a:rPr lang="en-GB" dirty="0" err="1" smtClean="0"/>
              <a:t>cLMA</a:t>
            </a:r>
            <a:r>
              <a:rPr lang="en-GB" dirty="0" smtClean="0"/>
              <a:t>  </a:t>
            </a:r>
            <a:r>
              <a:rPr lang="en-GB" dirty="0"/>
              <a:t>insufficient for perioperative management </a:t>
            </a:r>
            <a:r>
              <a:rPr lang="en-GB" dirty="0" smtClean="0"/>
              <a:t>of </a:t>
            </a:r>
            <a:r>
              <a:rPr lang="en-GB" dirty="0"/>
              <a:t>complex </a:t>
            </a:r>
            <a:r>
              <a:rPr lang="en-GB" dirty="0" smtClean="0"/>
              <a:t>case, ENT </a:t>
            </a:r>
            <a:r>
              <a:rPr lang="en-GB" dirty="0" err="1" smtClean="0"/>
              <a:t>trachy</a:t>
            </a:r>
            <a:endParaRPr lang="en-GB" dirty="0"/>
          </a:p>
          <a:p>
            <a:pPr marL="0" lvl="0" indent="0">
              <a:buNone/>
            </a:pPr>
            <a:r>
              <a:rPr lang="en-GB" dirty="0" smtClean="0"/>
              <a:t>4. Severe </a:t>
            </a:r>
            <a:r>
              <a:rPr lang="en-GB" dirty="0"/>
              <a:t>bronchospasm </a:t>
            </a:r>
            <a:r>
              <a:rPr lang="en-GB" dirty="0" smtClean="0"/>
              <a:t>no </a:t>
            </a:r>
            <a:r>
              <a:rPr lang="en-GB" dirty="0" err="1" smtClean="0"/>
              <a:t>capnograph</a:t>
            </a:r>
            <a:r>
              <a:rPr lang="en-GB" dirty="0" smtClean="0"/>
              <a:t> trace, confusing picture. ETT</a:t>
            </a:r>
            <a:endParaRPr lang="en-GB" dirty="0"/>
          </a:p>
          <a:p>
            <a:endParaRPr lang="en-US" dirty="0"/>
          </a:p>
        </p:txBody>
      </p:sp>
    </p:spTree>
    <p:extLst>
      <p:ext uri="{BB962C8B-B14F-4D97-AF65-F5344CB8AC3E}">
        <p14:creationId xmlns:p14="http://schemas.microsoft.com/office/powerpoint/2010/main" xmlns="" val="1901499200"/>
      </p:ext>
    </p:extLst>
  </p:cSld>
  <p:clrMapOvr>
    <a:masterClrMapping/>
  </p:clrMapOvr>
  <mc:AlternateContent xmlns:mc="http://schemas.openxmlformats.org/markup-compatibility/2006">
    <mc:Choice xmlns:p14="http://schemas.microsoft.com/office/powerpoint/2010/main" xmlns="" Requires="p14">
      <p:transition spd="slow" p14:dur="2000" advTm="47637"/>
    </mc:Choice>
    <mc:Fallback>
      <p:transition spd="slow" advTm="4763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395536" y="1628800"/>
            <a:ext cx="8229600" cy="3886200"/>
          </a:xfrm>
        </p:spPr>
        <p:txBody>
          <a:bodyPr/>
          <a:lstStyle/>
          <a:p>
            <a:r>
              <a:rPr lang="en-GB" dirty="0"/>
              <a:t>Major airway complications </a:t>
            </a:r>
            <a:r>
              <a:rPr lang="en-GB" dirty="0" smtClean="0"/>
              <a:t>are </a:t>
            </a:r>
            <a:r>
              <a:rPr lang="en-GB" dirty="0"/>
              <a:t>rare </a:t>
            </a:r>
            <a:r>
              <a:rPr lang="en-GB" dirty="0" smtClean="0"/>
              <a:t>but often complex. </a:t>
            </a:r>
          </a:p>
          <a:p>
            <a:r>
              <a:rPr lang="en-GB" dirty="0"/>
              <a:t>Not always possible to wake </a:t>
            </a:r>
          </a:p>
          <a:p>
            <a:pPr marL="0" indent="0">
              <a:buNone/>
            </a:pPr>
            <a:r>
              <a:rPr lang="en-GB" dirty="0"/>
              <a:t>   up and convert to a </a:t>
            </a:r>
            <a:r>
              <a:rPr lang="en-GB" dirty="0" smtClean="0"/>
              <a:t>regional</a:t>
            </a:r>
          </a:p>
          <a:p>
            <a:r>
              <a:rPr lang="en-GB" dirty="0" smtClean="0"/>
              <a:t>Non</a:t>
            </a:r>
            <a:r>
              <a:rPr lang="en-GB" dirty="0"/>
              <a:t>-anaesthetic staff should </a:t>
            </a:r>
          </a:p>
          <a:p>
            <a:pPr marL="0" indent="0">
              <a:buNone/>
            </a:pPr>
            <a:r>
              <a:rPr lang="en-GB" dirty="0" smtClean="0"/>
              <a:t>   be </a:t>
            </a:r>
            <a:r>
              <a:rPr lang="en-GB" dirty="0"/>
              <a:t>aware </a:t>
            </a:r>
            <a:r>
              <a:rPr lang="en-GB" dirty="0" smtClean="0"/>
              <a:t>of difficulty of cases.</a:t>
            </a:r>
          </a:p>
          <a:p>
            <a:endParaRPr lang="en-GB" dirty="0"/>
          </a:p>
          <a:p>
            <a:pPr marL="0" indent="0">
              <a:buNone/>
            </a:pPr>
            <a:endParaRPr lang="en-US" dirty="0"/>
          </a:p>
        </p:txBody>
      </p:sp>
      <p:pic>
        <p:nvPicPr>
          <p:cNvPr id="4" name="Picture 3" descr="IMG_074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66873" y="2852936"/>
            <a:ext cx="2453599" cy="3284984"/>
          </a:xfrm>
          <a:prstGeom prst="rect">
            <a:avLst/>
          </a:prstGeom>
        </p:spPr>
      </p:pic>
      <p:cxnSp>
        <p:nvCxnSpPr>
          <p:cNvPr id="11" name="Straight Connector 10"/>
          <p:cNvCxnSpPr/>
          <p:nvPr/>
        </p:nvCxnSpPr>
        <p:spPr bwMode="auto">
          <a:xfrm flipV="1">
            <a:off x="7740352" y="4077072"/>
            <a:ext cx="144016" cy="72008"/>
          </a:xfrm>
          <a:prstGeom prst="line">
            <a:avLst/>
          </a:prstGeom>
          <a:solidFill>
            <a:schemeClr val="accent1"/>
          </a:solidFill>
          <a:ln w="762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869788150"/>
      </p:ext>
    </p:extLst>
  </p:cSld>
  <p:clrMapOvr>
    <a:masterClrMapping/>
  </p:clrMapOvr>
  <mc:AlternateContent xmlns:mc="http://schemas.openxmlformats.org/markup-compatibility/2006">
    <mc:Choice xmlns:p14="http://schemas.microsoft.com/office/powerpoint/2010/main" xmlns="" Requires="p14">
      <p:transition spd="slow" p14:dur="2000" advTm="18963"/>
    </mc:Choice>
    <mc:Fallback>
      <p:transition spd="slow" advTm="1896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lnSpcReduction="10000"/>
          </a:bodyPr>
          <a:lstStyle/>
          <a:p>
            <a:r>
              <a:rPr lang="en-GB" dirty="0" smtClean="0"/>
              <a:t>Staff in recovery </a:t>
            </a:r>
            <a:r>
              <a:rPr lang="en-GB" dirty="0"/>
              <a:t>of a delivery </a:t>
            </a:r>
            <a:r>
              <a:rPr lang="en-GB" dirty="0" smtClean="0"/>
              <a:t>suite must </a:t>
            </a:r>
            <a:r>
              <a:rPr lang="en-GB" dirty="0"/>
              <a:t>be competency trained.</a:t>
            </a:r>
            <a:r>
              <a:rPr lang="en-GB" u="sng" dirty="0"/>
              <a:t> </a:t>
            </a:r>
            <a:endParaRPr lang="en-GB" u="sng" dirty="0" smtClean="0"/>
          </a:p>
          <a:p>
            <a:r>
              <a:rPr lang="en-GB" dirty="0"/>
              <a:t>Consultants </a:t>
            </a:r>
            <a:r>
              <a:rPr lang="en-GB" dirty="0" smtClean="0"/>
              <a:t>from other </a:t>
            </a:r>
            <a:r>
              <a:rPr lang="en-GB" dirty="0"/>
              <a:t>disciplines </a:t>
            </a:r>
            <a:r>
              <a:rPr lang="en-GB" dirty="0" smtClean="0"/>
              <a:t>may </a:t>
            </a:r>
            <a:r>
              <a:rPr lang="en-GB" dirty="0"/>
              <a:t>not fully understand issues of choice of anaesthetic </a:t>
            </a:r>
            <a:endParaRPr lang="en-GB" dirty="0" smtClean="0"/>
          </a:p>
          <a:p>
            <a:r>
              <a:rPr lang="en-GB" dirty="0" smtClean="0"/>
              <a:t>Management decisions </a:t>
            </a:r>
            <a:r>
              <a:rPr lang="en-GB" dirty="0"/>
              <a:t>of complex patients </a:t>
            </a:r>
            <a:r>
              <a:rPr lang="en-GB" dirty="0" smtClean="0"/>
              <a:t>requires </a:t>
            </a:r>
            <a:r>
              <a:rPr lang="en-GB" dirty="0"/>
              <a:t>close collaboration when forming initial and back-up plans.</a:t>
            </a:r>
          </a:p>
          <a:p>
            <a:endParaRPr lang="en-US" dirty="0"/>
          </a:p>
        </p:txBody>
      </p:sp>
    </p:spTree>
    <p:extLst>
      <p:ext uri="{BB962C8B-B14F-4D97-AF65-F5344CB8AC3E}">
        <p14:creationId xmlns:p14="http://schemas.microsoft.com/office/powerpoint/2010/main" xmlns="" val="3390088846"/>
      </p:ext>
    </p:extLst>
  </p:cSld>
  <p:clrMapOvr>
    <a:masterClrMapping/>
  </p:clrMapOvr>
  <mc:AlternateContent xmlns:mc="http://schemas.openxmlformats.org/markup-compatibility/2006">
    <mc:Choice xmlns:p14="http://schemas.microsoft.com/office/powerpoint/2010/main" xmlns="" Requires="p14">
      <p:transition spd="slow" p14:dur="2000" advTm="14001"/>
    </mc:Choice>
    <mc:Fallback>
      <p:transition spd="slow" advTm="140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67544" y="1628800"/>
            <a:ext cx="8229600" cy="3886200"/>
          </a:xfrm>
        </p:spPr>
        <p:txBody>
          <a:bodyPr>
            <a:normAutofit fontScale="92500" lnSpcReduction="10000"/>
          </a:bodyPr>
          <a:lstStyle/>
          <a:p>
            <a:r>
              <a:rPr lang="en-GB" dirty="0"/>
              <a:t>O</a:t>
            </a:r>
            <a:r>
              <a:rPr lang="en-GB" dirty="0" smtClean="0"/>
              <a:t>bstetric anaesthetists </a:t>
            </a:r>
            <a:r>
              <a:rPr lang="en-GB" dirty="0"/>
              <a:t>should be familiar and skilled with </a:t>
            </a:r>
            <a:r>
              <a:rPr lang="en-GB" dirty="0" smtClean="0"/>
              <a:t>SADs for rescuing and protecting the airway +/- ETT. </a:t>
            </a:r>
          </a:p>
          <a:p>
            <a:r>
              <a:rPr lang="en-GB" dirty="0"/>
              <a:t>A flexible </a:t>
            </a:r>
            <a:r>
              <a:rPr lang="en-GB" dirty="0" err="1" smtClean="0"/>
              <a:t>fibrescope</a:t>
            </a:r>
            <a:r>
              <a:rPr lang="en-GB" dirty="0" smtClean="0"/>
              <a:t> may </a:t>
            </a:r>
            <a:r>
              <a:rPr lang="en-GB" dirty="0"/>
              <a:t>have several roles </a:t>
            </a:r>
            <a:r>
              <a:rPr lang="en-GB" dirty="0" smtClean="0"/>
              <a:t>in </a:t>
            </a:r>
            <a:r>
              <a:rPr lang="en-GB" dirty="0"/>
              <a:t>obstetric setting. </a:t>
            </a:r>
          </a:p>
          <a:p>
            <a:r>
              <a:rPr lang="en-GB" dirty="0"/>
              <a:t>Anaesthetic departments should provide </a:t>
            </a:r>
            <a:r>
              <a:rPr lang="en-GB" dirty="0" smtClean="0"/>
              <a:t>training, </a:t>
            </a:r>
            <a:r>
              <a:rPr lang="en-GB" dirty="0"/>
              <a:t>skills and equipment </a:t>
            </a:r>
            <a:r>
              <a:rPr lang="en-GB" dirty="0" smtClean="0"/>
              <a:t>to </a:t>
            </a:r>
            <a:r>
              <a:rPr lang="en-GB" dirty="0"/>
              <a:t>deliver awake </a:t>
            </a:r>
            <a:r>
              <a:rPr lang="en-GB" dirty="0" err="1"/>
              <a:t>fibreoptic</a:t>
            </a:r>
            <a:r>
              <a:rPr lang="en-GB" dirty="0"/>
              <a:t> </a:t>
            </a:r>
            <a:r>
              <a:rPr lang="en-GB" dirty="0" smtClean="0"/>
              <a:t>intubation in obstetrics</a:t>
            </a:r>
            <a:endParaRPr lang="en-US" dirty="0"/>
          </a:p>
        </p:txBody>
      </p:sp>
    </p:spTree>
    <p:extLst>
      <p:ext uri="{BB962C8B-B14F-4D97-AF65-F5344CB8AC3E}">
        <p14:creationId xmlns:p14="http://schemas.microsoft.com/office/powerpoint/2010/main" xmlns="" val="1112682459"/>
      </p:ext>
    </p:extLst>
  </p:cSld>
  <p:clrMapOvr>
    <a:masterClrMapping/>
  </p:clrMapOvr>
  <mc:AlternateContent xmlns:mc="http://schemas.openxmlformats.org/markup-compatibility/2006">
    <mc:Choice xmlns:p14="http://schemas.microsoft.com/office/powerpoint/2010/main" xmlns="" Requires="p14">
      <p:transition spd="med" p14:dur="700" advTm="12449">
        <p:fade/>
      </p:transition>
    </mc:Choice>
    <mc:Fallback>
      <p:transition spd="med" advTm="12449">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914400" y="765174"/>
            <a:ext cx="8229600" cy="5328121"/>
          </a:xfrm>
        </p:spPr>
        <p:txBody>
          <a:bodyPr/>
          <a:lstStyle/>
          <a:p>
            <a:r>
              <a:rPr lang="en-GB" sz="2400" dirty="0" smtClean="0"/>
              <a:t>“</a:t>
            </a:r>
            <a:r>
              <a:rPr lang="en-GB" sz="2400" i="1" dirty="0" smtClean="0"/>
              <a:t>The </a:t>
            </a:r>
            <a:r>
              <a:rPr lang="en-GB" sz="2400" i="1" dirty="0"/>
              <a:t>patient had a </a:t>
            </a:r>
            <a:r>
              <a:rPr lang="en-GB" sz="2400" i="1" dirty="0" err="1"/>
              <a:t>lumbo</a:t>
            </a:r>
            <a:r>
              <a:rPr lang="en-GB" sz="2400" i="1" dirty="0"/>
              <a:t>-peritoneal shunt in situ. Prior neurosurgical advice </a:t>
            </a:r>
            <a:r>
              <a:rPr lang="en-GB" sz="2400" i="1" dirty="0" smtClean="0"/>
              <a:t>..labour </a:t>
            </a:r>
            <a:r>
              <a:rPr lang="en-GB" sz="2400" i="1" dirty="0"/>
              <a:t>and regional anaesthesia were </a:t>
            </a:r>
            <a:r>
              <a:rPr lang="en-GB" sz="2400" i="1" dirty="0" smtClean="0"/>
              <a:t>contraindicated</a:t>
            </a:r>
            <a:r>
              <a:rPr lang="en-GB" sz="2400" dirty="0" smtClean="0"/>
              <a:t>”</a:t>
            </a:r>
          </a:p>
          <a:p>
            <a:endParaRPr lang="en-GB" sz="2400" dirty="0" smtClean="0"/>
          </a:p>
          <a:p>
            <a:r>
              <a:rPr lang="en-GB" sz="2400" dirty="0" smtClean="0"/>
              <a:t>“It </a:t>
            </a:r>
            <a:r>
              <a:rPr lang="en-GB" sz="2400" dirty="0"/>
              <a:t>is essential to have properly trained support staff </a:t>
            </a:r>
            <a:r>
              <a:rPr lang="en-GB" sz="2400" dirty="0" smtClean="0"/>
              <a:t>24 h </a:t>
            </a:r>
            <a:r>
              <a:rPr lang="en-GB" sz="2400" dirty="0"/>
              <a:t>a </a:t>
            </a:r>
            <a:r>
              <a:rPr lang="en-GB" sz="2400" dirty="0" smtClean="0"/>
              <a:t>day… </a:t>
            </a:r>
            <a:r>
              <a:rPr lang="en-GB" sz="2400" dirty="0"/>
              <a:t>reported as a problem </a:t>
            </a:r>
            <a:r>
              <a:rPr lang="en-GB" sz="2400" dirty="0" smtClean="0"/>
              <a:t>area… </a:t>
            </a:r>
            <a:r>
              <a:rPr lang="en-GB" sz="2400" dirty="0"/>
              <a:t>in some cases vital equipment was not immediately at hand </a:t>
            </a:r>
            <a:r>
              <a:rPr lang="en-GB" sz="2400" dirty="0" smtClean="0"/>
              <a:t>and </a:t>
            </a:r>
            <a:r>
              <a:rPr lang="en-GB" sz="2400" dirty="0"/>
              <a:t>led to </a:t>
            </a:r>
            <a:r>
              <a:rPr lang="en-GB" sz="2400" dirty="0" smtClean="0"/>
              <a:t>delays”</a:t>
            </a:r>
          </a:p>
          <a:p>
            <a:endParaRPr lang="en-GB" sz="2400" dirty="0"/>
          </a:p>
          <a:p>
            <a:r>
              <a:rPr lang="en-GB" sz="2400" i="1" dirty="0" smtClean="0"/>
              <a:t>“ Patient was woken up then AFOI: </a:t>
            </a:r>
            <a:r>
              <a:rPr lang="en-GB" sz="2400" i="1" dirty="0"/>
              <a:t>this </a:t>
            </a:r>
            <a:r>
              <a:rPr lang="en-GB" sz="2400" i="1" dirty="0" err="1" smtClean="0"/>
              <a:t>failed..the</a:t>
            </a:r>
            <a:r>
              <a:rPr lang="en-GB" sz="2400" i="1" dirty="0" smtClean="0"/>
              <a:t> </a:t>
            </a:r>
            <a:r>
              <a:rPr lang="en-GB" sz="2400" i="1" dirty="0"/>
              <a:t>patient was </a:t>
            </a:r>
            <a:r>
              <a:rPr lang="en-GB" sz="2400" i="1" dirty="0" smtClean="0"/>
              <a:t>left </a:t>
            </a:r>
            <a:r>
              <a:rPr lang="en-GB" sz="2400" i="1" dirty="0"/>
              <a:t>to </a:t>
            </a:r>
            <a:r>
              <a:rPr lang="en-GB" sz="2400" i="1" dirty="0" smtClean="0"/>
              <a:t>labour with midwife </a:t>
            </a:r>
            <a:r>
              <a:rPr lang="en-GB" sz="2400" i="1" dirty="0"/>
              <a:t>in the </a:t>
            </a:r>
            <a:r>
              <a:rPr lang="en-GB" sz="2400" i="1" dirty="0" smtClean="0"/>
              <a:t>OR using </a:t>
            </a:r>
            <a:r>
              <a:rPr lang="en-GB" sz="2400" i="1" dirty="0" err="1" smtClean="0"/>
              <a:t>entonox</a:t>
            </a:r>
            <a:r>
              <a:rPr lang="en-GB" sz="2400" i="1" dirty="0" smtClean="0"/>
              <a:t>…for </a:t>
            </a:r>
            <a:r>
              <a:rPr lang="en-GB" sz="2400" i="1" dirty="0"/>
              <a:t>poorly understood reasons the patient suffered a </a:t>
            </a:r>
            <a:r>
              <a:rPr lang="en-GB" sz="2400" i="1" dirty="0" smtClean="0"/>
              <a:t>cardio-respiratory arrest..”</a:t>
            </a:r>
          </a:p>
        </p:txBody>
      </p:sp>
    </p:spTree>
    <p:extLst>
      <p:ext uri="{BB962C8B-B14F-4D97-AF65-F5344CB8AC3E}">
        <p14:creationId xmlns:p14="http://schemas.microsoft.com/office/powerpoint/2010/main" xmlns="" val="2695053177"/>
      </p:ext>
    </p:extLst>
  </p:cSld>
  <p:clrMapOvr>
    <a:masterClrMapping/>
  </p:clrMapOvr>
  <mc:AlternateContent xmlns:mc="http://schemas.openxmlformats.org/markup-compatibility/2006">
    <mc:Choice xmlns:p14="http://schemas.microsoft.com/office/powerpoint/2010/main" xmlns="" Requires="p14">
      <p:transition spd="slow" p14:dur="2000" advTm="30829"/>
    </mc:Choice>
    <mc:Fallback>
      <p:transition spd="slow" advTm="3082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1"/>
          <p:cNvPicPr>
            <a:picLocks noChangeAspect="1" noChangeArrowheads="1"/>
          </p:cNvPicPr>
          <p:nvPr/>
        </p:nvPicPr>
        <p:blipFill>
          <a:blip r:embed="rId3" cstate="print">
            <a:extLst>
              <a:ext uri="{28A0092B-C50C-407E-A947-70E740481C1C}">
                <a14:useLocalDpi xmlns:a14="http://schemas.microsoft.com/office/drawing/2010/main" xmlns="" val="0"/>
              </a:ext>
            </a:extLst>
          </a:blip>
          <a:srcRect l="9843" r="4617"/>
          <a:stretch>
            <a:fillRect/>
          </a:stretch>
        </p:blipFill>
        <p:spPr bwMode="auto">
          <a:xfrm>
            <a:off x="0" y="134938"/>
            <a:ext cx="9144000" cy="6534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739862"/>
      </p:ext>
    </p:extLst>
  </p:cSld>
  <p:clrMapOvr>
    <a:masterClrMapping/>
  </p:clrMapOvr>
  <mc:AlternateContent xmlns:mc="http://schemas.openxmlformats.org/markup-compatibility/2006">
    <mc:Choice xmlns:p14="http://schemas.microsoft.com/office/powerpoint/2010/main" xmlns="" Requires="p14">
      <p:transition spd="slow" p14:dur="2000" advTm="9687"/>
    </mc:Choice>
    <mc:Fallback>
      <p:transition spd="slow" advTm="968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57200" y="977900"/>
            <a:ext cx="8229600" cy="1371600"/>
          </a:xfrm>
        </p:spPr>
        <p:txBody>
          <a:bodyPr/>
          <a:lstStyle/>
          <a:p>
            <a:pPr eaLnBrk="1" hangingPunct="1"/>
            <a:r>
              <a:rPr lang="en-GB" sz="4000" b="1" smtClean="0"/>
              <a:t>Paediatrics</a:t>
            </a:r>
            <a:endParaRPr lang="en-US" sz="4000" b="1" smtClean="0"/>
          </a:p>
        </p:txBody>
      </p:sp>
      <p:sp>
        <p:nvSpPr>
          <p:cNvPr id="43010" name="Content Placeholder 2"/>
          <p:cNvSpPr>
            <a:spLocks noGrp="1"/>
          </p:cNvSpPr>
          <p:nvPr>
            <p:ph idx="4294967295"/>
          </p:nvPr>
        </p:nvSpPr>
        <p:spPr>
          <a:xfrm>
            <a:off x="457200" y="2276475"/>
            <a:ext cx="8229600" cy="3886200"/>
          </a:xfrm>
        </p:spPr>
        <p:txBody>
          <a:bodyPr/>
          <a:lstStyle/>
          <a:p>
            <a:pPr eaLnBrk="1" hangingPunct="1"/>
            <a:r>
              <a:rPr lang="en-GB" sz="2800" smtClean="0"/>
              <a:t>What are children</a:t>
            </a:r>
          </a:p>
          <a:p>
            <a:pPr eaLnBrk="1" hangingPunct="1"/>
            <a:r>
              <a:rPr lang="en-GB" sz="2800" smtClean="0"/>
              <a:t>Key points: What are the main differences</a:t>
            </a:r>
          </a:p>
          <a:p>
            <a:pPr lvl="2" eaLnBrk="1" hangingPunct="1">
              <a:buSzTx/>
              <a:buFont typeface="Wingdings" pitchFamily="2" charset="2"/>
              <a:buChar char="§"/>
            </a:pPr>
            <a:r>
              <a:rPr lang="en-GB" sz="2800" smtClean="0"/>
              <a:t>Pre op airway assessment </a:t>
            </a:r>
          </a:p>
          <a:p>
            <a:pPr lvl="2" eaLnBrk="1" hangingPunct="1">
              <a:buSzTx/>
              <a:buFont typeface="Wingdings" pitchFamily="2" charset="2"/>
              <a:buChar char="§"/>
            </a:pPr>
            <a:r>
              <a:rPr lang="en-GB" sz="2800" smtClean="0"/>
              <a:t>Monitoring</a:t>
            </a:r>
          </a:p>
          <a:p>
            <a:pPr lvl="2" eaLnBrk="1" hangingPunct="1">
              <a:buSzTx/>
              <a:buFont typeface="Wingdings" pitchFamily="2" charset="2"/>
              <a:buChar char="§"/>
            </a:pPr>
            <a:r>
              <a:rPr lang="en-GB" sz="2800" smtClean="0"/>
              <a:t>SGD use</a:t>
            </a:r>
          </a:p>
          <a:p>
            <a:pPr lvl="2" eaLnBrk="1" hangingPunct="1">
              <a:buSzTx/>
              <a:buFont typeface="Wingdings" pitchFamily="2" charset="2"/>
              <a:buChar char="§"/>
            </a:pPr>
            <a:r>
              <a:rPr lang="en-GB" sz="2800" smtClean="0"/>
              <a:t>Surgical airway use</a:t>
            </a:r>
          </a:p>
          <a:p>
            <a:pPr eaLnBrk="1" hangingPunct="1">
              <a:buSzTx/>
              <a:buFont typeface="Wingdings" pitchFamily="2" charset="2"/>
              <a:buChar char="§"/>
            </a:pPr>
            <a:endParaRPr lang="en-GB" sz="2800" smtClean="0"/>
          </a:p>
          <a:p>
            <a:pPr eaLnBrk="1" hangingPunct="1"/>
            <a:endParaRPr lang="en-US" smtClean="0"/>
          </a:p>
        </p:txBody>
      </p:sp>
      <p:pic>
        <p:nvPicPr>
          <p:cNvPr id="43011" name="Picture 4" descr="NAP4"/>
          <p:cNvPicPr>
            <a:picLocks noChangeAspect="1" noChangeArrowheads="1"/>
          </p:cNvPicPr>
          <p:nvPr/>
        </p:nvPicPr>
        <p:blipFill>
          <a:blip r:embed="rId3" cstate="print"/>
          <a:srcRect/>
          <a:stretch>
            <a:fillRect/>
          </a:stretch>
        </p:blipFill>
        <p:spPr bwMode="auto">
          <a:xfrm>
            <a:off x="3708400" y="565150"/>
            <a:ext cx="5113338" cy="1135063"/>
          </a:xfrm>
          <a:prstGeom prst="rect">
            <a:avLst/>
          </a:prstGeom>
          <a:noFill/>
          <a:ln w="9525">
            <a:noFill/>
            <a:miter lim="800000"/>
            <a:headEnd/>
            <a:tailEnd/>
          </a:ln>
        </p:spPr>
      </p:pic>
      <p:pic>
        <p:nvPicPr>
          <p:cNvPr id="43012" name="Picture 5" descr="1099846%20V07%2017-01-11"/>
          <p:cNvPicPr>
            <a:picLocks noChangeAspect="1" noChangeArrowheads="1"/>
          </p:cNvPicPr>
          <p:nvPr/>
        </p:nvPicPr>
        <p:blipFill>
          <a:blip r:embed="rId4" cstate="print"/>
          <a:srcRect/>
          <a:stretch>
            <a:fillRect/>
          </a:stretch>
        </p:blipFill>
        <p:spPr bwMode="auto">
          <a:xfrm>
            <a:off x="5219700" y="3860800"/>
            <a:ext cx="3365500" cy="238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5"/>
          <p:cNvSpPr>
            <a:spLocks noGrp="1" noChangeArrowheads="1"/>
          </p:cNvSpPr>
          <p:nvPr>
            <p:ph type="title" idx="4294967295"/>
          </p:nvPr>
        </p:nvSpPr>
        <p:spPr/>
        <p:txBody>
          <a:bodyPr/>
          <a:lstStyle/>
          <a:p>
            <a:pPr eaLnBrk="1" hangingPunct="1"/>
            <a:r>
              <a:rPr lang="en-GB" sz="4000" b="1" smtClean="0"/>
              <a:t>13 paediatric cases</a:t>
            </a:r>
            <a:endParaRPr lang="en-US" sz="4000" b="1" smtClean="0"/>
          </a:p>
        </p:txBody>
      </p:sp>
      <p:sp>
        <p:nvSpPr>
          <p:cNvPr id="112647" name="Content Placeholder 2"/>
          <p:cNvSpPr>
            <a:spLocks noGrp="1"/>
          </p:cNvSpPr>
          <p:nvPr>
            <p:ph type="body" sz="half" idx="4294967295"/>
          </p:nvPr>
        </p:nvSpPr>
        <p:spPr>
          <a:xfrm>
            <a:off x="457200" y="1981200"/>
            <a:ext cx="4038600" cy="3886200"/>
          </a:xfrm>
        </p:spPr>
        <p:txBody>
          <a:bodyPr/>
          <a:lstStyle/>
          <a:p>
            <a:pPr eaLnBrk="1" hangingPunct="1"/>
            <a:r>
              <a:rPr lang="en-GB" sz="2800" smtClean="0"/>
              <a:t>11 cases anaesthetic (7% of anaesthetic cases), 1 ER, 1 ICU</a:t>
            </a:r>
          </a:p>
          <a:p>
            <a:pPr eaLnBrk="1" hangingPunct="1"/>
            <a:r>
              <a:rPr lang="en-GB" sz="2800" smtClean="0"/>
              <a:t>Tracheal tube majority </a:t>
            </a:r>
          </a:p>
          <a:p>
            <a:pPr eaLnBrk="1" hangingPunct="1"/>
            <a:r>
              <a:rPr lang="en-GB" sz="2800" smtClean="0"/>
              <a:t>1 LMA</a:t>
            </a:r>
          </a:p>
        </p:txBody>
      </p:sp>
      <p:graphicFrame>
        <p:nvGraphicFramePr>
          <p:cNvPr id="112644" name="Object 4"/>
          <p:cNvGraphicFramePr>
            <a:graphicFrameLocks noGrp="1" noChangeAspect="1"/>
          </p:cNvGraphicFramePr>
          <p:nvPr>
            <p:ph sz="quarter" idx="4294967295"/>
          </p:nvPr>
        </p:nvGraphicFramePr>
        <p:xfrm>
          <a:off x="5267325" y="1981200"/>
          <a:ext cx="2798763" cy="1866900"/>
        </p:xfrm>
        <a:graphic>
          <a:graphicData uri="http://schemas.openxmlformats.org/presentationml/2006/ole">
            <p:oleObj spid="_x0000_s112655" name="Chart" r:id="rId3" imgW="6096000" imgH="4067251" progId="MSGraph.Chart.8">
              <p:embed followColorScheme="full"/>
            </p:oleObj>
          </a:graphicData>
        </a:graphic>
      </p:graphicFrame>
      <p:graphicFrame>
        <p:nvGraphicFramePr>
          <p:cNvPr id="112649" name="Chart 4"/>
          <p:cNvGraphicFramePr>
            <a:graphicFrameLocks/>
          </p:cNvGraphicFramePr>
          <p:nvPr/>
        </p:nvGraphicFramePr>
        <p:xfrm>
          <a:off x="3995738" y="2133600"/>
          <a:ext cx="4392612" cy="2941638"/>
        </p:xfrm>
        <a:graphic>
          <a:graphicData uri="http://schemas.openxmlformats.org/presentationml/2006/ole">
            <p:oleObj spid="_x0000_s112656" name="Worksheet" r:id="rId4" imgW="6420002" imgH="4210152"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idx="4294967295"/>
          </p:nvPr>
        </p:nvSpPr>
        <p:spPr/>
        <p:txBody>
          <a:bodyPr/>
          <a:lstStyle/>
          <a:p>
            <a:pPr eaLnBrk="1" hangingPunct="1"/>
            <a:r>
              <a:rPr lang="en-GB" sz="4000" b="1" smtClean="0"/>
              <a:t>Primary causes of airway difficulty related to anaesthesia</a:t>
            </a:r>
            <a:r>
              <a:rPr lang="en-GB" sz="4000" smtClean="0"/>
              <a:t>:</a:t>
            </a:r>
            <a:endParaRPr lang="en-US" sz="4000" smtClean="0"/>
          </a:p>
        </p:txBody>
      </p:sp>
      <p:sp>
        <p:nvSpPr>
          <p:cNvPr id="113666" name="Content Placeholder 2"/>
          <p:cNvSpPr>
            <a:spLocks noGrp="1"/>
          </p:cNvSpPr>
          <p:nvPr>
            <p:ph idx="4294967295"/>
          </p:nvPr>
        </p:nvSpPr>
        <p:spPr>
          <a:xfrm>
            <a:off x="457200" y="1484313"/>
            <a:ext cx="8229600" cy="3886200"/>
          </a:xfrm>
        </p:spPr>
        <p:txBody>
          <a:bodyPr/>
          <a:lstStyle/>
          <a:p>
            <a:pPr eaLnBrk="1" hangingPunct="1"/>
            <a:endParaRPr lang="en-GB" smtClean="0"/>
          </a:p>
          <a:p>
            <a:pPr eaLnBrk="1" hangingPunct="1"/>
            <a:r>
              <a:rPr lang="en-GB" sz="2800" smtClean="0"/>
              <a:t>Failed intubation 			2</a:t>
            </a:r>
          </a:p>
          <a:p>
            <a:pPr eaLnBrk="1" hangingPunct="1"/>
            <a:r>
              <a:rPr lang="en-GB" sz="2800" smtClean="0"/>
              <a:t>Blocked airway 			3</a:t>
            </a:r>
          </a:p>
          <a:p>
            <a:pPr eaLnBrk="1" hangingPunct="1"/>
            <a:r>
              <a:rPr lang="en-GB" sz="2800" smtClean="0"/>
              <a:t>Airway trauma 				1</a:t>
            </a:r>
          </a:p>
          <a:p>
            <a:pPr eaLnBrk="1" hangingPunct="1"/>
            <a:r>
              <a:rPr lang="en-GB" sz="2800" smtClean="0"/>
              <a:t>Aspiration of gastric contents 	1</a:t>
            </a:r>
          </a:p>
          <a:p>
            <a:pPr eaLnBrk="1" hangingPunct="1"/>
            <a:r>
              <a:rPr lang="en-GB" sz="2800" smtClean="0"/>
              <a:t>Tube displacement			1</a:t>
            </a:r>
          </a:p>
          <a:p>
            <a:pPr eaLnBrk="1" hangingPunct="1"/>
            <a:r>
              <a:rPr lang="en-GB" sz="2800" smtClean="0"/>
              <a:t>Problem at extubation		3</a:t>
            </a: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idx="4294967295"/>
          </p:nvPr>
        </p:nvSpPr>
        <p:spPr/>
        <p:txBody>
          <a:bodyPr/>
          <a:lstStyle/>
          <a:p>
            <a:pPr eaLnBrk="1" hangingPunct="1"/>
            <a:r>
              <a:rPr lang="en-GB" sz="4000" b="1" smtClean="0"/>
              <a:t>Reflection:</a:t>
            </a:r>
            <a:endParaRPr lang="en-US" sz="4000" b="1" smtClean="0"/>
          </a:p>
        </p:txBody>
      </p:sp>
      <p:sp>
        <p:nvSpPr>
          <p:cNvPr id="115714" name="Content Placeholder 2"/>
          <p:cNvSpPr>
            <a:spLocks noGrp="1"/>
          </p:cNvSpPr>
          <p:nvPr>
            <p:ph idx="4294967295"/>
          </p:nvPr>
        </p:nvSpPr>
        <p:spPr>
          <a:xfrm>
            <a:off x="468313" y="1773238"/>
            <a:ext cx="8229600" cy="3886200"/>
          </a:xfrm>
        </p:spPr>
        <p:txBody>
          <a:bodyPr/>
          <a:lstStyle/>
          <a:p>
            <a:pPr eaLnBrk="1" hangingPunct="1">
              <a:lnSpc>
                <a:spcPct val="80000"/>
              </a:lnSpc>
              <a:buFont typeface="Wingdings" pitchFamily="2" charset="2"/>
              <a:buNone/>
            </a:pPr>
            <a:r>
              <a:rPr lang="en-GB" sz="2800" b="1" smtClean="0"/>
              <a:t>Outcome:</a:t>
            </a:r>
          </a:p>
          <a:p>
            <a:pPr eaLnBrk="1" hangingPunct="1">
              <a:lnSpc>
                <a:spcPct val="80000"/>
              </a:lnSpc>
            </a:pPr>
            <a:r>
              <a:rPr lang="en-GB" sz="2800" smtClean="0"/>
              <a:t>9 moderate level of harm</a:t>
            </a:r>
          </a:p>
          <a:p>
            <a:pPr eaLnBrk="1" hangingPunct="1">
              <a:lnSpc>
                <a:spcPct val="80000"/>
              </a:lnSpc>
            </a:pPr>
            <a:r>
              <a:rPr lang="en-GB" sz="2800" smtClean="0"/>
              <a:t>1 no harm  </a:t>
            </a:r>
          </a:p>
          <a:p>
            <a:pPr eaLnBrk="1" hangingPunct="1">
              <a:lnSpc>
                <a:spcPct val="80000"/>
              </a:lnSpc>
            </a:pPr>
            <a:r>
              <a:rPr lang="en-GB" sz="2800" smtClean="0"/>
              <a:t>3 died </a:t>
            </a:r>
          </a:p>
          <a:p>
            <a:pPr eaLnBrk="1" hangingPunct="1">
              <a:lnSpc>
                <a:spcPct val="80000"/>
              </a:lnSpc>
              <a:buFont typeface="Wingdings" pitchFamily="2" charset="2"/>
              <a:buNone/>
            </a:pPr>
            <a:endParaRPr lang="en-GB" sz="2800" smtClean="0"/>
          </a:p>
          <a:p>
            <a:pPr eaLnBrk="1" hangingPunct="1">
              <a:lnSpc>
                <a:spcPct val="80000"/>
              </a:lnSpc>
              <a:buFont typeface="Wingdings" pitchFamily="2" charset="2"/>
              <a:buNone/>
            </a:pPr>
            <a:r>
              <a:rPr lang="en-GB" sz="2800" b="1" smtClean="0"/>
              <a:t>Airway care:</a:t>
            </a:r>
          </a:p>
          <a:p>
            <a:pPr eaLnBrk="1" hangingPunct="1">
              <a:lnSpc>
                <a:spcPct val="80000"/>
              </a:lnSpc>
            </a:pPr>
            <a:r>
              <a:rPr lang="en-GB" sz="2800" smtClean="0"/>
              <a:t>good in 2</a:t>
            </a:r>
          </a:p>
          <a:p>
            <a:pPr eaLnBrk="1" hangingPunct="1">
              <a:lnSpc>
                <a:spcPct val="80000"/>
              </a:lnSpc>
            </a:pPr>
            <a:r>
              <a:rPr lang="en-GB" sz="2800" smtClean="0"/>
              <a:t>good and poor in 5</a:t>
            </a:r>
          </a:p>
          <a:p>
            <a:pPr eaLnBrk="1" hangingPunct="1">
              <a:lnSpc>
                <a:spcPct val="80000"/>
              </a:lnSpc>
            </a:pPr>
            <a:r>
              <a:rPr lang="en-GB" sz="2800" smtClean="0"/>
              <a:t>poor in 4</a:t>
            </a:r>
          </a:p>
          <a:p>
            <a:pPr eaLnBrk="1" hangingPunct="1">
              <a:lnSpc>
                <a:spcPct val="80000"/>
              </a:lnSpc>
            </a:pPr>
            <a:r>
              <a:rPr lang="en-GB" sz="2800" smtClean="0"/>
              <a:t>not commented on in 2. </a:t>
            </a:r>
            <a:endParaRPr lang="en-US" sz="2800" smtClean="0"/>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inside the box</a:t>
            </a:r>
            <a:endParaRPr lang="en-US" dirty="0"/>
          </a:p>
        </p:txBody>
      </p:sp>
      <p:sp>
        <p:nvSpPr>
          <p:cNvPr id="3" name="Content Placeholder 2"/>
          <p:cNvSpPr>
            <a:spLocks noGrp="1"/>
          </p:cNvSpPr>
          <p:nvPr>
            <p:ph idx="1"/>
          </p:nvPr>
        </p:nvSpPr>
        <p:spPr/>
        <p:txBody>
          <a:bodyPr>
            <a:normAutofit lnSpcReduction="10000"/>
          </a:bodyPr>
          <a:lstStyle/>
          <a:p>
            <a:r>
              <a:rPr lang="en-US" dirty="0" smtClean="0"/>
              <a:t>Sub-specialties require “unique” skills in event of difficult airway</a:t>
            </a:r>
          </a:p>
          <a:p>
            <a:r>
              <a:rPr lang="en-US" dirty="0"/>
              <a:t>T</a:t>
            </a:r>
            <a:r>
              <a:rPr lang="en-US" dirty="0" smtClean="0"/>
              <a:t>imes of </a:t>
            </a:r>
            <a:r>
              <a:rPr lang="en-US" dirty="0" err="1" smtClean="0"/>
              <a:t>standardisation</a:t>
            </a:r>
            <a:r>
              <a:rPr lang="en-US" dirty="0" smtClean="0"/>
              <a:t> and conformity</a:t>
            </a:r>
          </a:p>
          <a:p>
            <a:r>
              <a:rPr lang="en-US" dirty="0" smtClean="0"/>
              <a:t>Protocols &amp; guidelines</a:t>
            </a:r>
          </a:p>
          <a:p>
            <a:r>
              <a:rPr lang="en-US" dirty="0" smtClean="0"/>
              <a:t>Helpful when faced with complex situation</a:t>
            </a:r>
          </a:p>
          <a:p>
            <a:r>
              <a:rPr lang="en-US" dirty="0" smtClean="0"/>
              <a:t>Or are they?</a:t>
            </a:r>
          </a:p>
          <a:p>
            <a:r>
              <a:rPr lang="en-US" dirty="0" smtClean="0"/>
              <a:t>Does this approach have limitations?</a:t>
            </a:r>
            <a:endParaRPr lang="en-US" dirty="0"/>
          </a:p>
        </p:txBody>
      </p:sp>
      <p:pic>
        <p:nvPicPr>
          <p:cNvPr id="4" name="Picture 3"/>
          <p:cNvPicPr>
            <a:picLocks noChangeAspect="1"/>
          </p:cNvPicPr>
          <p:nvPr/>
        </p:nvPicPr>
        <p:blipFill>
          <a:blip r:embed="rId3" cstate="print"/>
          <a:stretch>
            <a:fillRect/>
          </a:stretch>
        </p:blipFill>
        <p:spPr>
          <a:xfrm>
            <a:off x="7092280" y="692696"/>
            <a:ext cx="1422238" cy="1418084"/>
          </a:xfrm>
          <a:prstGeom prst="rect">
            <a:avLst/>
          </a:prstGeom>
        </p:spPr>
      </p:pic>
    </p:spTree>
    <p:extLst>
      <p:ext uri="{BB962C8B-B14F-4D97-AF65-F5344CB8AC3E}">
        <p14:creationId xmlns:p14="http://schemas.microsoft.com/office/powerpoint/2010/main" xmlns="" val="1398185693"/>
      </p:ext>
    </p:extLst>
  </p:cSld>
  <p:clrMapOvr>
    <a:masterClrMapping/>
  </p:clrMapOvr>
  <mc:AlternateContent xmlns:mc="http://schemas.openxmlformats.org/markup-compatibility/2006">
    <mc:Choice xmlns:p14="http://schemas.microsoft.com/office/powerpoint/2010/main" xmlns="" Requires="p14">
      <p:transition spd="slow" p14:dur="2000" advTm="24074"/>
    </mc:Choice>
    <mc:Fallback>
      <p:transition spd="slow" advTm="2407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idx="4294967295"/>
          </p:nvPr>
        </p:nvSpPr>
        <p:spPr>
          <a:xfrm>
            <a:off x="684213" y="836613"/>
            <a:ext cx="8229600" cy="1371600"/>
          </a:xfrm>
        </p:spPr>
        <p:txBody>
          <a:bodyPr/>
          <a:lstStyle/>
          <a:p>
            <a:pPr eaLnBrk="1" hangingPunct="1"/>
            <a:r>
              <a:rPr lang="en-GB" sz="4000" b="1" smtClean="0"/>
              <a:t>Organisational issues:</a:t>
            </a:r>
            <a:endParaRPr lang="en-US" sz="4000" b="1" smtClean="0"/>
          </a:p>
        </p:txBody>
      </p:sp>
      <p:sp>
        <p:nvSpPr>
          <p:cNvPr id="117762" name="Content Placeholder 3"/>
          <p:cNvSpPr>
            <a:spLocks noGrp="1"/>
          </p:cNvSpPr>
          <p:nvPr>
            <p:ph sz="half" idx="4294967295"/>
          </p:nvPr>
        </p:nvSpPr>
        <p:spPr>
          <a:xfrm>
            <a:off x="179388" y="2420938"/>
            <a:ext cx="4691062" cy="3886200"/>
          </a:xfrm>
        </p:spPr>
        <p:txBody>
          <a:bodyPr/>
          <a:lstStyle/>
          <a:p>
            <a:pPr eaLnBrk="1" hangingPunct="1"/>
            <a:r>
              <a:rPr lang="en-GB" sz="2800" smtClean="0"/>
              <a:t>Experience of anaesthetic team</a:t>
            </a:r>
          </a:p>
          <a:p>
            <a:pPr eaLnBrk="1" hangingPunct="1"/>
            <a:endParaRPr lang="en-GB" sz="2800" smtClean="0"/>
          </a:p>
          <a:p>
            <a:pPr eaLnBrk="1" hangingPunct="1"/>
            <a:r>
              <a:rPr lang="en-GB" sz="2800" smtClean="0"/>
              <a:t>Equipment / monitoring</a:t>
            </a:r>
          </a:p>
          <a:p>
            <a:pPr eaLnBrk="1" hangingPunct="1">
              <a:buFont typeface="Wingdings" pitchFamily="2" charset="2"/>
              <a:buNone/>
            </a:pPr>
            <a:endParaRPr lang="en-GB" sz="2800" smtClean="0"/>
          </a:p>
          <a:p>
            <a:pPr eaLnBrk="1" hangingPunct="1"/>
            <a:r>
              <a:rPr lang="en-GB" sz="2800" smtClean="0"/>
              <a:t>Recovery</a:t>
            </a:r>
            <a:endParaRPr lang="en-US" sz="2800" smtClean="0"/>
          </a:p>
        </p:txBody>
      </p:sp>
      <p:sp>
        <p:nvSpPr>
          <p:cNvPr id="117763" name="Content Placeholder 4"/>
          <p:cNvSpPr>
            <a:spLocks noGrp="1"/>
          </p:cNvSpPr>
          <p:nvPr>
            <p:ph sz="half" idx="4294967295"/>
          </p:nvPr>
        </p:nvSpPr>
        <p:spPr>
          <a:xfrm>
            <a:off x="4932363" y="2349500"/>
            <a:ext cx="4038600" cy="3886200"/>
          </a:xfrm>
        </p:spPr>
        <p:txBody>
          <a:bodyPr/>
          <a:lstStyle/>
          <a:p>
            <a:pPr eaLnBrk="1" hangingPunct="1"/>
            <a:r>
              <a:rPr lang="en-GB" sz="2800" smtClean="0"/>
              <a:t>Organisation of services</a:t>
            </a:r>
          </a:p>
          <a:p>
            <a:pPr eaLnBrk="1" hangingPunct="1">
              <a:buFont typeface="Wingdings" pitchFamily="2" charset="2"/>
              <a:buNone/>
            </a:pPr>
            <a:endParaRPr lang="en-GB" sz="2800" smtClean="0"/>
          </a:p>
          <a:p>
            <a:pPr eaLnBrk="1" hangingPunct="1"/>
            <a:r>
              <a:rPr lang="en-GB" sz="2800" smtClean="0"/>
              <a:t>Human factors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GB" sz="4000" b="1" smtClean="0"/>
              <a:t>Preop airway assessment should be routine?</a:t>
            </a:r>
            <a:endParaRPr lang="en-US" sz="4000" b="1" smtClean="0"/>
          </a:p>
        </p:txBody>
      </p:sp>
      <p:sp>
        <p:nvSpPr>
          <p:cNvPr id="121858" name="Rectangle 3"/>
          <p:cNvSpPr>
            <a:spLocks noGrp="1" noChangeArrowheads="1"/>
          </p:cNvSpPr>
          <p:nvPr>
            <p:ph type="body" idx="1"/>
          </p:nvPr>
        </p:nvSpPr>
        <p:spPr/>
        <p:txBody>
          <a:bodyPr/>
          <a:lstStyle/>
          <a:p>
            <a:r>
              <a:rPr lang="en-GB" sz="2800" smtClean="0"/>
              <a:t>3/11 had an airway assessment-</a:t>
            </a:r>
          </a:p>
          <a:p>
            <a:r>
              <a:rPr lang="en-GB" sz="2800" smtClean="0"/>
              <a:t>Children 72% had no assessment</a:t>
            </a:r>
          </a:p>
          <a:p>
            <a:r>
              <a:rPr lang="en-GB" sz="2800" smtClean="0"/>
              <a:t>Adults 25-33% had no assessment</a:t>
            </a:r>
            <a:endParaRPr lang="en-US" sz="2800" smtClean="0"/>
          </a:p>
        </p:txBody>
      </p:sp>
      <p:pic>
        <p:nvPicPr>
          <p:cNvPr id="121859" name="Picture 5" descr="IMG_2570"/>
          <p:cNvPicPr>
            <a:picLocks noChangeAspect="1" noChangeArrowheads="1"/>
          </p:cNvPicPr>
          <p:nvPr/>
        </p:nvPicPr>
        <p:blipFill>
          <a:blip r:embed="rId3" cstate="print"/>
          <a:srcRect/>
          <a:stretch>
            <a:fillRect/>
          </a:stretch>
        </p:blipFill>
        <p:spPr bwMode="auto">
          <a:xfrm>
            <a:off x="2555875" y="3644900"/>
            <a:ext cx="39020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468313" y="765175"/>
            <a:ext cx="8229600" cy="1371600"/>
          </a:xfrm>
        </p:spPr>
        <p:txBody>
          <a:bodyPr/>
          <a:lstStyle/>
          <a:p>
            <a:r>
              <a:rPr lang="en-GB" sz="4000" b="1" smtClean="0"/>
              <a:t>Use of SGDs &gt; 90% =cLMA</a:t>
            </a:r>
            <a:endParaRPr lang="en-US" sz="4000" b="1" smtClean="0"/>
          </a:p>
        </p:txBody>
      </p:sp>
      <p:sp>
        <p:nvSpPr>
          <p:cNvPr id="123906" name="Rectangle 3"/>
          <p:cNvSpPr>
            <a:spLocks noGrp="1" noChangeArrowheads="1"/>
          </p:cNvSpPr>
          <p:nvPr>
            <p:ph type="body" idx="4294967295"/>
          </p:nvPr>
        </p:nvSpPr>
        <p:spPr>
          <a:xfrm>
            <a:off x="395288" y="2492375"/>
            <a:ext cx="7772400" cy="4114800"/>
          </a:xfrm>
        </p:spPr>
        <p:txBody>
          <a:bodyPr/>
          <a:lstStyle/>
          <a:p>
            <a:r>
              <a:rPr lang="en-US" sz="3600" smtClean="0"/>
              <a:t>ProSeal LMA v the Classic LMA</a:t>
            </a:r>
          </a:p>
          <a:p>
            <a:pPr lvl="1">
              <a:buClr>
                <a:schemeClr val="bg2"/>
              </a:buClr>
              <a:buSzPct val="120000"/>
              <a:buFont typeface="Wingdings" pitchFamily="2" charset="2"/>
              <a:buChar char="§"/>
            </a:pPr>
            <a:r>
              <a:rPr lang="en-GB" smtClean="0"/>
              <a:t>Better fit</a:t>
            </a:r>
          </a:p>
          <a:p>
            <a:pPr lvl="1">
              <a:buClr>
                <a:schemeClr val="bg2"/>
              </a:buClr>
              <a:buSzPct val="120000"/>
              <a:buFont typeface="Wingdings" pitchFamily="2" charset="2"/>
              <a:buChar char="§"/>
            </a:pPr>
            <a:r>
              <a:rPr lang="en-GB" smtClean="0"/>
              <a:t>Better VT</a:t>
            </a:r>
          </a:p>
          <a:p>
            <a:pPr lvl="1">
              <a:buClr>
                <a:schemeClr val="bg2"/>
              </a:buClr>
              <a:buSzPct val="120000"/>
              <a:buFont typeface="Wingdings" pitchFamily="2" charset="2"/>
              <a:buChar char="§"/>
            </a:pPr>
            <a:r>
              <a:rPr lang="en-GB" smtClean="0"/>
              <a:t>Less gastric insufflation</a:t>
            </a:r>
          </a:p>
          <a:p>
            <a:pPr lvl="1">
              <a:buClr>
                <a:schemeClr val="bg2"/>
              </a:buClr>
              <a:buSzPct val="120000"/>
              <a:buFont typeface="Wingdings" pitchFamily="2" charset="2"/>
              <a:buChar char="§"/>
            </a:pPr>
            <a:r>
              <a:rPr lang="en-GB" smtClean="0"/>
              <a:t>Higher airway leak pressure</a:t>
            </a:r>
            <a:endParaRPr lang="en-US" smtClean="0"/>
          </a:p>
          <a:p>
            <a:pPr>
              <a:buSzPct val="120000"/>
              <a:buFont typeface="Wingdings" pitchFamily="2" charset="2"/>
              <a:buNone/>
            </a:pPr>
            <a:endParaRPr lang="en-US" sz="2800" smtClean="0"/>
          </a:p>
          <a:p>
            <a:pPr>
              <a:buFont typeface="Wingdings" pitchFamily="2" charset="2"/>
              <a:buNone/>
            </a:pPr>
            <a:endParaRPr lang="en-US" sz="2800" smtClean="0"/>
          </a:p>
          <a:p>
            <a:endParaRPr lang="en-US" sz="2800" smtClean="0"/>
          </a:p>
        </p:txBody>
      </p:sp>
      <p:sp>
        <p:nvSpPr>
          <p:cNvPr id="123907" name="Text Box 4"/>
          <p:cNvSpPr txBox="1">
            <a:spLocks noChangeArrowheads="1"/>
          </p:cNvSpPr>
          <p:nvPr/>
        </p:nvSpPr>
        <p:spPr bwMode="auto">
          <a:xfrm>
            <a:off x="468313" y="5665788"/>
            <a:ext cx="8101012" cy="366712"/>
          </a:xfrm>
          <a:prstGeom prst="rect">
            <a:avLst/>
          </a:prstGeom>
          <a:noFill/>
          <a:ln w="9525">
            <a:noFill/>
            <a:miter lim="800000"/>
            <a:headEnd/>
            <a:tailEnd/>
          </a:ln>
        </p:spPr>
        <p:txBody>
          <a:bodyPr>
            <a:spAutoFit/>
          </a:bodyPr>
          <a:lstStyle/>
          <a:p>
            <a:pPr eaLnBrk="0" hangingPunct="0">
              <a:spcBef>
                <a:spcPct val="50000"/>
              </a:spcBef>
            </a:pPr>
            <a:endParaRPr lang="en-US" sz="1800">
              <a:latin typeface="Tahoma" pitchFamily="34" charset="0"/>
            </a:endParaRPr>
          </a:p>
        </p:txBody>
      </p:sp>
      <p:pic>
        <p:nvPicPr>
          <p:cNvPr id="123908" name="Picture 5" descr="LMApro-seal"/>
          <p:cNvPicPr>
            <a:picLocks noChangeAspect="1" noChangeArrowheads="1"/>
          </p:cNvPicPr>
          <p:nvPr/>
        </p:nvPicPr>
        <p:blipFill>
          <a:blip r:embed="rId3" cstate="print"/>
          <a:srcRect/>
          <a:stretch>
            <a:fillRect/>
          </a:stretch>
        </p:blipFill>
        <p:spPr bwMode="auto">
          <a:xfrm>
            <a:off x="6227763" y="3284538"/>
            <a:ext cx="1973262"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idx="4294967295"/>
          </p:nvPr>
        </p:nvSpPr>
        <p:spPr>
          <a:xfrm>
            <a:off x="468313" y="692150"/>
            <a:ext cx="8229600" cy="1371600"/>
          </a:xfrm>
        </p:spPr>
        <p:txBody>
          <a:bodyPr/>
          <a:lstStyle/>
          <a:p>
            <a:pPr eaLnBrk="1" hangingPunct="1"/>
            <a:r>
              <a:rPr lang="en-GB" sz="4000" b="1" smtClean="0"/>
              <a:t>Abnormal airways:</a:t>
            </a:r>
            <a:r>
              <a:rPr lang="en-GB" smtClean="0"/>
              <a:t> </a:t>
            </a:r>
            <a:r>
              <a:rPr lang="en-GB" sz="3600" smtClean="0"/>
              <a:t>predicted difficult intubation</a:t>
            </a:r>
            <a:endParaRPr lang="en-US" sz="3600" smtClean="0"/>
          </a:p>
        </p:txBody>
      </p:sp>
      <p:sp>
        <p:nvSpPr>
          <p:cNvPr id="136195" name="Content Placeholder 2"/>
          <p:cNvSpPr>
            <a:spLocks noGrp="1"/>
          </p:cNvSpPr>
          <p:nvPr>
            <p:ph idx="4294967295"/>
          </p:nvPr>
        </p:nvSpPr>
        <p:spPr>
          <a:xfrm>
            <a:off x="468313" y="2276475"/>
            <a:ext cx="8229600" cy="3886200"/>
          </a:xfrm>
        </p:spPr>
        <p:txBody>
          <a:bodyPr/>
          <a:lstStyle/>
          <a:p>
            <a:pPr eaLnBrk="1" hangingPunct="1"/>
            <a:r>
              <a:rPr lang="en-GB" sz="2800" smtClean="0"/>
              <a:t>Tracheal stenosis</a:t>
            </a:r>
          </a:p>
          <a:p>
            <a:pPr eaLnBrk="1" hangingPunct="1">
              <a:buFont typeface="Wingdings" pitchFamily="2" charset="2"/>
              <a:buNone/>
            </a:pPr>
            <a:endParaRPr lang="en-GB" sz="2800" smtClean="0"/>
          </a:p>
          <a:p>
            <a:pPr eaLnBrk="1" hangingPunct="1"/>
            <a:r>
              <a:rPr lang="en-GB" sz="2800" smtClean="0"/>
              <a:t>Dysmorphic baby admitted to PICU</a:t>
            </a:r>
          </a:p>
          <a:p>
            <a:pPr eaLnBrk="1" hangingPunct="1"/>
            <a:endParaRPr lang="en-GB" sz="2800" smtClean="0"/>
          </a:p>
          <a:p>
            <a:pPr eaLnBrk="1" hangingPunct="1"/>
            <a:r>
              <a:rPr lang="en-GB" sz="2800" smtClean="0"/>
              <a:t>Unpredicted difficult intubation in the apparently normal child did occur</a:t>
            </a:r>
            <a:endParaRPr lang="en-US"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323850" y="549275"/>
            <a:ext cx="8229600" cy="1371600"/>
          </a:xfrm>
        </p:spPr>
        <p:txBody>
          <a:bodyPr/>
          <a:lstStyle/>
          <a:p>
            <a:pPr>
              <a:lnSpc>
                <a:spcPct val="85000"/>
              </a:lnSpc>
            </a:pPr>
            <a:r>
              <a:rPr lang="en-GB" sz="4000" b="1" smtClean="0"/>
              <a:t>Intubation:</a:t>
            </a:r>
            <a:r>
              <a:rPr lang="en-GB" sz="3600" b="1" smtClean="0"/>
              <a:t> </a:t>
            </a:r>
            <a:r>
              <a:rPr lang="en-GB" sz="3200" smtClean="0"/>
              <a:t>difficult in 6. 2 died.</a:t>
            </a:r>
            <a:br>
              <a:rPr lang="en-GB" sz="3200" smtClean="0"/>
            </a:br>
            <a:r>
              <a:rPr lang="en-GB" sz="3200" smtClean="0"/>
              <a:t>Direct laryngoscopy rarely an issue: </a:t>
            </a:r>
            <a:r>
              <a:rPr lang="en-GB" sz="2800" smtClean="0"/>
              <a:t>1 case in each area.</a:t>
            </a:r>
            <a:r>
              <a:rPr lang="en-GB" sz="3600" b="1" smtClean="0"/>
              <a:t> </a:t>
            </a:r>
            <a:endParaRPr lang="en-US" sz="3600" b="1" smtClean="0"/>
          </a:p>
        </p:txBody>
      </p:sp>
      <p:sp>
        <p:nvSpPr>
          <p:cNvPr id="125954" name="Rectangle 3"/>
          <p:cNvSpPr>
            <a:spLocks noGrp="1" noChangeArrowheads="1"/>
          </p:cNvSpPr>
          <p:nvPr>
            <p:ph type="body" idx="4294967295"/>
          </p:nvPr>
        </p:nvSpPr>
        <p:spPr>
          <a:xfrm>
            <a:off x="468313" y="2279650"/>
            <a:ext cx="8229600" cy="3886200"/>
          </a:xfrm>
        </p:spPr>
        <p:txBody>
          <a:bodyPr/>
          <a:lstStyle/>
          <a:p>
            <a:pPr>
              <a:buFont typeface="Wingdings" pitchFamily="2" charset="2"/>
              <a:buNone/>
            </a:pPr>
            <a:r>
              <a:rPr lang="en-GB" sz="2800" smtClean="0"/>
              <a:t>Paediatric sizes available of :</a:t>
            </a:r>
            <a:r>
              <a:rPr lang="en-GB" sz="2800" b="1" smtClean="0"/>
              <a:t> </a:t>
            </a:r>
          </a:p>
          <a:p>
            <a:r>
              <a:rPr lang="en-GB" sz="2400" smtClean="0"/>
              <a:t>Airtraq</a:t>
            </a:r>
          </a:p>
          <a:p>
            <a:r>
              <a:rPr lang="en-GB" sz="2400" smtClean="0"/>
              <a:t>Intubating video laryngoscope</a:t>
            </a:r>
          </a:p>
          <a:p>
            <a:r>
              <a:rPr lang="en-GB" sz="2400" smtClean="0"/>
              <a:t>Glidescope</a:t>
            </a:r>
          </a:p>
          <a:p>
            <a:r>
              <a:rPr lang="en-GB" sz="2400" smtClean="0"/>
              <a:t>Fiberoptic scopes</a:t>
            </a:r>
          </a:p>
        </p:txBody>
      </p:sp>
      <p:pic>
        <p:nvPicPr>
          <p:cNvPr id="125955" name="Picture 4" descr="cobalt_system450x334sh"/>
          <p:cNvPicPr>
            <a:picLocks noChangeAspect="1" noChangeArrowheads="1"/>
          </p:cNvPicPr>
          <p:nvPr/>
        </p:nvPicPr>
        <p:blipFill>
          <a:blip r:embed="rId3" cstate="print"/>
          <a:srcRect/>
          <a:stretch>
            <a:fillRect/>
          </a:stretch>
        </p:blipFill>
        <p:spPr bwMode="auto">
          <a:xfrm>
            <a:off x="4572000" y="4868863"/>
            <a:ext cx="2160588" cy="1651000"/>
          </a:xfrm>
          <a:prstGeom prst="rect">
            <a:avLst/>
          </a:prstGeom>
          <a:noFill/>
          <a:ln w="9525">
            <a:noFill/>
            <a:miter lim="800000"/>
            <a:headEnd/>
            <a:tailEnd/>
          </a:ln>
        </p:spPr>
      </p:pic>
      <p:pic>
        <p:nvPicPr>
          <p:cNvPr id="125956" name="Picture 5"/>
          <p:cNvPicPr>
            <a:picLocks noChangeAspect="1" noChangeArrowheads="1"/>
          </p:cNvPicPr>
          <p:nvPr/>
        </p:nvPicPr>
        <p:blipFill>
          <a:blip r:embed="rId4" cstate="print"/>
          <a:srcRect/>
          <a:stretch>
            <a:fillRect/>
          </a:stretch>
        </p:blipFill>
        <p:spPr bwMode="auto">
          <a:xfrm>
            <a:off x="2266950" y="4941888"/>
            <a:ext cx="2160588" cy="1493837"/>
          </a:xfrm>
          <a:prstGeom prst="rect">
            <a:avLst/>
          </a:prstGeom>
          <a:noFill/>
          <a:ln w="9525">
            <a:noFill/>
            <a:miter lim="800000"/>
            <a:headEnd/>
            <a:tailEnd/>
          </a:ln>
        </p:spPr>
      </p:pic>
      <p:pic>
        <p:nvPicPr>
          <p:cNvPr id="125957" name="Picture 6"/>
          <p:cNvPicPr>
            <a:picLocks noChangeAspect="1" noChangeArrowheads="1"/>
          </p:cNvPicPr>
          <p:nvPr/>
        </p:nvPicPr>
        <p:blipFill>
          <a:blip r:embed="rId5" cstate="print"/>
          <a:srcRect/>
          <a:stretch>
            <a:fillRect/>
          </a:stretch>
        </p:blipFill>
        <p:spPr bwMode="auto">
          <a:xfrm>
            <a:off x="179388" y="4941888"/>
            <a:ext cx="1944687" cy="1458912"/>
          </a:xfrm>
          <a:prstGeom prst="rect">
            <a:avLst/>
          </a:prstGeom>
          <a:noFill/>
          <a:ln w="9525">
            <a:noFill/>
            <a:miter lim="800000"/>
            <a:headEnd/>
            <a:tailEnd/>
          </a:ln>
        </p:spPr>
      </p:pic>
      <p:pic>
        <p:nvPicPr>
          <p:cNvPr id="125958" name="Picture 2" descr="foi"/>
          <p:cNvPicPr>
            <a:picLocks noChangeAspect="1" noChangeArrowheads="1"/>
          </p:cNvPicPr>
          <p:nvPr/>
        </p:nvPicPr>
        <p:blipFill>
          <a:blip r:embed="rId6" cstate="print"/>
          <a:srcRect/>
          <a:stretch>
            <a:fillRect/>
          </a:stretch>
        </p:blipFill>
        <p:spPr bwMode="auto">
          <a:xfrm>
            <a:off x="6804025" y="4940300"/>
            <a:ext cx="2185988" cy="151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1" name="Rectangle 4"/>
          <p:cNvSpPr>
            <a:spLocks noGrp="1" noChangeArrowheads="1"/>
          </p:cNvSpPr>
          <p:nvPr>
            <p:ph type="title" idx="4294967295"/>
          </p:nvPr>
        </p:nvSpPr>
        <p:spPr/>
        <p:txBody>
          <a:bodyPr/>
          <a:lstStyle/>
          <a:p>
            <a:r>
              <a:rPr lang="en-GB" sz="4000" b="1" smtClean="0"/>
              <a:t>Surgical airway</a:t>
            </a:r>
            <a:endParaRPr lang="en-US" sz="4000" b="1" smtClean="0"/>
          </a:p>
        </p:txBody>
      </p:sp>
      <p:sp>
        <p:nvSpPr>
          <p:cNvPr id="128002" name="Rectangle 2"/>
          <p:cNvSpPr>
            <a:spLocks noGrp="1" noChangeArrowheads="1"/>
          </p:cNvSpPr>
          <p:nvPr>
            <p:ph type="body" idx="4294967295"/>
          </p:nvPr>
        </p:nvSpPr>
        <p:spPr/>
        <p:txBody>
          <a:bodyPr/>
          <a:lstStyle/>
          <a:p>
            <a:pPr>
              <a:lnSpc>
                <a:spcPct val="90000"/>
              </a:lnSpc>
              <a:spcBef>
                <a:spcPct val="40000"/>
              </a:spcBef>
            </a:pPr>
            <a:r>
              <a:rPr lang="en-GB" sz="2800" smtClean="0"/>
              <a:t>CICV rare in paediatric practice</a:t>
            </a:r>
          </a:p>
          <a:p>
            <a:pPr>
              <a:lnSpc>
                <a:spcPct val="90000"/>
              </a:lnSpc>
              <a:spcBef>
                <a:spcPct val="40000"/>
              </a:spcBef>
            </a:pPr>
            <a:r>
              <a:rPr lang="en-GB" sz="2800" smtClean="0"/>
              <a:t>Cricothyroidotomy difficult and risky</a:t>
            </a:r>
          </a:p>
          <a:p>
            <a:pPr>
              <a:lnSpc>
                <a:spcPct val="90000"/>
              </a:lnSpc>
              <a:spcBef>
                <a:spcPct val="40000"/>
              </a:spcBef>
              <a:spcAft>
                <a:spcPct val="40000"/>
              </a:spcAft>
            </a:pPr>
            <a:r>
              <a:rPr lang="en-GB" sz="2800" smtClean="0"/>
              <a:t>Jet ventilation can be difficult and risky</a:t>
            </a:r>
          </a:p>
          <a:p>
            <a:pPr>
              <a:lnSpc>
                <a:spcPct val="50000"/>
              </a:lnSpc>
              <a:spcBef>
                <a:spcPct val="40000"/>
              </a:spcBef>
            </a:pPr>
            <a:r>
              <a:rPr lang="en-GB" sz="2800" smtClean="0"/>
              <a:t>ENT tracheostomy used more</a:t>
            </a:r>
          </a:p>
          <a:p>
            <a:pPr>
              <a:lnSpc>
                <a:spcPct val="50000"/>
              </a:lnSpc>
              <a:spcBef>
                <a:spcPct val="40000"/>
              </a:spcBef>
              <a:buFont typeface="Wingdings" pitchFamily="2" charset="2"/>
              <a:buNone/>
            </a:pPr>
            <a:r>
              <a:rPr lang="en-GB" sz="2800" smtClean="0"/>
              <a:t>	 frequently and successfully</a:t>
            </a:r>
          </a:p>
          <a:p>
            <a:pPr>
              <a:lnSpc>
                <a:spcPct val="90000"/>
              </a:lnSpc>
              <a:spcBef>
                <a:spcPct val="40000"/>
              </a:spcBef>
            </a:pPr>
            <a:r>
              <a:rPr lang="en-GB" sz="2800" smtClean="0"/>
              <a:t>NAP4 - ENT=4 (3)</a:t>
            </a:r>
          </a:p>
          <a:p>
            <a:pPr>
              <a:lnSpc>
                <a:spcPct val="90000"/>
              </a:lnSpc>
              <a:spcBef>
                <a:spcPct val="40000"/>
              </a:spcBef>
            </a:pPr>
            <a:r>
              <a:rPr lang="en-GB" sz="2800" smtClean="0"/>
              <a:t>Cric =1 (0)</a:t>
            </a:r>
            <a:endParaRPr lang="en-US" sz="2800" smtClean="0"/>
          </a:p>
        </p:txBody>
      </p:sp>
      <p:pic>
        <p:nvPicPr>
          <p:cNvPr id="128003" name="Picture 3" descr="vbm_manujet"/>
          <p:cNvPicPr>
            <a:picLocks noChangeAspect="1" noChangeArrowheads="1"/>
          </p:cNvPicPr>
          <p:nvPr/>
        </p:nvPicPr>
        <p:blipFill>
          <a:blip r:embed="rId3" cstate="print"/>
          <a:srcRect/>
          <a:stretch>
            <a:fillRect/>
          </a:stretch>
        </p:blipFill>
        <p:spPr bwMode="auto">
          <a:xfrm>
            <a:off x="5651500" y="3500438"/>
            <a:ext cx="3246438" cy="3030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49" name="Title 4"/>
          <p:cNvSpPr>
            <a:spLocks noGrp="1"/>
          </p:cNvSpPr>
          <p:nvPr>
            <p:ph type="title" idx="4294967295"/>
          </p:nvPr>
        </p:nvSpPr>
        <p:spPr/>
        <p:txBody>
          <a:bodyPr/>
          <a:lstStyle/>
          <a:p>
            <a:pPr eaLnBrk="1" hangingPunct="1"/>
            <a:r>
              <a:rPr lang="en-GB" b="1" smtClean="0"/>
              <a:t>Summary: </a:t>
            </a:r>
            <a:r>
              <a:rPr lang="en-GB" smtClean="0"/>
              <a:t>Learning points 1</a:t>
            </a:r>
            <a:endParaRPr lang="en-US" smtClean="0"/>
          </a:p>
        </p:txBody>
      </p:sp>
      <p:sp>
        <p:nvSpPr>
          <p:cNvPr id="132098" name="Content Placeholder 5"/>
          <p:cNvSpPr>
            <a:spLocks noGrp="1"/>
          </p:cNvSpPr>
          <p:nvPr>
            <p:ph idx="4294967295"/>
          </p:nvPr>
        </p:nvSpPr>
        <p:spPr>
          <a:xfrm>
            <a:off x="539750" y="1773238"/>
            <a:ext cx="8158163" cy="3886200"/>
          </a:xfrm>
        </p:spPr>
        <p:txBody>
          <a:bodyPr/>
          <a:lstStyle/>
          <a:p>
            <a:pPr eaLnBrk="1" hangingPunct="1">
              <a:spcBef>
                <a:spcPct val="40000"/>
              </a:spcBef>
            </a:pPr>
            <a:r>
              <a:rPr lang="en-GB" sz="2800" smtClean="0"/>
              <a:t>Whilst most airway difficulties are predictable, this is not always so.</a:t>
            </a:r>
          </a:p>
          <a:p>
            <a:pPr eaLnBrk="1" hangingPunct="1">
              <a:spcBef>
                <a:spcPct val="40000"/>
              </a:spcBef>
            </a:pPr>
            <a:r>
              <a:rPr lang="en-GB" sz="2800" smtClean="0"/>
              <a:t>More formal airway assessment would be beneficial</a:t>
            </a:r>
          </a:p>
          <a:p>
            <a:pPr>
              <a:spcBef>
                <a:spcPct val="40000"/>
              </a:spcBef>
            </a:pPr>
            <a:r>
              <a:rPr lang="en-GB" sz="2800" smtClean="0"/>
              <a:t>Monitoring at intubation is essential</a:t>
            </a:r>
          </a:p>
        </p:txBody>
      </p:sp>
      <p:pic>
        <p:nvPicPr>
          <p:cNvPr id="130051" name="il_fi" descr="Child-Peeking"/>
          <p:cNvPicPr>
            <a:picLocks noChangeAspect="1" noChangeArrowheads="1"/>
          </p:cNvPicPr>
          <p:nvPr/>
        </p:nvPicPr>
        <p:blipFill>
          <a:blip r:embed="rId3" cstate="print"/>
          <a:srcRect l="28908" t="9993"/>
          <a:stretch>
            <a:fillRect/>
          </a:stretch>
        </p:blipFill>
        <p:spPr bwMode="auto">
          <a:xfrm>
            <a:off x="5940425" y="4365625"/>
            <a:ext cx="2303463" cy="19446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 calcmode="lin" valueType="num">
                                      <p:cBhvr additive="base">
                                        <p:cTn id="7" dur="10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2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2098">
                                            <p:txEl>
                                              <p:pRg st="1" end="1"/>
                                            </p:txEl>
                                          </p:spTgt>
                                        </p:tgtEl>
                                        <p:attrNameLst>
                                          <p:attrName>style.visibility</p:attrName>
                                        </p:attrNameLst>
                                      </p:cBhvr>
                                      <p:to>
                                        <p:strVal val="visible"/>
                                      </p:to>
                                    </p:set>
                                    <p:anim calcmode="lin" valueType="num">
                                      <p:cBhvr additive="base">
                                        <p:cTn id="13" dur="10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2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2098">
                                            <p:txEl>
                                              <p:pRg st="2" end="2"/>
                                            </p:txEl>
                                          </p:spTgt>
                                        </p:tgtEl>
                                        <p:attrNameLst>
                                          <p:attrName>style.visibility</p:attrName>
                                        </p:attrNameLst>
                                      </p:cBhvr>
                                      <p:to>
                                        <p:strVal val="visible"/>
                                      </p:to>
                                    </p:set>
                                    <p:anim calcmode="lin" valueType="num">
                                      <p:cBhvr additive="base">
                                        <p:cTn id="19" dur="10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20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r>
              <a:rPr lang="en-GB" b="1" smtClean="0"/>
              <a:t>Summary:</a:t>
            </a:r>
            <a:r>
              <a:rPr lang="en-GB" smtClean="0"/>
              <a:t> Learning points 2</a:t>
            </a:r>
            <a:endParaRPr lang="en-US" smtClean="0"/>
          </a:p>
        </p:txBody>
      </p:sp>
      <p:sp>
        <p:nvSpPr>
          <p:cNvPr id="134146" name="Rectangle 3"/>
          <p:cNvSpPr>
            <a:spLocks noGrp="1" noChangeArrowheads="1"/>
          </p:cNvSpPr>
          <p:nvPr>
            <p:ph type="body" idx="1"/>
          </p:nvPr>
        </p:nvSpPr>
        <p:spPr/>
        <p:txBody>
          <a:bodyPr/>
          <a:lstStyle/>
          <a:p>
            <a:pPr>
              <a:spcBef>
                <a:spcPct val="40000"/>
              </a:spcBef>
            </a:pPr>
            <a:r>
              <a:rPr lang="en-GB" sz="2800" smtClean="0"/>
              <a:t>Staff training for paediatric airway care and resus is essential, guidelines would be useful </a:t>
            </a:r>
          </a:p>
          <a:p>
            <a:pPr>
              <a:spcBef>
                <a:spcPct val="40000"/>
              </a:spcBef>
            </a:pPr>
            <a:r>
              <a:rPr lang="en-GB" sz="2800" smtClean="0"/>
              <a:t>Trache may be needed, get ENT help early, especially in syndromal children</a:t>
            </a:r>
          </a:p>
          <a:p>
            <a:pPr eaLnBrk="1" hangingPunct="1">
              <a:spcBef>
                <a:spcPct val="40000"/>
              </a:spcBef>
            </a:pPr>
            <a:r>
              <a:rPr lang="en-GB" sz="2800" smtClean="0"/>
              <a:t>Transfers are risky</a:t>
            </a:r>
            <a:endParaRPr lang="en-US" sz="2800" smtClean="0"/>
          </a:p>
          <a:p>
            <a:pPr>
              <a:buFont typeface="Wingdings" pitchFamily="2" charset="2"/>
              <a:buNone/>
            </a:pPr>
            <a:endParaRPr lang="en-GB" sz="2800" smtClean="0"/>
          </a:p>
          <a:p>
            <a:endParaRPr lang="en-GB" smtClean="0"/>
          </a:p>
          <a:p>
            <a:endParaRPr lang="en-GB" smtClean="0"/>
          </a:p>
        </p:txBody>
      </p:sp>
      <p:pic>
        <p:nvPicPr>
          <p:cNvPr id="132099" name="il_fi" descr="child-fearful-and-hiding"/>
          <p:cNvPicPr>
            <a:picLocks noChangeAspect="1" noChangeArrowheads="1"/>
          </p:cNvPicPr>
          <p:nvPr/>
        </p:nvPicPr>
        <p:blipFill>
          <a:blip r:embed="rId3" cstate="print"/>
          <a:srcRect/>
          <a:stretch>
            <a:fillRect/>
          </a:stretch>
        </p:blipFill>
        <p:spPr bwMode="auto">
          <a:xfrm>
            <a:off x="5724525" y="4005263"/>
            <a:ext cx="2208213" cy="261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10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4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146">
                                            <p:txEl>
                                              <p:pRg st="1" end="1"/>
                                            </p:txEl>
                                          </p:spTgt>
                                        </p:tgtEl>
                                        <p:attrNameLst>
                                          <p:attrName>style.visibility</p:attrName>
                                        </p:attrNameLst>
                                      </p:cBhvr>
                                      <p:to>
                                        <p:strVal val="visible"/>
                                      </p:to>
                                    </p:set>
                                    <p:anim calcmode="lin" valueType="num">
                                      <p:cBhvr additive="base">
                                        <p:cTn id="13" dur="10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4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4146">
                                            <p:txEl>
                                              <p:pRg st="2" end="2"/>
                                            </p:txEl>
                                          </p:spTgt>
                                        </p:tgtEl>
                                        <p:attrNameLst>
                                          <p:attrName>style.visibility</p:attrName>
                                        </p:attrNameLst>
                                      </p:cBhvr>
                                      <p:to>
                                        <p:strVal val="visible"/>
                                      </p:to>
                                    </p:set>
                                    <p:anim calcmode="lin" valueType="num">
                                      <p:cBhvr additive="base">
                                        <p:cTn id="19" dur="10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4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Aims of presentation</a:t>
            </a:r>
            <a:endParaRPr lang="en-US" dirty="0"/>
          </a:p>
        </p:txBody>
      </p:sp>
      <p:sp>
        <p:nvSpPr>
          <p:cNvPr id="5" name="Content Placeholder 4"/>
          <p:cNvSpPr>
            <a:spLocks noGrp="1"/>
          </p:cNvSpPr>
          <p:nvPr>
            <p:ph idx="1"/>
          </p:nvPr>
        </p:nvSpPr>
        <p:spPr/>
        <p:txBody>
          <a:bodyPr/>
          <a:lstStyle/>
          <a:p>
            <a:r>
              <a:rPr lang="en-US" dirty="0" smtClean="0"/>
              <a:t>Obstetrics in the context of other cases</a:t>
            </a:r>
          </a:p>
          <a:p>
            <a:r>
              <a:rPr lang="en-US" dirty="0" smtClean="0"/>
              <a:t>Primary findings</a:t>
            </a:r>
          </a:p>
          <a:p>
            <a:r>
              <a:rPr lang="en-US" dirty="0" smtClean="0"/>
              <a:t>Key points</a:t>
            </a:r>
            <a:endParaRPr lang="en-US" dirty="0"/>
          </a:p>
        </p:txBody>
      </p:sp>
    </p:spTree>
    <p:extLst>
      <p:ext uri="{BB962C8B-B14F-4D97-AF65-F5344CB8AC3E}">
        <p14:creationId xmlns:p14="http://schemas.microsoft.com/office/powerpoint/2010/main" xmlns="" val="2589566066"/>
      </p:ext>
    </p:extLst>
  </p:cSld>
  <p:clrMapOvr>
    <a:masterClrMapping/>
  </p:clrMapOvr>
  <mc:AlternateContent xmlns:mc="http://schemas.openxmlformats.org/markup-compatibility/2006">
    <mc:Choice xmlns:p14="http://schemas.microsoft.com/office/powerpoint/2010/main" xmlns="" Requires="p14">
      <p:transition spd="slow" p14:dur="2000" advTm="20144"/>
    </mc:Choice>
    <mc:Fallback>
      <p:transition spd="slow" advTm="2014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G_0729.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10932" b="32625"/>
          <a:stretch/>
        </p:blipFill>
        <p:spPr>
          <a:xfrm>
            <a:off x="1259632" y="980728"/>
            <a:ext cx="6840760" cy="5170120"/>
          </a:xfrm>
        </p:spPr>
      </p:pic>
    </p:spTree>
    <p:extLst>
      <p:ext uri="{BB962C8B-B14F-4D97-AF65-F5344CB8AC3E}">
        <p14:creationId xmlns:p14="http://schemas.microsoft.com/office/powerpoint/2010/main" xmlns="" val="3448693842"/>
      </p:ext>
    </p:extLst>
  </p:cSld>
  <p:clrMapOvr>
    <a:masterClrMapping/>
  </p:clrMapOvr>
  <mc:AlternateContent xmlns:mc="http://schemas.openxmlformats.org/markup-compatibility/2006">
    <mc:Choice xmlns:p14="http://schemas.microsoft.com/office/powerpoint/2010/main" xmlns="" Requires="p14">
      <p:transition spd="slow" p14:dur="2000" advTm="27453"/>
    </mc:Choice>
    <mc:Fallback>
      <p:transition spd="slow" advTm="2745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371600"/>
          </a:xfrm>
        </p:spPr>
        <p:txBody>
          <a:bodyPr>
            <a:normAutofit fontScale="90000"/>
          </a:bodyPr>
          <a:lstStyle/>
          <a:p>
            <a:r>
              <a:rPr lang="en-US" dirty="0" smtClean="0"/>
              <a:t>Thinking outside the box</a:t>
            </a:r>
            <a:br>
              <a:rPr lang="en-US" dirty="0" smtClean="0"/>
            </a:br>
            <a:r>
              <a:rPr lang="en-US" dirty="0"/>
              <a:t>C</a:t>
            </a:r>
            <a:r>
              <a:rPr lang="en-US" dirty="0" smtClean="0"/>
              <a:t>an we improve in obstetrics? </a:t>
            </a:r>
            <a:endParaRPr lang="en-US" dirty="0"/>
          </a:p>
        </p:txBody>
      </p:sp>
      <p:sp>
        <p:nvSpPr>
          <p:cNvPr id="3" name="Content Placeholder 2"/>
          <p:cNvSpPr>
            <a:spLocks noGrp="1"/>
          </p:cNvSpPr>
          <p:nvPr>
            <p:ph idx="1"/>
          </p:nvPr>
        </p:nvSpPr>
        <p:spPr>
          <a:xfrm>
            <a:off x="539552" y="2060848"/>
            <a:ext cx="8229600" cy="3886200"/>
          </a:xfrm>
        </p:spPr>
        <p:txBody>
          <a:bodyPr>
            <a:noAutofit/>
          </a:bodyPr>
          <a:lstStyle/>
          <a:p>
            <a:r>
              <a:rPr lang="en-GB" sz="2800" dirty="0"/>
              <a:t>A</a:t>
            </a:r>
            <a:r>
              <a:rPr lang="en-GB" sz="2800" dirty="0" smtClean="0"/>
              <a:t>lternative </a:t>
            </a:r>
            <a:r>
              <a:rPr lang="en-GB" sz="2800" dirty="0"/>
              <a:t>laryngoscope blades were not seen </a:t>
            </a:r>
            <a:r>
              <a:rPr lang="en-GB" sz="2800" dirty="0" smtClean="0"/>
              <a:t>consistently as in non- obstetrics</a:t>
            </a:r>
            <a:endParaRPr lang="en-GB" sz="2800" dirty="0"/>
          </a:p>
          <a:p>
            <a:r>
              <a:rPr lang="en-GB" sz="2800" dirty="0" smtClean="0"/>
              <a:t>In </a:t>
            </a:r>
            <a:r>
              <a:rPr lang="en-GB" sz="2800" dirty="0"/>
              <a:t>cases where a SAD was used a </a:t>
            </a:r>
            <a:r>
              <a:rPr lang="en-GB" sz="2800" dirty="0" err="1"/>
              <a:t>cLMA</a:t>
            </a:r>
            <a:r>
              <a:rPr lang="en-GB" sz="2800" dirty="0"/>
              <a:t> was </a:t>
            </a:r>
            <a:r>
              <a:rPr lang="en-GB" sz="2800" i="1" dirty="0"/>
              <a:t>always</a:t>
            </a:r>
            <a:r>
              <a:rPr lang="en-GB" sz="2800" dirty="0"/>
              <a:t> first choice.  All then required an ETT</a:t>
            </a:r>
            <a:r>
              <a:rPr lang="en-GB" sz="2800" dirty="0" smtClean="0"/>
              <a:t>.</a:t>
            </a:r>
          </a:p>
          <a:p>
            <a:r>
              <a:rPr lang="en-GB" sz="2800" dirty="0"/>
              <a:t>No </a:t>
            </a:r>
            <a:r>
              <a:rPr lang="en-GB" sz="2800" dirty="0" smtClean="0"/>
              <a:t>attempt to convert </a:t>
            </a:r>
            <a:r>
              <a:rPr lang="en-GB" sz="2800" dirty="0" err="1" smtClean="0"/>
              <a:t>cLMA</a:t>
            </a:r>
            <a:r>
              <a:rPr lang="en-GB" sz="2800" dirty="0" smtClean="0"/>
              <a:t> to ETT</a:t>
            </a:r>
          </a:p>
          <a:p>
            <a:r>
              <a:rPr lang="en-GB" sz="2800" dirty="0" smtClean="0"/>
              <a:t>Rescue </a:t>
            </a:r>
            <a:r>
              <a:rPr lang="en-GB" sz="2800" dirty="0"/>
              <a:t>of the airway with a </a:t>
            </a:r>
            <a:r>
              <a:rPr lang="en-GB" sz="2800" dirty="0" err="1" smtClean="0"/>
              <a:t>cLMA</a:t>
            </a:r>
            <a:r>
              <a:rPr lang="en-GB" sz="2800" dirty="0" smtClean="0"/>
              <a:t> failed in 50% </a:t>
            </a:r>
            <a:endParaRPr lang="en-GB" sz="2800" dirty="0"/>
          </a:p>
          <a:p>
            <a:r>
              <a:rPr lang="en-GB" sz="2800" dirty="0"/>
              <a:t>R</a:t>
            </a:r>
            <a:r>
              <a:rPr lang="en-GB" sz="2800" dirty="0" smtClean="0"/>
              <a:t>escue </a:t>
            </a:r>
            <a:r>
              <a:rPr lang="en-GB" sz="2800" dirty="0"/>
              <a:t>surgical airway also failed on one of the two cases it was attempted. </a:t>
            </a:r>
          </a:p>
          <a:p>
            <a:endParaRPr lang="en-GB" sz="2800" dirty="0"/>
          </a:p>
        </p:txBody>
      </p:sp>
      <p:pic>
        <p:nvPicPr>
          <p:cNvPr id="4" name="Picture 3"/>
          <p:cNvPicPr>
            <a:picLocks noChangeAspect="1"/>
          </p:cNvPicPr>
          <p:nvPr/>
        </p:nvPicPr>
        <p:blipFill>
          <a:blip r:embed="rId3" cstate="print"/>
          <a:stretch>
            <a:fillRect/>
          </a:stretch>
        </p:blipFill>
        <p:spPr>
          <a:xfrm>
            <a:off x="7020272" y="33411"/>
            <a:ext cx="2096124" cy="1651926"/>
          </a:xfrm>
          <a:prstGeom prst="rect">
            <a:avLst/>
          </a:prstGeom>
        </p:spPr>
      </p:pic>
    </p:spTree>
    <p:extLst>
      <p:ext uri="{BB962C8B-B14F-4D97-AF65-F5344CB8AC3E}">
        <p14:creationId xmlns:p14="http://schemas.microsoft.com/office/powerpoint/2010/main" xmlns="" val="1469888614"/>
      </p:ext>
    </p:extLst>
  </p:cSld>
  <p:clrMapOvr>
    <a:masterClrMapping/>
  </p:clrMapOvr>
  <mc:AlternateContent xmlns:mc="http://schemas.openxmlformats.org/markup-compatibility/2006">
    <mc:Choice xmlns:p14="http://schemas.microsoft.com/office/powerpoint/2010/main" xmlns="" Requires="p14">
      <p:transition spd="slow" p14:dur="2000" advTm="29891"/>
    </mc:Choice>
    <mc:Fallback>
      <p:transition spd="slow" advTm="298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371600"/>
          </a:xfrm>
        </p:spPr>
        <p:txBody>
          <a:bodyPr>
            <a:normAutofit fontScale="90000"/>
          </a:bodyPr>
          <a:lstStyle/>
          <a:p>
            <a:r>
              <a:rPr lang="en-US" dirty="0" smtClean="0"/>
              <a:t>Thinking outside the obstetric box</a:t>
            </a:r>
            <a:br>
              <a:rPr lang="en-US" dirty="0" smtClean="0"/>
            </a:br>
            <a:endParaRPr lang="en-US" dirty="0"/>
          </a:p>
        </p:txBody>
      </p:sp>
      <p:sp>
        <p:nvSpPr>
          <p:cNvPr id="3" name="Content Placeholder 2"/>
          <p:cNvSpPr>
            <a:spLocks noGrp="1"/>
          </p:cNvSpPr>
          <p:nvPr>
            <p:ph idx="1"/>
          </p:nvPr>
        </p:nvSpPr>
        <p:spPr>
          <a:xfrm>
            <a:off x="395536" y="1268760"/>
            <a:ext cx="8136904" cy="4896544"/>
          </a:xfrm>
        </p:spPr>
        <p:txBody>
          <a:bodyPr>
            <a:noAutofit/>
          </a:bodyPr>
          <a:lstStyle/>
          <a:p>
            <a:pPr marL="0" indent="0">
              <a:buNone/>
            </a:pPr>
            <a:endParaRPr lang="en-GB" sz="2800" dirty="0"/>
          </a:p>
          <a:p>
            <a:r>
              <a:rPr lang="en-GB" sz="2800" dirty="0" smtClean="0"/>
              <a:t>A </a:t>
            </a:r>
            <a:r>
              <a:rPr lang="en-GB" sz="2800" dirty="0" err="1" smtClean="0"/>
              <a:t>fibrescope</a:t>
            </a:r>
            <a:r>
              <a:rPr lang="en-GB" sz="2800" dirty="0" smtClean="0"/>
              <a:t> was never used during GA in these patients</a:t>
            </a:r>
          </a:p>
          <a:p>
            <a:r>
              <a:rPr lang="en-GB" sz="2800" dirty="0" smtClean="0"/>
              <a:t>In one case of AFOI-this failed due to problems with “sedation and compliance”.</a:t>
            </a:r>
          </a:p>
          <a:p>
            <a:r>
              <a:rPr lang="en-GB" sz="2800" dirty="0" smtClean="0"/>
              <a:t>Midwives caring for postop patients are often not competency trained in recovery techniques</a:t>
            </a:r>
            <a:endParaRPr lang="en-GB" sz="2800" dirty="0"/>
          </a:p>
        </p:txBody>
      </p:sp>
    </p:spTree>
    <p:extLst>
      <p:ext uri="{BB962C8B-B14F-4D97-AF65-F5344CB8AC3E}">
        <p14:creationId xmlns:p14="http://schemas.microsoft.com/office/powerpoint/2010/main" xmlns="" val="464216875"/>
      </p:ext>
    </p:extLst>
  </p:cSld>
  <p:clrMapOvr>
    <a:masterClrMapping/>
  </p:clrMapOvr>
  <mc:AlternateContent xmlns:mc="http://schemas.openxmlformats.org/markup-compatibility/2006">
    <mc:Choice xmlns:p14="http://schemas.microsoft.com/office/powerpoint/2010/main" xmlns="" Requires="p14">
      <p:transition spd="slow" p14:dur="2000" advTm="28669"/>
    </mc:Choice>
    <mc:Fallback>
      <p:transition spd="slow" advTm="2866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88640"/>
            <a:ext cx="8229600" cy="1371600"/>
          </a:xfrm>
        </p:spPr>
        <p:txBody>
          <a:bodyPr/>
          <a:lstStyle/>
          <a:p>
            <a:pPr eaLnBrk="1" hangingPunct="1">
              <a:defRPr/>
            </a:pPr>
            <a:r>
              <a:rPr lang="en-GB" dirty="0" smtClean="0">
                <a:cs typeface="+mj-cs"/>
              </a:rPr>
              <a:t>Second Generation	Intubation</a:t>
            </a:r>
          </a:p>
        </p:txBody>
      </p:sp>
      <p:pic>
        <p:nvPicPr>
          <p:cNvPr id="126980" name="Picture 4" descr="proseal-all"/>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187624" y="1340768"/>
            <a:ext cx="2520280" cy="321022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4" name="Content Placeholder 3" descr="Screen shot 2011-03-09 at 22.33.24.png"/>
          <p:cNvPicPr>
            <a:picLocks noChangeAspect="1"/>
          </p:cNvPicPr>
          <p:nvPr/>
        </p:nvPicPr>
        <p:blipFill>
          <a:blip r:embed="rId4" cstate="print">
            <a:extLst>
              <a:ext uri="{28A0092B-C50C-407E-A947-70E740481C1C}">
                <a14:useLocalDpi xmlns:a14="http://schemas.microsoft.com/office/drawing/2010/main" xmlns="" val="0"/>
              </a:ext>
            </a:extLst>
          </a:blip>
          <a:srcRect l="-72236" r="-72236"/>
          <a:stretch>
            <a:fillRect/>
          </a:stretch>
        </p:blipFill>
        <p:spPr bwMode="auto">
          <a:xfrm>
            <a:off x="4001737" y="1628800"/>
            <a:ext cx="5111789" cy="2736304"/>
          </a:xfrm>
          <a:prstGeom prst="rect">
            <a:avLst/>
          </a:prstGeom>
          <a:noFill/>
          <a:ln w="9525">
            <a:noFill/>
            <a:miter lim="800000"/>
            <a:headEnd/>
            <a:tailEnd/>
          </a:ln>
        </p:spPr>
      </p:pic>
      <p:pic>
        <p:nvPicPr>
          <p:cNvPr id="6" name="Picture 5" descr="ILMA4.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20072" y="4509120"/>
            <a:ext cx="2684426" cy="201622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5616" y="4941168"/>
            <a:ext cx="2639656"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2444531"/>
      </p:ext>
    </p:extLst>
  </p:cSld>
  <p:clrMapOvr>
    <a:masterClrMapping/>
  </p:clrMapOvr>
  <mc:AlternateContent xmlns:mc="http://schemas.openxmlformats.org/markup-compatibility/2006">
    <mc:Choice xmlns:p14="http://schemas.microsoft.com/office/powerpoint/2010/main" xmlns="" Requires="p14">
      <p:transition spd="slow" p14:dur="2000" advTm="39736"/>
    </mc:Choice>
    <mc:Fallback>
      <p:transition spd="slow" advTm="3973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be proud of</a:t>
            </a:r>
            <a:endParaRPr lang="en-US" dirty="0"/>
          </a:p>
        </p:txBody>
      </p:sp>
      <p:pic>
        <p:nvPicPr>
          <p:cNvPr id="6"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274" y="1628367"/>
            <a:ext cx="4166097" cy="4850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Content Placeholder 3" descr="Screen shot 2011-03-09 at 22.25.48.png"/>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l="-6949" t="5067" r="6949" b="7367"/>
          <a:stretch/>
        </p:blipFill>
        <p:spPr>
          <a:xfrm>
            <a:off x="4210035" y="1584008"/>
            <a:ext cx="4259565" cy="4894637"/>
          </a:xfrm>
        </p:spPr>
      </p:pic>
    </p:spTree>
    <p:extLst>
      <p:ext uri="{BB962C8B-B14F-4D97-AF65-F5344CB8AC3E}">
        <p14:creationId xmlns:p14="http://schemas.microsoft.com/office/powerpoint/2010/main" xmlns="" val="1920451158"/>
      </p:ext>
    </p:extLst>
  </p:cSld>
  <p:clrMapOvr>
    <a:masterClrMapping/>
  </p:clrMapOvr>
  <mc:AlternateContent xmlns:mc="http://schemas.openxmlformats.org/markup-compatibility/2006">
    <mc:Choice xmlns:p14="http://schemas.microsoft.com/office/powerpoint/2010/main" xmlns="" Requires="p14">
      <p:transition spd="slow" p14:dur="2000" advTm="21074"/>
    </mc:Choice>
    <mc:Fallback>
      <p:transition spd="slow" advTm="2107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11560"/>
          </a:xfrm>
        </p:spPr>
        <p:txBody>
          <a:bodyPr>
            <a:normAutofit fontScale="90000"/>
          </a:bodyPr>
          <a:lstStyle/>
          <a:p>
            <a:r>
              <a:rPr lang="en-GB" dirty="0"/>
              <a:t> </a:t>
            </a:r>
            <a:br>
              <a:rPr lang="en-GB" dirty="0"/>
            </a:br>
            <a:r>
              <a:rPr lang="en-GB" dirty="0"/>
              <a:t>The Primary Findings- 4 </a:t>
            </a:r>
            <a:r>
              <a:rPr lang="en-GB" dirty="0" err="1"/>
              <a:t>O</a:t>
            </a:r>
            <a:r>
              <a:rPr lang="en-GB" dirty="0" err="1" smtClean="0"/>
              <a:t>bs</a:t>
            </a:r>
            <a:r>
              <a:rPr lang="en-GB" dirty="0" smtClean="0"/>
              <a:t> </a:t>
            </a:r>
            <a:r>
              <a:rPr lang="en-GB" dirty="0"/>
              <a:t>cases </a:t>
            </a:r>
            <a:br>
              <a:rPr lang="en-GB" dirty="0"/>
            </a:br>
            <a:r>
              <a:rPr lang="en-GB" dirty="0"/>
              <a:t/>
            </a:r>
            <a:br>
              <a:rPr lang="en-GB" dirty="0"/>
            </a:br>
            <a:r>
              <a:rPr lang="en-GB" dirty="0"/>
              <a:t> </a:t>
            </a:r>
            <a:br>
              <a:rPr lang="en-GB" dirty="0"/>
            </a:br>
            <a:endParaRPr lang="en-US" dirty="0"/>
          </a:p>
        </p:txBody>
      </p:sp>
      <p:sp>
        <p:nvSpPr>
          <p:cNvPr id="3" name="Content Placeholder 2"/>
          <p:cNvSpPr>
            <a:spLocks noGrp="1"/>
          </p:cNvSpPr>
          <p:nvPr>
            <p:ph idx="1"/>
          </p:nvPr>
        </p:nvSpPr>
        <p:spPr>
          <a:xfrm>
            <a:off x="323528" y="1268760"/>
            <a:ext cx="8686800" cy="4680520"/>
          </a:xfrm>
        </p:spPr>
        <p:txBody>
          <a:bodyPr>
            <a:noAutofit/>
          </a:bodyPr>
          <a:lstStyle/>
          <a:p>
            <a:r>
              <a:rPr lang="en-GB" dirty="0" smtClean="0"/>
              <a:t>All were acute LUSCS (</a:t>
            </a:r>
            <a:r>
              <a:rPr lang="en-GB" dirty="0"/>
              <a:t>consultant involved</a:t>
            </a:r>
            <a:r>
              <a:rPr lang="en-GB" dirty="0" smtClean="0"/>
              <a:t>)</a:t>
            </a:r>
          </a:p>
          <a:p>
            <a:r>
              <a:rPr lang="en-GB" dirty="0"/>
              <a:t>All were near term, 3</a:t>
            </a:r>
            <a:r>
              <a:rPr lang="en-GB" dirty="0" smtClean="0"/>
              <a:t> obese </a:t>
            </a:r>
          </a:p>
          <a:p>
            <a:r>
              <a:rPr lang="en-GB" dirty="0" smtClean="0"/>
              <a:t>All complex obstetric&amp;/or </a:t>
            </a:r>
            <a:r>
              <a:rPr lang="en-GB" dirty="0"/>
              <a:t>medical </a:t>
            </a:r>
            <a:r>
              <a:rPr lang="en-GB" dirty="0" smtClean="0"/>
              <a:t>issues</a:t>
            </a:r>
            <a:endParaRPr lang="en-GB" dirty="0"/>
          </a:p>
          <a:p>
            <a:r>
              <a:rPr lang="en-GB" dirty="0" smtClean="0"/>
              <a:t>All admitted post-op to ICU</a:t>
            </a:r>
          </a:p>
          <a:p>
            <a:r>
              <a:rPr lang="en-GB" dirty="0" smtClean="0"/>
              <a:t>No </a:t>
            </a:r>
            <a:r>
              <a:rPr lang="en-GB" dirty="0"/>
              <a:t>deaths or hypoxic brain damage </a:t>
            </a:r>
            <a:endParaRPr lang="en-GB" dirty="0" smtClean="0"/>
          </a:p>
          <a:p>
            <a:r>
              <a:rPr lang="en-GB" dirty="0" smtClean="0"/>
              <a:t>ESA?: One surgical tracheostomy postop (ENT surgeon).  In another patient - failed cricothyroidotomyx2 </a:t>
            </a:r>
          </a:p>
        </p:txBody>
      </p:sp>
    </p:spTree>
    <p:extLst>
      <p:ext uri="{BB962C8B-B14F-4D97-AF65-F5344CB8AC3E}">
        <p14:creationId xmlns:p14="http://schemas.microsoft.com/office/powerpoint/2010/main" xmlns="" val="1713864282"/>
      </p:ext>
    </p:extLst>
  </p:cSld>
  <p:clrMapOvr>
    <a:masterClrMapping/>
  </p:clrMapOvr>
  <mc:AlternateContent xmlns:mc="http://schemas.openxmlformats.org/markup-compatibility/2006">
    <mc:Choice xmlns:p14="http://schemas.microsoft.com/office/powerpoint/2010/main" xmlns="" Requires="p14">
      <p:transition spd="slow" p14:dur="2000" advTm="35051"/>
    </mc:Choice>
    <mc:Fallback>
      <p:transition spd="slow" advTm="35051"/>
    </mc:Fallback>
  </mc:AlternateContent>
  <p:timing>
    <p:tnLst>
      <p:par>
        <p:cTn id="1" dur="indefinite" restart="never" nodeType="tmRoot"/>
      </p:par>
    </p:tnLst>
  </p:timing>
</p:sld>
</file>

<file path=ppt/theme/theme1.xml><?xml version="1.0" encoding="utf-8"?>
<a:theme xmlns:a="http://schemas.openxmlformats.org/drawingml/2006/main" name="Pixel">
  <a:themeElements>
    <a:clrScheme name="Pixel 16">
      <a:dk1>
        <a:srgbClr val="000000"/>
      </a:dk1>
      <a:lt1>
        <a:srgbClr val="FFFFFF"/>
      </a:lt1>
      <a:dk2>
        <a:srgbClr val="000000"/>
      </a:dk2>
      <a:lt2>
        <a:srgbClr val="EBE6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FFFF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FFFF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FFCC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FFCC00"/>
        </a:lt2>
        <a:accent1>
          <a:srgbClr val="FFFF00"/>
        </a:accent1>
        <a:accent2>
          <a:srgbClr val="CC6600"/>
        </a:accent2>
        <a:accent3>
          <a:srgbClr val="FFFFFF"/>
        </a:accent3>
        <a:accent4>
          <a:srgbClr val="000000"/>
        </a:accent4>
        <a:accent5>
          <a:srgbClr val="FFFF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EBE6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2542</TotalTime>
  <Words>1904</Words>
  <Application>Microsoft Office PowerPoint</Application>
  <PresentationFormat>On-screen Show (4:3)</PresentationFormat>
  <Paragraphs>221</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Pixel</vt:lpstr>
      <vt:lpstr>Chart</vt:lpstr>
      <vt:lpstr>Worksheet</vt:lpstr>
      <vt:lpstr>Association of Paediatric Anaesthetists of Great Britain and Ireland </vt:lpstr>
      <vt:lpstr>Thinking inside the box</vt:lpstr>
      <vt:lpstr>Aims of presentation</vt:lpstr>
      <vt:lpstr>Slide 4</vt:lpstr>
      <vt:lpstr>Thinking outside the box Can we improve in obstetrics? </vt:lpstr>
      <vt:lpstr>Thinking outside the obstetric box </vt:lpstr>
      <vt:lpstr>Second Generation Intubation</vt:lpstr>
      <vt:lpstr>Something to be proud of</vt:lpstr>
      <vt:lpstr>  The Primary Findings- 4 Obs cases     </vt:lpstr>
      <vt:lpstr>The 4 cases </vt:lpstr>
      <vt:lpstr>Key points</vt:lpstr>
      <vt:lpstr>Key points</vt:lpstr>
      <vt:lpstr>Key points</vt:lpstr>
      <vt:lpstr>Slide 14</vt:lpstr>
      <vt:lpstr>Slide 15</vt:lpstr>
      <vt:lpstr>Paediatrics</vt:lpstr>
      <vt:lpstr>13 paediatric cases</vt:lpstr>
      <vt:lpstr>Primary causes of airway difficulty related to anaesthesia:</vt:lpstr>
      <vt:lpstr>Reflection:</vt:lpstr>
      <vt:lpstr>Organisational issues:</vt:lpstr>
      <vt:lpstr>Preop airway assessment should be routine?</vt:lpstr>
      <vt:lpstr>Use of SGDs &gt; 90% =cLMA</vt:lpstr>
      <vt:lpstr>Abnormal airways: predicted difficult intubation</vt:lpstr>
      <vt:lpstr>Intubation: difficult in 6. 2 died. Direct laryngoscopy rarely an issue: 1 case in each area. </vt:lpstr>
      <vt:lpstr>Surgical airway</vt:lpstr>
      <vt:lpstr>Summary: Learning points 1</vt:lpstr>
      <vt:lpstr>Summary: Learning points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Black</dc:creator>
  <cp:lastModifiedBy>mcenan</cp:lastModifiedBy>
  <cp:revision>96</cp:revision>
  <dcterms:created xsi:type="dcterms:W3CDTF">2011-03-04T21:04:06Z</dcterms:created>
  <dcterms:modified xsi:type="dcterms:W3CDTF">2011-03-29T15:10:08Z</dcterms:modified>
</cp:coreProperties>
</file>