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60" r:id="rId4"/>
    <p:sldId id="258" r:id="rId5"/>
    <p:sldId id="269" r:id="rId6"/>
    <p:sldId id="270" r:id="rId7"/>
    <p:sldId id="299" r:id="rId8"/>
    <p:sldId id="291" r:id="rId9"/>
    <p:sldId id="290" r:id="rId10"/>
    <p:sldId id="266" r:id="rId11"/>
    <p:sldId id="298" r:id="rId12"/>
    <p:sldId id="292" r:id="rId13"/>
    <p:sldId id="295" r:id="rId14"/>
    <p:sldId id="263" r:id="rId15"/>
    <p:sldId id="264" r:id="rId16"/>
    <p:sldId id="265" r:id="rId17"/>
    <p:sldId id="267" r:id="rId18"/>
    <p:sldId id="297" r:id="rId19"/>
    <p:sldId id="271" r:id="rId20"/>
    <p:sldId id="272" r:id="rId21"/>
    <p:sldId id="273" r:id="rId22"/>
    <p:sldId id="274" r:id="rId23"/>
    <p:sldId id="276" r:id="rId24"/>
    <p:sldId id="277" r:id="rId25"/>
    <p:sldId id="278" r:id="rId26"/>
    <p:sldId id="279" r:id="rId27"/>
    <p:sldId id="280" r:id="rId28"/>
    <p:sldId id="275" r:id="rId29"/>
    <p:sldId id="281" r:id="rId30"/>
    <p:sldId id="282" r:id="rId31"/>
    <p:sldId id="283" r:id="rId32"/>
    <p:sldId id="284" r:id="rId33"/>
    <p:sldId id="285" r:id="rId34"/>
    <p:sldId id="286" r:id="rId35"/>
    <p:sldId id="287" r:id="rId36"/>
    <p:sldId id="289" r:id="rId37"/>
    <p:sldId id="288" r:id="rId38"/>
    <p:sldId id="296" r:id="rId39"/>
    <p:sldId id="293" r:id="rId40"/>
    <p:sldId id="30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7E261D-C747-4E25-AD1A-61E24FAF04FD}" type="datetimeFigureOut">
              <a:rPr lang="en-GB" smtClean="0"/>
              <a:pPr/>
              <a:t>01/08/2011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60137-037F-4FF4-BEA2-425523B41607}"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A80EB64F-C8A8-4735-94D0-5F432098A115}" type="slidenum">
              <a:rPr lang="en-GB" smtClean="0">
                <a:latin typeface="Arial" pitchFamily="34" charset="0"/>
              </a:rPr>
              <a:pPr/>
              <a:t>5</a:t>
            </a:fld>
            <a:endParaRPr lang="en-GB" dirty="0" smtClean="0">
              <a:latin typeface="Arial" pitchFamily="34" charset="0"/>
            </a:endParaRPr>
          </a:p>
        </p:txBody>
      </p:sp>
      <p:sp>
        <p:nvSpPr>
          <p:cNvPr id="152579" name="Rectangle 2"/>
          <p:cNvSpPr>
            <a:spLocks noGrp="1" noRot="1" noChangeAspect="1" noChangeArrowheads="1" noTextEdit="1"/>
          </p:cNvSpPr>
          <p:nvPr>
            <p:ph type="sldImg"/>
          </p:nvPr>
        </p:nvSpPr>
        <p:spPr>
          <a:xfrm>
            <a:off x="1150938" y="692150"/>
            <a:ext cx="4556125" cy="3416300"/>
          </a:xfrm>
          <a:ln/>
        </p:spPr>
      </p:sp>
      <p:sp>
        <p:nvSpPr>
          <p:cNvPr id="152580" name="Rectangle 3"/>
          <p:cNvSpPr>
            <a:spLocks noGrp="1" noChangeArrowheads="1"/>
          </p:cNvSpPr>
          <p:nvPr>
            <p:ph type="body" idx="1"/>
          </p:nvPr>
        </p:nvSpPr>
        <p:spPr>
          <a:noFill/>
          <a:ln/>
        </p:spPr>
        <p:txBody>
          <a:bodyPr/>
          <a:lstStyle/>
          <a:p>
            <a:r>
              <a:rPr lang="en-GB" dirty="0" smtClean="0">
                <a:latin typeface="Arial" pitchFamily="34" charset="0"/>
              </a:rPr>
              <a:t>There was wide consultation before embarking on this project which has gained support from these bodies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150938" y="692150"/>
            <a:ext cx="4556125" cy="3416300"/>
          </a:xfrm>
          <a:ln/>
        </p:spPr>
      </p:sp>
      <p:sp>
        <p:nvSpPr>
          <p:cNvPr id="153603"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1150938" y="692150"/>
            <a:ext cx="4556125" cy="3416300"/>
          </a:xfrm>
          <a:ln/>
        </p:spPr>
      </p:sp>
      <p:sp>
        <p:nvSpPr>
          <p:cNvPr id="198659"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150938" y="692150"/>
            <a:ext cx="4556125" cy="3416300"/>
          </a:xfrm>
          <a:ln/>
        </p:spPr>
      </p:sp>
      <p:sp>
        <p:nvSpPr>
          <p:cNvPr id="153603" name="Notes Placeholder 2"/>
          <p:cNvSpPr>
            <a:spLocks noGrp="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8D03CD-24B1-408F-82D1-5801378624FF}" type="datetimeFigureOut">
              <a:rPr lang="en-GB" smtClean="0"/>
              <a:pPr/>
              <a:t>01/08/2011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33DAA2-D2F1-474C-9178-22516E40DF10}"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8D03CD-24B1-408F-82D1-5801378624FF}" type="datetimeFigureOut">
              <a:rPr lang="en-GB" smtClean="0"/>
              <a:pPr/>
              <a:t>01/08/2011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33DAA2-D2F1-474C-9178-22516E40DF10}"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8D03CD-24B1-408F-82D1-5801378624FF}" type="datetimeFigureOut">
              <a:rPr lang="en-GB" smtClean="0"/>
              <a:pPr/>
              <a:t>01/08/2011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33DAA2-D2F1-474C-9178-22516E40DF10}"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8D03CD-24B1-408F-82D1-5801378624FF}" type="datetimeFigureOut">
              <a:rPr lang="en-GB" smtClean="0"/>
              <a:pPr/>
              <a:t>01/08/2011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33DAA2-D2F1-474C-9178-22516E40DF10}"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D03CD-24B1-408F-82D1-5801378624FF}" type="datetimeFigureOut">
              <a:rPr lang="en-GB" smtClean="0"/>
              <a:pPr/>
              <a:t>01/08/2011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33DAA2-D2F1-474C-9178-22516E40DF10}"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8D03CD-24B1-408F-82D1-5801378624FF}" type="datetimeFigureOut">
              <a:rPr lang="en-GB" smtClean="0"/>
              <a:pPr/>
              <a:t>01/08/2011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133DAA2-D2F1-474C-9178-22516E40DF10}"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8D03CD-24B1-408F-82D1-5801378624FF}" type="datetimeFigureOut">
              <a:rPr lang="en-GB" smtClean="0"/>
              <a:pPr/>
              <a:t>01/08/2011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133DAA2-D2F1-474C-9178-22516E40DF10}"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8D03CD-24B1-408F-82D1-5801378624FF}" type="datetimeFigureOut">
              <a:rPr lang="en-GB" smtClean="0"/>
              <a:pPr/>
              <a:t>01/08/2011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133DAA2-D2F1-474C-9178-22516E40DF10}"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D03CD-24B1-408F-82D1-5801378624FF}" type="datetimeFigureOut">
              <a:rPr lang="en-GB" smtClean="0"/>
              <a:pPr/>
              <a:t>01/08/2011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133DAA2-D2F1-474C-9178-22516E40DF10}"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D03CD-24B1-408F-82D1-5801378624FF}" type="datetimeFigureOut">
              <a:rPr lang="en-GB" smtClean="0"/>
              <a:pPr/>
              <a:t>01/08/2011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133DAA2-D2F1-474C-9178-22516E40DF10}"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D03CD-24B1-408F-82D1-5801378624FF}" type="datetimeFigureOut">
              <a:rPr lang="en-GB" smtClean="0"/>
              <a:pPr/>
              <a:t>01/08/2011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133DAA2-D2F1-474C-9178-22516E40DF10}"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D03CD-24B1-408F-82D1-5801378624FF}" type="datetimeFigureOut">
              <a:rPr lang="en-GB" smtClean="0"/>
              <a:pPr/>
              <a:t>01/08/2011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3DAA2-D2F1-474C-9178-22516E40DF1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brainyquote.com/quotes/quotes/a/aristotle408592.html"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vitesseads2.widearea.co.uk/openx/www/delivery/ck.php?oaparams=2__bannerid=3231__zoneid=261__source=ia-homepage__cb=a8346476f4__maxdest=http://www.numarasoftware.co.uk/movement_10/?utm_source=infoage&amp;utm_medium=bn&amp;utm_content=fpinfoage1&amp;utm_campaign=fpapr" TargetMode="External"/><Relationship Id="rId4" Type="http://schemas.openxmlformats.org/officeDocument/2006/relationships/hyperlink" Target="mailto:tom.potter@eveningstar.co.u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NAP4</a:t>
            </a:r>
            <a:br>
              <a:rPr lang="en-GB" dirty="0" smtClean="0"/>
            </a:br>
            <a:r>
              <a:rPr lang="en-GB" dirty="0" smtClean="0"/>
              <a:t>Introduction</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NAP4 </a:t>
            </a:r>
            <a:br>
              <a:rPr lang="en-GB" dirty="0" smtClean="0"/>
            </a:br>
            <a:r>
              <a:rPr lang="en-GB" dirty="0" smtClean="0"/>
              <a:t>Why bother?</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idx="4294967295"/>
          </p:nvPr>
        </p:nvSpPr>
        <p:spPr/>
        <p:txBody>
          <a:bodyPr/>
          <a:lstStyle/>
          <a:p>
            <a:r>
              <a:rPr lang="en-GB" smtClean="0"/>
              <a:t>An e mail re NAP3 and NAP4</a:t>
            </a:r>
          </a:p>
        </p:txBody>
      </p:sp>
      <p:sp>
        <p:nvSpPr>
          <p:cNvPr id="2051" name="Content Placeholder 2"/>
          <p:cNvSpPr>
            <a:spLocks noGrp="1"/>
          </p:cNvSpPr>
          <p:nvPr>
            <p:ph idx="4294967295"/>
          </p:nvPr>
        </p:nvSpPr>
        <p:spPr/>
        <p:txBody>
          <a:bodyPr/>
          <a:lstStyle/>
          <a:p>
            <a:pPr>
              <a:buFontTx/>
              <a:buNone/>
            </a:pPr>
            <a:r>
              <a:rPr lang="en-GB" dirty="0" smtClean="0"/>
              <a:t>    “Anaesthetists really were interested to know what the regional anaesthesia complication rate is.</a:t>
            </a:r>
          </a:p>
          <a:p>
            <a:pPr>
              <a:buFontTx/>
              <a:buNone/>
            </a:pPr>
            <a:r>
              <a:rPr lang="en-GB" dirty="0" smtClean="0"/>
              <a:t>    I get the impression that they couldn't give a (monkey's) about the airway issue, since they don't envisage the same issues with consent as with regional anaesthesia.”</a:t>
            </a:r>
          </a:p>
          <a:p>
            <a:endParaRPr lang="en-GB"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NAP4 </a:t>
            </a:r>
            <a:br>
              <a:rPr lang="en-GB" dirty="0" smtClean="0"/>
            </a:br>
            <a:r>
              <a:rPr lang="en-GB" dirty="0" smtClean="0"/>
              <a:t>Why bother?</a:t>
            </a:r>
            <a:endParaRPr lang="en-GB" dirty="0"/>
          </a:p>
        </p:txBody>
      </p:sp>
      <p:sp>
        <p:nvSpPr>
          <p:cNvPr id="3" name="Content Placeholder 2"/>
          <p:cNvSpPr>
            <a:spLocks noGrp="1"/>
          </p:cNvSpPr>
          <p:nvPr>
            <p:ph idx="1"/>
          </p:nvPr>
        </p:nvSpPr>
        <p:spPr>
          <a:xfrm>
            <a:off x="251520" y="1412776"/>
            <a:ext cx="8712968" cy="5040560"/>
          </a:xfrm>
        </p:spPr>
        <p:txBody>
          <a:bodyPr>
            <a:normAutofit fontScale="70000" lnSpcReduction="20000"/>
          </a:bodyPr>
          <a:lstStyle/>
          <a:p>
            <a:pPr>
              <a:buNone/>
            </a:pPr>
            <a:r>
              <a:rPr lang="en-GB" dirty="0" smtClean="0"/>
              <a:t>Its what defines us as anaesthetists</a:t>
            </a:r>
          </a:p>
          <a:p>
            <a:pPr>
              <a:buNone/>
            </a:pPr>
            <a:endParaRPr lang="en-GB" dirty="0"/>
          </a:p>
          <a:p>
            <a:pPr algn="ctr">
              <a:buNone/>
            </a:pPr>
            <a:r>
              <a:rPr lang="en-GB" sz="3600" dirty="0">
                <a:solidFill>
                  <a:srgbClr val="3366FF"/>
                </a:solidFill>
              </a:rPr>
              <a:t>“There is one skill above all else that an anaesthetist is expected to exhibit </a:t>
            </a:r>
            <a:r>
              <a:rPr lang="en-GB" sz="3600" dirty="0" smtClean="0">
                <a:solidFill>
                  <a:srgbClr val="3366FF"/>
                </a:solidFill>
              </a:rPr>
              <a:t>and </a:t>
            </a:r>
            <a:r>
              <a:rPr lang="en-GB" sz="3600" dirty="0">
                <a:solidFill>
                  <a:srgbClr val="3366FF"/>
                </a:solidFill>
              </a:rPr>
              <a:t>that is to maintain the airway impeccably”</a:t>
            </a:r>
          </a:p>
          <a:p>
            <a:pPr algn="ctr">
              <a:buNone/>
            </a:pPr>
            <a:r>
              <a:rPr lang="en-GB" sz="3600" i="1" dirty="0"/>
              <a:t>M Rosen, IP Latto 1984</a:t>
            </a:r>
            <a:endParaRPr lang="en-GB" sz="3600" dirty="0"/>
          </a:p>
          <a:p>
            <a:pPr algn="ctr">
              <a:buNone/>
            </a:pPr>
            <a:r>
              <a:rPr lang="en-GB" sz="3600" dirty="0"/>
              <a:t> </a:t>
            </a:r>
            <a:endParaRPr lang="en-GB" sz="3600" dirty="0" smtClean="0"/>
          </a:p>
          <a:p>
            <a:pPr algn="ctr">
              <a:buNone/>
            </a:pPr>
            <a:endParaRPr lang="en-GB" sz="3600" dirty="0"/>
          </a:p>
          <a:p>
            <a:pPr algn="ctr">
              <a:buNone/>
            </a:pPr>
            <a:r>
              <a:rPr lang="en-GB" sz="3600" dirty="0">
                <a:solidFill>
                  <a:srgbClr val="3366FF"/>
                </a:solidFill>
              </a:rPr>
              <a:t>“The most compelling educational effort for the anaesthesia community should be to reduce the frequency and </a:t>
            </a:r>
            <a:r>
              <a:rPr lang="en-GB" sz="3600" dirty="0" smtClean="0">
                <a:solidFill>
                  <a:srgbClr val="3366FF"/>
                </a:solidFill>
              </a:rPr>
              <a:t>severity</a:t>
            </a:r>
          </a:p>
          <a:p>
            <a:pPr algn="ctr">
              <a:buNone/>
            </a:pPr>
            <a:r>
              <a:rPr lang="en-GB" sz="3600" dirty="0" smtClean="0">
                <a:solidFill>
                  <a:srgbClr val="3366FF"/>
                </a:solidFill>
              </a:rPr>
              <a:t>of </a:t>
            </a:r>
            <a:r>
              <a:rPr lang="en-GB" sz="3600" dirty="0">
                <a:solidFill>
                  <a:srgbClr val="3366FF"/>
                </a:solidFill>
              </a:rPr>
              <a:t>complications related to managing the airway</a:t>
            </a:r>
            <a:r>
              <a:rPr lang="en-GB" sz="3600" dirty="0"/>
              <a:t>”</a:t>
            </a:r>
          </a:p>
          <a:p>
            <a:pPr algn="ctr">
              <a:buNone/>
            </a:pPr>
            <a:r>
              <a:rPr lang="en-GB" sz="3600" dirty="0"/>
              <a:t>    </a:t>
            </a:r>
            <a:r>
              <a:rPr lang="en-GB" sz="3600" i="1" dirty="0"/>
              <a:t>Jonathan Benumof 1995</a:t>
            </a:r>
            <a:endParaRPr lang="en-GB" sz="3600" dirty="0"/>
          </a:p>
          <a:p>
            <a:pPr algn="ctr">
              <a:buNone/>
            </a:pPr>
            <a:r>
              <a:rPr lang="en-GB" b="1" dirty="0"/>
              <a:t> </a:t>
            </a:r>
            <a:endParaRPr lang="en-GB" dirty="0"/>
          </a:p>
          <a:p>
            <a:pPr>
              <a:buNone/>
            </a:pPr>
            <a:endParaRPr lang="en-GB" dirty="0" smtClean="0"/>
          </a:p>
          <a:p>
            <a:pPr>
              <a:buNone/>
            </a:pPr>
            <a:endParaRPr lang="en-GB" dirty="0"/>
          </a:p>
          <a:p>
            <a:pPr>
              <a:buNone/>
            </a:pPr>
            <a:endParaRPr lang="en-GB" dirty="0" smtClean="0"/>
          </a:p>
          <a:p>
            <a:pPr>
              <a:buNone/>
            </a:pPr>
            <a:endParaRPr lang="en-GB" dirty="0"/>
          </a:p>
          <a:p>
            <a:pPr>
              <a:buNone/>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GB" smtClean="0"/>
          </a:p>
        </p:txBody>
      </p:sp>
      <p:sp>
        <p:nvSpPr>
          <p:cNvPr id="49155" name="Content Placeholder 2"/>
          <p:cNvSpPr>
            <a:spLocks noGrp="1"/>
          </p:cNvSpPr>
          <p:nvPr>
            <p:ph idx="1"/>
          </p:nvPr>
        </p:nvSpPr>
        <p:spPr>
          <a:xfrm>
            <a:off x="457200" y="1600200"/>
            <a:ext cx="4829175" cy="4525963"/>
          </a:xfrm>
        </p:spPr>
        <p:txBody>
          <a:bodyPr/>
          <a:lstStyle/>
          <a:p>
            <a:pPr>
              <a:buFontTx/>
              <a:buNone/>
            </a:pPr>
            <a:r>
              <a:rPr lang="en-GB" sz="3600" smtClean="0"/>
              <a:t>   “</a:t>
            </a:r>
            <a:r>
              <a:rPr lang="en-GB" sz="2800" smtClean="0"/>
              <a:t>When you can measure what you are speaking about, and express it in numbers, you know something about it; but when you cannot measure it, when you cannot express it in numbers, your knowledge is off a meager and unsatisfactory kind.”</a:t>
            </a:r>
          </a:p>
          <a:p>
            <a:pPr>
              <a:buFontTx/>
              <a:buNone/>
            </a:pPr>
            <a:endParaRPr lang="en-GB" sz="2400" i="1" smtClean="0"/>
          </a:p>
          <a:p>
            <a:pPr>
              <a:buFontTx/>
              <a:buNone/>
            </a:pPr>
            <a:endParaRPr lang="en-GB" smtClean="0"/>
          </a:p>
        </p:txBody>
      </p:sp>
      <p:pic>
        <p:nvPicPr>
          <p:cNvPr id="49156" name="Picture 2" descr="http://www.physics.gla.ac.uk/Physics3/Kelvin_online/Kelvin_1900.gif"/>
          <p:cNvPicPr>
            <a:picLocks noChangeAspect="1" noChangeArrowheads="1"/>
          </p:cNvPicPr>
          <p:nvPr/>
        </p:nvPicPr>
        <p:blipFill>
          <a:blip r:embed="rId2" cstate="print"/>
          <a:srcRect/>
          <a:stretch>
            <a:fillRect/>
          </a:stretch>
        </p:blipFill>
        <p:spPr bwMode="auto">
          <a:xfrm>
            <a:off x="6000750" y="1643063"/>
            <a:ext cx="2581275" cy="3333750"/>
          </a:xfrm>
          <a:prstGeom prst="rect">
            <a:avLst/>
          </a:prstGeom>
          <a:noFill/>
          <a:ln w="9525">
            <a:noFill/>
            <a:miter lim="800000"/>
            <a:headEnd/>
            <a:tailEnd/>
          </a:ln>
        </p:spPr>
      </p:pic>
      <p:sp>
        <p:nvSpPr>
          <p:cNvPr id="49157" name="Rectangle 4"/>
          <p:cNvSpPr>
            <a:spLocks noChangeArrowheads="1"/>
          </p:cNvSpPr>
          <p:nvPr/>
        </p:nvSpPr>
        <p:spPr bwMode="auto">
          <a:xfrm>
            <a:off x="5572125" y="5429250"/>
            <a:ext cx="3143250" cy="923925"/>
          </a:xfrm>
          <a:prstGeom prst="rect">
            <a:avLst/>
          </a:prstGeom>
          <a:noFill/>
          <a:ln w="9525">
            <a:noFill/>
            <a:miter lim="800000"/>
            <a:headEnd/>
            <a:tailEnd/>
          </a:ln>
        </p:spPr>
        <p:txBody>
          <a:bodyPr>
            <a:spAutoFit/>
          </a:bodyPr>
          <a:lstStyle/>
          <a:p>
            <a:pPr algn="ctr"/>
            <a:r>
              <a:rPr lang="en-GB" i="1"/>
              <a:t>William Thompson </a:t>
            </a:r>
          </a:p>
          <a:p>
            <a:pPr algn="ctr"/>
            <a:r>
              <a:rPr lang="en-GB" i="1"/>
              <a:t>(Lord Kelvin) </a:t>
            </a:r>
          </a:p>
          <a:p>
            <a:pPr algn="ctr"/>
            <a:r>
              <a:rPr lang="en-GB" i="1"/>
              <a:t>1824-1907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endParaRPr lang="en-US" dirty="0" smtClean="0"/>
          </a:p>
        </p:txBody>
      </p:sp>
      <p:sp>
        <p:nvSpPr>
          <p:cNvPr id="26627" name="Rectangle 3"/>
          <p:cNvSpPr>
            <a:spLocks noGrp="1" noChangeArrowheads="1"/>
          </p:cNvSpPr>
          <p:nvPr>
            <p:ph type="body" idx="4294967295"/>
          </p:nvPr>
        </p:nvSpPr>
        <p:spPr/>
        <p:txBody>
          <a:bodyPr>
            <a:normAutofit lnSpcReduction="10000"/>
          </a:bodyPr>
          <a:lstStyle/>
          <a:p>
            <a:endParaRPr lang="en-US" sz="2800" dirty="0" smtClean="0"/>
          </a:p>
          <a:p>
            <a:endParaRPr lang="en-US" sz="2800" dirty="0" smtClean="0"/>
          </a:p>
          <a:p>
            <a:endParaRPr lang="en-US" sz="2800" dirty="0" smtClean="0"/>
          </a:p>
          <a:p>
            <a:pPr>
              <a:buFontTx/>
              <a:buNone/>
            </a:pPr>
            <a:endParaRPr lang="en-US" sz="2800" dirty="0" smtClean="0"/>
          </a:p>
          <a:p>
            <a:pPr>
              <a:buFontTx/>
              <a:buNone/>
            </a:pPr>
            <a:endParaRPr lang="en-US" sz="2800" dirty="0" smtClean="0">
              <a:solidFill>
                <a:schemeClr val="tx1"/>
              </a:solidFill>
            </a:endParaRPr>
          </a:p>
          <a:p>
            <a:pPr>
              <a:buFontTx/>
              <a:buNone/>
            </a:pPr>
            <a:r>
              <a:rPr lang="en-US" sz="2800" dirty="0" smtClean="0">
                <a:solidFill>
                  <a:schemeClr val="tx1"/>
                </a:solidFill>
              </a:rPr>
              <a:t>12 years claims to NHSLA in England</a:t>
            </a:r>
          </a:p>
          <a:p>
            <a:pPr>
              <a:buFontTx/>
              <a:buNone/>
            </a:pPr>
            <a:r>
              <a:rPr lang="en-US" sz="2800" dirty="0" smtClean="0"/>
              <a:t>841</a:t>
            </a:r>
            <a:r>
              <a:rPr lang="en-US" sz="2800" dirty="0" smtClean="0">
                <a:solidFill>
                  <a:schemeClr val="tx1"/>
                </a:solidFill>
              </a:rPr>
              <a:t> ‘anaesthesia claims’ reviewed</a:t>
            </a:r>
          </a:p>
          <a:p>
            <a:pPr>
              <a:buFontTx/>
              <a:buNone/>
            </a:pPr>
            <a:r>
              <a:rPr lang="en-GB" sz="2800" dirty="0" smtClean="0">
                <a:solidFill>
                  <a:schemeClr val="tx1"/>
                </a:solidFill>
              </a:rPr>
              <a:t>£31 million </a:t>
            </a:r>
          </a:p>
          <a:p>
            <a:pPr>
              <a:buFontTx/>
              <a:buNone/>
            </a:pPr>
            <a:r>
              <a:rPr lang="en-US" sz="2800" dirty="0" smtClean="0">
                <a:solidFill>
                  <a:schemeClr val="tx1"/>
                </a:solidFill>
              </a:rPr>
              <a:t>Classified variously…. </a:t>
            </a:r>
          </a:p>
        </p:txBody>
      </p:sp>
      <p:pic>
        <p:nvPicPr>
          <p:cNvPr id="1026" name="Picture 2"/>
          <p:cNvPicPr>
            <a:picLocks noChangeAspect="1" noChangeArrowheads="1"/>
          </p:cNvPicPr>
          <p:nvPr/>
        </p:nvPicPr>
        <p:blipFill>
          <a:blip r:embed="rId2" cstate="print"/>
          <a:srcRect/>
          <a:stretch>
            <a:fillRect/>
          </a:stretch>
        </p:blipFill>
        <p:spPr bwMode="auto">
          <a:xfrm>
            <a:off x="145829" y="0"/>
            <a:ext cx="8998171" cy="37768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4213" y="0"/>
            <a:ext cx="7772400" cy="1143000"/>
          </a:xfrm>
        </p:spPr>
        <p:txBody>
          <a:bodyPr/>
          <a:lstStyle/>
          <a:p>
            <a:r>
              <a:rPr lang="en-GB" dirty="0" smtClean="0"/>
              <a:t>Top 5</a:t>
            </a:r>
            <a:endParaRPr lang="en-US" dirty="0" smtClean="0"/>
          </a:p>
        </p:txBody>
      </p:sp>
      <p:graphicFrame>
        <p:nvGraphicFramePr>
          <p:cNvPr id="442909" name="Group 541"/>
          <p:cNvGraphicFramePr>
            <a:graphicFrameLocks noGrp="1"/>
          </p:cNvGraphicFramePr>
          <p:nvPr>
            <p:ph idx="1"/>
          </p:nvPr>
        </p:nvGraphicFramePr>
        <p:xfrm>
          <a:off x="323850" y="1773238"/>
          <a:ext cx="8424863" cy="4341178"/>
        </p:xfrm>
        <a:graphic>
          <a:graphicData uri="http://schemas.openxmlformats.org/drawingml/2006/table">
            <a:tbl>
              <a:tblPr/>
              <a:tblGrid>
                <a:gridCol w="2592388"/>
                <a:gridCol w="1150937"/>
                <a:gridCol w="1441450"/>
                <a:gridCol w="1727200"/>
                <a:gridCol w="1512888"/>
              </a:tblGrid>
              <a:tr h="431800">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Category</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Cases</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Total cost</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Cost per case</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Severity</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Regional</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1</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1</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F3F9"/>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8</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6</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Obstetric</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2</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2</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F3F9"/>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6</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8</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Inadequate anaesthesia</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3</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6</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4</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28CA"/>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10</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Dental</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4</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12</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13</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11</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Airway</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5</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3</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5F3F9"/>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2</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28CA"/>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2</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504825">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Drug error</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6</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4</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5F3F9"/>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5</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28CA"/>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5</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r>
              <a:tr h="431800">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Drug allergy</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7</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8</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7</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4</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431800">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Respiratory</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9</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5</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5F3F9"/>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3</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28CA"/>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3</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431800">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CVC</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11</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7</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1</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28CA"/>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1</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4213" y="0"/>
            <a:ext cx="7772400" cy="1143000"/>
          </a:xfrm>
        </p:spPr>
        <p:txBody>
          <a:bodyPr/>
          <a:lstStyle/>
          <a:p>
            <a:r>
              <a:rPr lang="en-GB" dirty="0" smtClean="0"/>
              <a:t>Top 5</a:t>
            </a:r>
            <a:endParaRPr lang="en-US" dirty="0" smtClean="0"/>
          </a:p>
        </p:txBody>
      </p:sp>
      <p:graphicFrame>
        <p:nvGraphicFramePr>
          <p:cNvPr id="590947" name="Group 99"/>
          <p:cNvGraphicFramePr>
            <a:graphicFrameLocks noGrp="1"/>
          </p:cNvGraphicFramePr>
          <p:nvPr>
            <p:ph idx="1"/>
          </p:nvPr>
        </p:nvGraphicFramePr>
        <p:xfrm>
          <a:off x="71438" y="1341438"/>
          <a:ext cx="8964612" cy="4924425"/>
        </p:xfrm>
        <a:graphic>
          <a:graphicData uri="http://schemas.openxmlformats.org/drawingml/2006/table">
            <a:tbl>
              <a:tblPr/>
              <a:tblGrid>
                <a:gridCol w="3132137"/>
                <a:gridCol w="1511300"/>
                <a:gridCol w="1441450"/>
                <a:gridCol w="1582738"/>
                <a:gridCol w="1296987"/>
              </a:tblGrid>
              <a:tr h="431800">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Category</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Cases</a:t>
                      </a:r>
                    </a:p>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841</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Total cost</a:t>
                      </a:r>
                    </a:p>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£31M</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Cost per case</a:t>
                      </a:r>
                    </a:p>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£6K</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Severity</a:t>
                      </a:r>
                    </a:p>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000" b="0" i="0" u="none" strike="noStrike" cap="none" normalizeH="0" baseline="0" dirty="0" smtClean="0">
                          <a:ln>
                            <a:noFill/>
                          </a:ln>
                          <a:solidFill>
                            <a:schemeClr val="tx1"/>
                          </a:solidFill>
                          <a:effectLst/>
                          <a:latin typeface="Times New Roman" pitchFamily="18" charset="0"/>
                        </a:rPr>
                        <a:t>30%</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Regional</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366</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£11M</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F3F9"/>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8</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6</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Obstetric</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245</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£7.5M</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5F3F9"/>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6</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8</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Inadequate anaesthesia</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161</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6</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£16K</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28CA"/>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10</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Dental</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95</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12</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£0.1K</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11</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Airway</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71</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£5.2</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5F3F9"/>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£27K</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28CA"/>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72%</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504825">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Drug error</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6</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£4.3</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5F3F9"/>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£13</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28CA"/>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24%</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r>
              <a:tr h="431800">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Drug allergy</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7</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8</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7</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46%</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431800">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Respiratory</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9</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£3.3</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5F3F9"/>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£18K</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28CA"/>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65%</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431800">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CVC</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11</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7</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£30K</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28CA"/>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en-GB" sz="2400" b="0" i="0" u="none" strike="noStrike" cap="none" normalizeH="0" baseline="0" dirty="0" smtClean="0">
                          <a:ln>
                            <a:noFill/>
                          </a:ln>
                          <a:solidFill>
                            <a:schemeClr val="tx1"/>
                          </a:solidFill>
                          <a:effectLst/>
                          <a:latin typeface="Times New Roman" pitchFamily="18" charset="0"/>
                        </a:rPr>
                        <a:t>76%</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395536" y="0"/>
            <a:ext cx="8461425" cy="3934201"/>
          </a:xfrm>
          <a:prstGeom prst="rect">
            <a:avLst/>
          </a:prstGeom>
          <a:noFill/>
          <a:ln w="9525">
            <a:noFill/>
            <a:miter lim="800000"/>
            <a:headEnd/>
            <a:tailEnd/>
          </a:ln>
        </p:spPr>
      </p:pic>
      <p:sp>
        <p:nvSpPr>
          <p:cNvPr id="5" name="Rectangle 4"/>
          <p:cNvSpPr/>
          <p:nvPr/>
        </p:nvSpPr>
        <p:spPr>
          <a:xfrm>
            <a:off x="683568" y="3995678"/>
            <a:ext cx="8136904" cy="3539430"/>
          </a:xfrm>
          <a:prstGeom prst="rect">
            <a:avLst/>
          </a:prstGeom>
        </p:spPr>
        <p:txBody>
          <a:bodyPr wrap="square">
            <a:spAutoFit/>
          </a:bodyPr>
          <a:lstStyle/>
          <a:p>
            <a:r>
              <a:rPr lang="en-US" sz="2800" dirty="0" smtClean="0">
                <a:solidFill>
                  <a:schemeClr val="tx1"/>
                </a:solidFill>
              </a:rPr>
              <a:t>Airway</a:t>
            </a:r>
          </a:p>
          <a:p>
            <a:r>
              <a:rPr lang="en-US" sz="2800" dirty="0" smtClean="0"/>
              <a:t>12% of all anaesthesia claims</a:t>
            </a:r>
          </a:p>
          <a:p>
            <a:r>
              <a:rPr lang="en-GB" sz="2800" dirty="0" smtClean="0"/>
              <a:t>53% of deaths in the dataset</a:t>
            </a:r>
          </a:p>
          <a:p>
            <a:r>
              <a:rPr lang="en-GB" sz="2800" dirty="0" smtClean="0"/>
              <a:t>27% of cost </a:t>
            </a:r>
          </a:p>
          <a:p>
            <a:r>
              <a:rPr lang="en-GB" sz="2800" dirty="0" smtClean="0"/>
              <a:t>10 of the 50 most expensive claims in the dataset.</a:t>
            </a:r>
          </a:p>
          <a:p>
            <a:endParaRPr lang="en-GB" sz="2400" dirty="0" smtClean="0"/>
          </a:p>
          <a:p>
            <a:endParaRPr lang="en-US" sz="2400" dirty="0" smtClean="0"/>
          </a:p>
          <a:p>
            <a:endParaRPr lang="en-US" dirty="0" smtClean="0">
              <a:solidFill>
                <a:schemeClr val="tx1"/>
              </a:solidFill>
            </a:endParaRPr>
          </a:p>
          <a:p>
            <a:endParaRPr lang="en-GB"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http://blogs.bmj.com/agentsforchange/files/2010/06/bromiley-video.jpg"/>
          <p:cNvPicPr>
            <a:picLocks noGrp="1" noChangeAspect="1" noChangeArrowheads="1"/>
          </p:cNvPicPr>
          <p:nvPr>
            <p:ph type="tbl" idx="1"/>
          </p:nvPr>
        </p:nvPicPr>
        <p:blipFill>
          <a:blip r:embed="rId2" cstate="print"/>
          <a:srcRect/>
          <a:stretch>
            <a:fillRect/>
          </a:stretch>
        </p:blipFill>
        <p:spPr bwMode="auto">
          <a:xfrm>
            <a:off x="899591" y="1556792"/>
            <a:ext cx="7061869" cy="4608512"/>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685800" y="2130425"/>
            <a:ext cx="7772400" cy="1470025"/>
          </a:xfrm>
        </p:spPr>
        <p:txBody>
          <a:bodyPr/>
          <a:lstStyle/>
          <a:p>
            <a:endParaRPr lang="en-US" dirty="0" smtClean="0"/>
          </a:p>
        </p:txBody>
      </p:sp>
      <p:sp>
        <p:nvSpPr>
          <p:cNvPr id="7171" name="Subtitle 2"/>
          <p:cNvSpPr>
            <a:spLocks noGrp="1"/>
          </p:cNvSpPr>
          <p:nvPr>
            <p:ph type="subTitle" idx="4294967295"/>
          </p:nvPr>
        </p:nvSpPr>
        <p:spPr>
          <a:xfrm>
            <a:off x="1549400" y="4059238"/>
            <a:ext cx="6045200" cy="1593850"/>
          </a:xfrm>
        </p:spPr>
        <p:txBody>
          <a:bodyPr/>
          <a:lstStyle/>
          <a:p>
            <a:pPr marL="0" indent="0" algn="ctr">
              <a:buFontTx/>
              <a:buNone/>
            </a:pPr>
            <a:endParaRPr lang="en-US" dirty="0" smtClean="0">
              <a:solidFill>
                <a:srgbClr val="898989"/>
              </a:solidFill>
            </a:endParaRPr>
          </a:p>
        </p:txBody>
      </p:sp>
      <p:pic>
        <p:nvPicPr>
          <p:cNvPr id="7172" name="Picture 2"/>
          <p:cNvPicPr>
            <a:picLocks noChangeAspect="1" noChangeArrowheads="1"/>
          </p:cNvPicPr>
          <p:nvPr/>
        </p:nvPicPr>
        <p:blipFill>
          <a:blip r:embed="rId2" cstate="print"/>
          <a:srcRect r="8594"/>
          <a:stretch>
            <a:fillRect/>
          </a:stretch>
        </p:blipFill>
        <p:spPr bwMode="auto">
          <a:xfrm>
            <a:off x="0" y="152400"/>
            <a:ext cx="8915400" cy="6343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r>
              <a:rPr lang="en-GB" dirty="0" smtClean="0"/>
              <a:t>Layout of day</a:t>
            </a:r>
            <a:br>
              <a:rPr lang="en-GB" dirty="0" smtClean="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684213" y="0"/>
            <a:ext cx="7772400" cy="1143000"/>
          </a:xfrm>
        </p:spPr>
        <p:txBody>
          <a:bodyPr/>
          <a:lstStyle/>
          <a:p>
            <a:r>
              <a:rPr lang="en-GB" dirty="0" smtClean="0">
                <a:solidFill>
                  <a:schemeClr val="tx1"/>
                </a:solidFill>
              </a:rPr>
              <a:t>Fatal laryngospasm</a:t>
            </a:r>
          </a:p>
        </p:txBody>
      </p:sp>
      <p:sp>
        <p:nvSpPr>
          <p:cNvPr id="8195" name="Content Placeholder 2"/>
          <p:cNvSpPr>
            <a:spLocks noGrp="1"/>
          </p:cNvSpPr>
          <p:nvPr>
            <p:ph idx="4294967295"/>
          </p:nvPr>
        </p:nvSpPr>
        <p:spPr/>
        <p:txBody>
          <a:bodyPr/>
          <a:lstStyle/>
          <a:p>
            <a:endParaRPr lang="en-US" dirty="0" smtClean="0"/>
          </a:p>
        </p:txBody>
      </p:sp>
      <p:pic>
        <p:nvPicPr>
          <p:cNvPr id="8196" name="Picture 2"/>
          <p:cNvPicPr>
            <a:picLocks noChangeAspect="1" noChangeArrowheads="1"/>
          </p:cNvPicPr>
          <p:nvPr/>
        </p:nvPicPr>
        <p:blipFill>
          <a:blip r:embed="rId2" cstate="print"/>
          <a:srcRect/>
          <a:stretch>
            <a:fillRect/>
          </a:stretch>
        </p:blipFill>
        <p:spPr bwMode="auto">
          <a:xfrm>
            <a:off x="0" y="1052513"/>
            <a:ext cx="4813300" cy="928687"/>
          </a:xfrm>
          <a:prstGeom prst="rect">
            <a:avLst/>
          </a:prstGeom>
          <a:noFill/>
          <a:ln w="9525">
            <a:noFill/>
            <a:miter lim="800000"/>
            <a:headEnd/>
            <a:tailEnd/>
          </a:ln>
        </p:spPr>
      </p:pic>
      <p:pic>
        <p:nvPicPr>
          <p:cNvPr id="8197" name="Picture 5"/>
          <p:cNvPicPr>
            <a:picLocks noChangeAspect="1" noChangeArrowheads="1"/>
          </p:cNvPicPr>
          <p:nvPr/>
        </p:nvPicPr>
        <p:blipFill>
          <a:blip r:embed="rId3" cstate="print"/>
          <a:srcRect/>
          <a:stretch>
            <a:fillRect/>
          </a:stretch>
        </p:blipFill>
        <p:spPr bwMode="auto">
          <a:xfrm>
            <a:off x="4857750" y="1571625"/>
            <a:ext cx="3257550" cy="428625"/>
          </a:xfrm>
          <a:prstGeom prst="rect">
            <a:avLst/>
          </a:prstGeom>
          <a:noFill/>
          <a:ln w="9525">
            <a:noFill/>
            <a:miter lim="800000"/>
            <a:headEnd/>
            <a:tailEnd/>
          </a:ln>
        </p:spPr>
      </p:pic>
      <p:pic>
        <p:nvPicPr>
          <p:cNvPr id="8198" name="Picture 6"/>
          <p:cNvPicPr>
            <a:picLocks noChangeAspect="1" noChangeArrowheads="1"/>
          </p:cNvPicPr>
          <p:nvPr/>
        </p:nvPicPr>
        <p:blipFill>
          <a:blip r:embed="rId4" cstate="print"/>
          <a:srcRect/>
          <a:stretch>
            <a:fillRect/>
          </a:stretch>
        </p:blipFill>
        <p:spPr bwMode="auto">
          <a:xfrm>
            <a:off x="250825" y="1916113"/>
            <a:ext cx="3600450" cy="490537"/>
          </a:xfrm>
          <a:prstGeom prst="rect">
            <a:avLst/>
          </a:prstGeom>
          <a:noFill/>
          <a:ln w="9525">
            <a:noFill/>
            <a:miter lim="800000"/>
            <a:headEnd/>
            <a:tailEnd/>
          </a:ln>
        </p:spPr>
      </p:pic>
      <p:pic>
        <p:nvPicPr>
          <p:cNvPr id="8199" name="Picture 7"/>
          <p:cNvPicPr>
            <a:picLocks noChangeAspect="1" noChangeArrowheads="1"/>
          </p:cNvPicPr>
          <p:nvPr/>
        </p:nvPicPr>
        <p:blipFill>
          <a:blip r:embed="rId5" cstate="print"/>
          <a:srcRect/>
          <a:stretch>
            <a:fillRect/>
          </a:stretch>
        </p:blipFill>
        <p:spPr bwMode="auto">
          <a:xfrm>
            <a:off x="1331913" y="2349500"/>
            <a:ext cx="5616575" cy="4429125"/>
          </a:xfrm>
          <a:prstGeom prst="rect">
            <a:avLst/>
          </a:prstGeom>
          <a:noFill/>
          <a:ln w="9525">
            <a:noFill/>
            <a:miter lim="800000"/>
            <a:headEnd/>
            <a:tailEnd/>
          </a:ln>
        </p:spPr>
      </p:pic>
      <p:sp>
        <p:nvSpPr>
          <p:cNvPr id="8200" name="Rectangle 8"/>
          <p:cNvSpPr>
            <a:spLocks noChangeArrowheads="1"/>
          </p:cNvSpPr>
          <p:nvPr/>
        </p:nvSpPr>
        <p:spPr bwMode="auto">
          <a:xfrm>
            <a:off x="5076825" y="5661025"/>
            <a:ext cx="1366838" cy="288925"/>
          </a:xfrm>
          <a:prstGeom prst="rect">
            <a:avLst/>
          </a:prstGeom>
          <a:solidFill>
            <a:schemeClr val="accent1"/>
          </a:solidFill>
          <a:ln w="12700">
            <a:solidFill>
              <a:schemeClr val="tx1"/>
            </a:solidFill>
            <a:miter lim="800000"/>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Grp="1" noChangeAspect="1" noChangeArrowheads="1"/>
          </p:cNvPicPr>
          <p:nvPr>
            <p:ph idx="4294967295"/>
          </p:nvPr>
        </p:nvPicPr>
        <p:blipFill>
          <a:blip r:embed="rId2" cstate="print"/>
          <a:srcRect/>
          <a:stretch>
            <a:fillRect/>
          </a:stretch>
        </p:blipFill>
        <p:spPr>
          <a:xfrm>
            <a:off x="539750" y="1268413"/>
            <a:ext cx="7643813" cy="5403850"/>
          </a:xfrm>
          <a:noFill/>
        </p:spPr>
      </p:pic>
      <p:sp>
        <p:nvSpPr>
          <p:cNvPr id="9219" name="Title 1"/>
          <p:cNvSpPr>
            <a:spLocks noGrp="1"/>
          </p:cNvSpPr>
          <p:nvPr>
            <p:ph type="title" idx="4294967295"/>
          </p:nvPr>
        </p:nvSpPr>
        <p:spPr>
          <a:xfrm>
            <a:off x="1371600" y="260350"/>
            <a:ext cx="7772400" cy="1143000"/>
          </a:xfrm>
        </p:spPr>
        <p:txBody>
          <a:bodyPr/>
          <a:lstStyle/>
          <a:p>
            <a:r>
              <a:rPr lang="en-GB" dirty="0" smtClean="0">
                <a:solidFill>
                  <a:schemeClr val="tx1"/>
                </a:solidFill>
              </a:rPr>
              <a:t>Fatal LMA problem</a:t>
            </a:r>
            <a:endParaRPr lang="en-US" dirty="0" smtClean="0">
              <a:solidFill>
                <a:schemeClr val="tx1"/>
              </a:solidFill>
            </a:endParaRPr>
          </a:p>
        </p:txBody>
      </p:sp>
      <p:pic>
        <p:nvPicPr>
          <p:cNvPr id="9220" name="Picture 2"/>
          <p:cNvPicPr>
            <a:picLocks noChangeAspect="1" noChangeArrowheads="1"/>
          </p:cNvPicPr>
          <p:nvPr/>
        </p:nvPicPr>
        <p:blipFill>
          <a:blip r:embed="rId3" cstate="print"/>
          <a:srcRect/>
          <a:stretch>
            <a:fillRect/>
          </a:stretch>
        </p:blipFill>
        <p:spPr bwMode="auto">
          <a:xfrm>
            <a:off x="0" y="0"/>
            <a:ext cx="2447925" cy="1047750"/>
          </a:xfrm>
          <a:prstGeom prst="rect">
            <a:avLst/>
          </a:prstGeom>
          <a:noFill/>
          <a:ln w="9525">
            <a:noFill/>
            <a:miter lim="800000"/>
            <a:headEnd/>
            <a:tailEnd/>
          </a:ln>
        </p:spPr>
      </p:pic>
      <p:sp>
        <p:nvSpPr>
          <p:cNvPr id="6" name="Rectangle 5"/>
          <p:cNvSpPr/>
          <p:nvPr/>
        </p:nvSpPr>
        <p:spPr>
          <a:xfrm>
            <a:off x="4932363" y="5734050"/>
            <a:ext cx="3643312"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9222" name="Oval 6"/>
          <p:cNvSpPr>
            <a:spLocks noChangeArrowheads="1"/>
          </p:cNvSpPr>
          <p:nvPr/>
        </p:nvSpPr>
        <p:spPr bwMode="auto">
          <a:xfrm>
            <a:off x="5580112" y="1484784"/>
            <a:ext cx="1920826" cy="2444279"/>
          </a:xfrm>
          <a:prstGeom prst="ellipse">
            <a:avLst/>
          </a:prstGeom>
          <a:solidFill>
            <a:schemeClr val="bg1">
              <a:lumMod val="65000"/>
            </a:schemeClr>
          </a:solidFill>
          <a:ln w="9525" algn="ctr">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95288" y="2636838"/>
            <a:ext cx="7358062" cy="3103562"/>
          </a:xfrm>
          <a:prstGeom prst="rect">
            <a:avLst/>
          </a:prstGeom>
          <a:solidFill>
            <a:schemeClr val="bg1"/>
          </a:solid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6084888" y="1268413"/>
            <a:ext cx="2857500" cy="428625"/>
          </a:xfrm>
          <a:prstGeom prst="rect">
            <a:avLst/>
          </a:prstGeom>
          <a:noFill/>
          <a:ln w="9525">
            <a:noFill/>
            <a:miter lim="800000"/>
            <a:headEnd/>
            <a:tailEnd/>
          </a:ln>
        </p:spPr>
      </p:pic>
      <p:pic>
        <p:nvPicPr>
          <p:cNvPr id="10244" name="Picture 4"/>
          <p:cNvPicPr>
            <a:picLocks noGrp="1" noChangeAspect="1" noChangeArrowheads="1"/>
          </p:cNvPicPr>
          <p:nvPr>
            <p:ph idx="4294967295"/>
          </p:nvPr>
        </p:nvPicPr>
        <p:blipFill>
          <a:blip r:embed="rId4" cstate="print"/>
          <a:srcRect/>
          <a:stretch>
            <a:fillRect/>
          </a:stretch>
        </p:blipFill>
        <p:spPr>
          <a:xfrm>
            <a:off x="755650" y="5786438"/>
            <a:ext cx="7180263" cy="1071562"/>
          </a:xfrm>
          <a:noFill/>
        </p:spPr>
      </p:pic>
      <p:pic>
        <p:nvPicPr>
          <p:cNvPr id="10245" name="Picture 5"/>
          <p:cNvPicPr>
            <a:picLocks noChangeAspect="1" noChangeArrowheads="1"/>
          </p:cNvPicPr>
          <p:nvPr/>
        </p:nvPicPr>
        <p:blipFill>
          <a:blip r:embed="rId5" cstate="print"/>
          <a:srcRect/>
          <a:stretch>
            <a:fillRect/>
          </a:stretch>
        </p:blipFill>
        <p:spPr bwMode="auto">
          <a:xfrm>
            <a:off x="179388" y="1052513"/>
            <a:ext cx="3405187" cy="785812"/>
          </a:xfrm>
          <a:prstGeom prst="rect">
            <a:avLst/>
          </a:prstGeom>
          <a:noFill/>
          <a:ln w="9525">
            <a:noFill/>
            <a:miter lim="800000"/>
            <a:headEnd/>
            <a:tailEnd/>
          </a:ln>
        </p:spPr>
      </p:pic>
      <p:pic>
        <p:nvPicPr>
          <p:cNvPr id="10246" name="Picture 6"/>
          <p:cNvPicPr>
            <a:picLocks noChangeAspect="1" noChangeArrowheads="1"/>
          </p:cNvPicPr>
          <p:nvPr/>
        </p:nvPicPr>
        <p:blipFill>
          <a:blip r:embed="rId6" cstate="print"/>
          <a:srcRect/>
          <a:stretch>
            <a:fillRect/>
          </a:stretch>
        </p:blipFill>
        <p:spPr bwMode="auto">
          <a:xfrm>
            <a:off x="179388" y="1844675"/>
            <a:ext cx="5894387" cy="714375"/>
          </a:xfrm>
          <a:prstGeom prst="rect">
            <a:avLst/>
          </a:prstGeom>
          <a:noFill/>
          <a:ln w="9525">
            <a:noFill/>
            <a:miter lim="800000"/>
            <a:headEnd/>
            <a:tailEnd/>
          </a:ln>
        </p:spPr>
      </p:pic>
      <p:sp>
        <p:nvSpPr>
          <p:cNvPr id="9" name="Rectangle 8"/>
          <p:cNvSpPr/>
          <p:nvPr/>
        </p:nvSpPr>
        <p:spPr>
          <a:xfrm>
            <a:off x="3071813" y="4214813"/>
            <a:ext cx="4500562"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0" name="Rectangle 9"/>
          <p:cNvSpPr/>
          <p:nvPr/>
        </p:nvSpPr>
        <p:spPr>
          <a:xfrm>
            <a:off x="3203575" y="4868863"/>
            <a:ext cx="4824413" cy="865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0249" name="Title 1"/>
          <p:cNvSpPr>
            <a:spLocks/>
          </p:cNvSpPr>
          <p:nvPr/>
        </p:nvSpPr>
        <p:spPr bwMode="auto">
          <a:xfrm>
            <a:off x="684213" y="115888"/>
            <a:ext cx="7772400" cy="1143000"/>
          </a:xfrm>
          <a:prstGeom prst="rect">
            <a:avLst/>
          </a:prstGeom>
          <a:noFill/>
          <a:ln w="12700">
            <a:noFill/>
            <a:miter lim="800000"/>
            <a:headEnd/>
            <a:tailEnd/>
          </a:ln>
        </p:spPr>
        <p:txBody>
          <a:bodyPr anchor="ctr"/>
          <a:lstStyle/>
          <a:p>
            <a:pPr algn="ctr"/>
            <a:r>
              <a:rPr lang="en-GB" sz="4400" dirty="0">
                <a:solidFill>
                  <a:schemeClr val="tx2"/>
                </a:solidFill>
              </a:rPr>
              <a:t>Fatal tracheal injury at intubation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cstate="print"/>
          <a:srcRect/>
          <a:stretch>
            <a:fillRect/>
          </a:stretch>
        </p:blipFill>
        <p:spPr bwMode="auto">
          <a:xfrm>
            <a:off x="857250" y="1114425"/>
            <a:ext cx="2381250" cy="5743575"/>
          </a:xfrm>
          <a:prstGeom prst="rect">
            <a:avLst/>
          </a:prstGeom>
          <a:noFill/>
          <a:ln w="9525">
            <a:noFill/>
            <a:miter lim="800000"/>
            <a:headEnd/>
            <a:tailEnd/>
          </a:ln>
        </p:spPr>
      </p:pic>
      <p:pic>
        <p:nvPicPr>
          <p:cNvPr id="12291" name="Picture 4"/>
          <p:cNvPicPr>
            <a:picLocks noChangeAspect="1" noChangeArrowheads="1"/>
          </p:cNvPicPr>
          <p:nvPr/>
        </p:nvPicPr>
        <p:blipFill>
          <a:blip r:embed="rId3" cstate="print"/>
          <a:srcRect/>
          <a:stretch>
            <a:fillRect/>
          </a:stretch>
        </p:blipFill>
        <p:spPr bwMode="auto">
          <a:xfrm>
            <a:off x="285750" y="142875"/>
            <a:ext cx="3895725" cy="885825"/>
          </a:xfrm>
          <a:prstGeom prst="rect">
            <a:avLst/>
          </a:prstGeom>
          <a:noFill/>
          <a:ln w="9525">
            <a:noFill/>
            <a:miter lim="800000"/>
            <a:headEnd/>
            <a:tailEnd/>
          </a:ln>
        </p:spPr>
      </p:pic>
      <p:pic>
        <p:nvPicPr>
          <p:cNvPr id="12292" name="Picture 5"/>
          <p:cNvPicPr>
            <a:picLocks noChangeAspect="1" noChangeArrowheads="1"/>
          </p:cNvPicPr>
          <p:nvPr/>
        </p:nvPicPr>
        <p:blipFill>
          <a:blip r:embed="rId4" cstate="print"/>
          <a:srcRect/>
          <a:stretch>
            <a:fillRect/>
          </a:stretch>
        </p:blipFill>
        <p:spPr bwMode="auto">
          <a:xfrm>
            <a:off x="3276600" y="1052513"/>
            <a:ext cx="2789238" cy="561975"/>
          </a:xfrm>
          <a:prstGeom prst="rect">
            <a:avLst/>
          </a:prstGeom>
          <a:noFill/>
          <a:ln w="9525">
            <a:noFill/>
            <a:miter lim="800000"/>
            <a:headEnd/>
            <a:tailEnd/>
          </a:ln>
        </p:spPr>
      </p:pic>
      <p:pic>
        <p:nvPicPr>
          <p:cNvPr id="12293" name="Picture 6"/>
          <p:cNvPicPr>
            <a:picLocks noChangeAspect="1" noChangeArrowheads="1"/>
          </p:cNvPicPr>
          <p:nvPr/>
        </p:nvPicPr>
        <p:blipFill>
          <a:blip r:embed="rId5" cstate="print"/>
          <a:srcRect/>
          <a:stretch>
            <a:fillRect/>
          </a:stretch>
        </p:blipFill>
        <p:spPr bwMode="auto">
          <a:xfrm>
            <a:off x="3851275" y="2852738"/>
            <a:ext cx="4610100" cy="2009775"/>
          </a:xfrm>
          <a:prstGeom prst="rect">
            <a:avLst/>
          </a:prstGeom>
          <a:noFill/>
          <a:ln w="9525">
            <a:noFill/>
            <a:miter lim="800000"/>
            <a:headEnd/>
            <a:tailEnd/>
          </a:ln>
        </p:spPr>
      </p:pic>
      <p:pic>
        <p:nvPicPr>
          <p:cNvPr id="12294" name="Picture 4"/>
          <p:cNvPicPr>
            <a:picLocks noChangeAspect="1" noChangeArrowheads="1"/>
          </p:cNvPicPr>
          <p:nvPr/>
        </p:nvPicPr>
        <p:blipFill>
          <a:blip r:embed="rId6" cstate="print"/>
          <a:srcRect/>
          <a:stretch>
            <a:fillRect/>
          </a:stretch>
        </p:blipFill>
        <p:spPr bwMode="auto">
          <a:xfrm>
            <a:off x="3529013" y="4786313"/>
            <a:ext cx="5614987" cy="2071687"/>
          </a:xfrm>
          <a:prstGeom prst="rect">
            <a:avLst/>
          </a:prstGeom>
          <a:noFill/>
          <a:ln w="9525">
            <a:noFill/>
            <a:miter lim="800000"/>
            <a:headEnd/>
            <a:tailEnd/>
          </a:ln>
        </p:spPr>
      </p:pic>
      <p:sp>
        <p:nvSpPr>
          <p:cNvPr id="12295" name="Title 1"/>
          <p:cNvSpPr>
            <a:spLocks/>
          </p:cNvSpPr>
          <p:nvPr/>
        </p:nvSpPr>
        <p:spPr bwMode="auto">
          <a:xfrm>
            <a:off x="6227763" y="908050"/>
            <a:ext cx="2614612" cy="1143000"/>
          </a:xfrm>
          <a:prstGeom prst="rect">
            <a:avLst/>
          </a:prstGeom>
          <a:noFill/>
          <a:ln w="12700">
            <a:noFill/>
            <a:miter lim="800000"/>
            <a:headEnd/>
            <a:tailEnd/>
          </a:ln>
        </p:spPr>
        <p:txBody>
          <a:bodyPr anchor="ctr"/>
          <a:lstStyle/>
          <a:p>
            <a:pPr algn="ctr"/>
            <a:r>
              <a:rPr lang="en-GB" sz="4000" dirty="0">
                <a:solidFill>
                  <a:schemeClr val="tx2"/>
                </a:solidFill>
              </a:rPr>
              <a:t>Obstetric death:</a:t>
            </a:r>
            <a:br>
              <a:rPr lang="en-GB" sz="4000" dirty="0">
                <a:solidFill>
                  <a:schemeClr val="tx2"/>
                </a:solidFill>
              </a:rPr>
            </a:br>
            <a:r>
              <a:rPr lang="en-GB" sz="4000" dirty="0">
                <a:solidFill>
                  <a:schemeClr val="tx2"/>
                </a:solidFill>
              </a:rPr>
              <a:t>failed intubation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3929063" y="0"/>
            <a:ext cx="5000625" cy="3313113"/>
          </a:xfrm>
          <a:prstGeom prst="rect">
            <a:avLst/>
          </a:prstGeom>
          <a:noFill/>
          <a:ln w="9525">
            <a:noFill/>
            <a:miter lim="800000"/>
            <a:headEnd/>
            <a:tailEnd/>
          </a:ln>
        </p:spPr>
      </p:pic>
      <p:pic>
        <p:nvPicPr>
          <p:cNvPr id="13315" name="Picture 2"/>
          <p:cNvPicPr>
            <a:picLocks noChangeAspect="1" noChangeArrowheads="1"/>
          </p:cNvPicPr>
          <p:nvPr/>
        </p:nvPicPr>
        <p:blipFill>
          <a:blip r:embed="rId3" cstate="print"/>
          <a:srcRect/>
          <a:stretch>
            <a:fillRect/>
          </a:stretch>
        </p:blipFill>
        <p:spPr bwMode="auto">
          <a:xfrm>
            <a:off x="142875" y="142875"/>
            <a:ext cx="2786063" cy="6140450"/>
          </a:xfrm>
          <a:prstGeom prst="rect">
            <a:avLst/>
          </a:prstGeom>
          <a:noFill/>
          <a:ln w="9525">
            <a:noFill/>
            <a:miter lim="800000"/>
            <a:headEnd/>
            <a:tailEnd/>
          </a:ln>
        </p:spPr>
      </p:pic>
      <p:pic>
        <p:nvPicPr>
          <p:cNvPr id="13316" name="Picture 3"/>
          <p:cNvPicPr>
            <a:picLocks noChangeAspect="1" noChangeArrowheads="1"/>
          </p:cNvPicPr>
          <p:nvPr/>
        </p:nvPicPr>
        <p:blipFill>
          <a:blip r:embed="rId4" cstate="print"/>
          <a:srcRect t="11095"/>
          <a:stretch>
            <a:fillRect/>
          </a:stretch>
        </p:blipFill>
        <p:spPr bwMode="auto">
          <a:xfrm>
            <a:off x="3143250" y="3357563"/>
            <a:ext cx="5719763"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endParaRPr lang="en-US" dirty="0" smtClean="0"/>
          </a:p>
        </p:txBody>
      </p:sp>
      <p:sp>
        <p:nvSpPr>
          <p:cNvPr id="14339" name="Content Placeholder 2"/>
          <p:cNvSpPr>
            <a:spLocks noGrp="1"/>
          </p:cNvSpPr>
          <p:nvPr>
            <p:ph idx="4294967295"/>
          </p:nvPr>
        </p:nvSpPr>
        <p:spPr/>
        <p:txBody>
          <a:bodyPr/>
          <a:lstStyle/>
          <a:p>
            <a:endParaRPr lang="en-US" dirty="0" smtClean="0"/>
          </a:p>
        </p:txBody>
      </p:sp>
      <p:pic>
        <p:nvPicPr>
          <p:cNvPr id="14340" name="Picture 2"/>
          <p:cNvPicPr>
            <a:picLocks noChangeAspect="1" noChangeArrowheads="1"/>
          </p:cNvPicPr>
          <p:nvPr/>
        </p:nvPicPr>
        <p:blipFill>
          <a:blip r:embed="rId2" cstate="print"/>
          <a:srcRect/>
          <a:stretch>
            <a:fillRect/>
          </a:stretch>
        </p:blipFill>
        <p:spPr bwMode="auto">
          <a:xfrm>
            <a:off x="214313" y="3000375"/>
            <a:ext cx="7715250" cy="1992313"/>
          </a:xfrm>
          <a:prstGeom prst="rect">
            <a:avLst/>
          </a:prstGeom>
          <a:noFill/>
          <a:ln w="9525">
            <a:noFill/>
            <a:miter lim="800000"/>
            <a:headEnd/>
            <a:tailEnd/>
          </a:ln>
        </p:spPr>
      </p:pic>
      <p:pic>
        <p:nvPicPr>
          <p:cNvPr id="14341" name="Picture 3"/>
          <p:cNvPicPr>
            <a:picLocks noChangeAspect="1" noChangeArrowheads="1"/>
          </p:cNvPicPr>
          <p:nvPr/>
        </p:nvPicPr>
        <p:blipFill>
          <a:blip r:embed="rId3" cstate="print"/>
          <a:srcRect/>
          <a:stretch>
            <a:fillRect/>
          </a:stretch>
        </p:blipFill>
        <p:spPr bwMode="auto">
          <a:xfrm>
            <a:off x="214313" y="1214438"/>
            <a:ext cx="7715250" cy="1839912"/>
          </a:xfrm>
          <a:prstGeom prst="rect">
            <a:avLst/>
          </a:prstGeom>
          <a:noFill/>
          <a:ln w="9525">
            <a:noFill/>
            <a:miter lim="800000"/>
            <a:headEnd/>
            <a:tailEnd/>
          </a:ln>
        </p:spPr>
      </p:pic>
      <p:pic>
        <p:nvPicPr>
          <p:cNvPr id="14342" name="Picture 3"/>
          <p:cNvPicPr>
            <a:picLocks noChangeAspect="1" noChangeArrowheads="1"/>
          </p:cNvPicPr>
          <p:nvPr/>
        </p:nvPicPr>
        <p:blipFill>
          <a:blip r:embed="rId4" cstate="print"/>
          <a:srcRect/>
          <a:stretch>
            <a:fillRect/>
          </a:stretch>
        </p:blipFill>
        <p:spPr bwMode="auto">
          <a:xfrm>
            <a:off x="214313" y="214313"/>
            <a:ext cx="7072312" cy="1058862"/>
          </a:xfrm>
          <a:prstGeom prst="rect">
            <a:avLst/>
          </a:prstGeom>
          <a:noFill/>
          <a:ln w="9525">
            <a:noFill/>
            <a:miter lim="800000"/>
            <a:headEnd/>
            <a:tailEnd/>
          </a:ln>
        </p:spPr>
      </p:pic>
      <p:pic>
        <p:nvPicPr>
          <p:cNvPr id="14343" name="Picture 4"/>
          <p:cNvPicPr>
            <a:picLocks noChangeAspect="1" noChangeArrowheads="1"/>
          </p:cNvPicPr>
          <p:nvPr/>
        </p:nvPicPr>
        <p:blipFill>
          <a:blip r:embed="rId5" cstate="print"/>
          <a:srcRect/>
          <a:stretch>
            <a:fillRect/>
          </a:stretch>
        </p:blipFill>
        <p:spPr bwMode="auto">
          <a:xfrm>
            <a:off x="214313" y="5000625"/>
            <a:ext cx="7000875" cy="13287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p:cNvPicPr>
            <a:picLocks noChangeAspect="1" noChangeArrowheads="1"/>
          </p:cNvPicPr>
          <p:nvPr/>
        </p:nvPicPr>
        <p:blipFill>
          <a:blip r:embed="rId2" cstate="print"/>
          <a:srcRect/>
          <a:stretch>
            <a:fillRect/>
          </a:stretch>
        </p:blipFill>
        <p:spPr bwMode="auto">
          <a:xfrm>
            <a:off x="500063" y="214313"/>
            <a:ext cx="3221037" cy="714375"/>
          </a:xfrm>
          <a:prstGeom prst="rect">
            <a:avLst/>
          </a:prstGeom>
          <a:noFill/>
          <a:ln w="9525">
            <a:noFill/>
            <a:miter lim="800000"/>
            <a:headEnd/>
            <a:tailEnd/>
          </a:ln>
        </p:spPr>
      </p:pic>
      <p:pic>
        <p:nvPicPr>
          <p:cNvPr id="15365" name="Picture 3"/>
          <p:cNvPicPr>
            <a:picLocks noChangeAspect="1" noChangeArrowheads="1"/>
          </p:cNvPicPr>
          <p:nvPr/>
        </p:nvPicPr>
        <p:blipFill>
          <a:blip r:embed="rId3" cstate="print"/>
          <a:srcRect/>
          <a:stretch>
            <a:fillRect/>
          </a:stretch>
        </p:blipFill>
        <p:spPr bwMode="auto">
          <a:xfrm>
            <a:off x="214313" y="1143000"/>
            <a:ext cx="8072437" cy="1695450"/>
          </a:xfrm>
          <a:prstGeom prst="rect">
            <a:avLst/>
          </a:prstGeom>
          <a:noFill/>
          <a:ln w="9525">
            <a:noFill/>
            <a:miter lim="800000"/>
            <a:headEnd/>
            <a:tailEnd/>
          </a:ln>
        </p:spPr>
      </p:pic>
      <p:pic>
        <p:nvPicPr>
          <p:cNvPr id="15366" name="Picture 4"/>
          <p:cNvPicPr>
            <a:picLocks noChangeAspect="1" noChangeArrowheads="1"/>
          </p:cNvPicPr>
          <p:nvPr/>
        </p:nvPicPr>
        <p:blipFill>
          <a:blip r:embed="rId4" cstate="print"/>
          <a:srcRect/>
          <a:stretch>
            <a:fillRect/>
          </a:stretch>
        </p:blipFill>
        <p:spPr bwMode="auto">
          <a:xfrm>
            <a:off x="0" y="3500438"/>
            <a:ext cx="4581525" cy="2643187"/>
          </a:xfrm>
          <a:prstGeom prst="rect">
            <a:avLst/>
          </a:prstGeom>
          <a:noFill/>
          <a:ln w="9525">
            <a:noFill/>
            <a:miter lim="800000"/>
            <a:headEnd/>
            <a:tailEnd/>
          </a:ln>
        </p:spPr>
      </p:pic>
      <p:pic>
        <p:nvPicPr>
          <p:cNvPr id="15367" name="Picture 5"/>
          <p:cNvPicPr>
            <a:picLocks noChangeAspect="1" noChangeArrowheads="1"/>
          </p:cNvPicPr>
          <p:nvPr/>
        </p:nvPicPr>
        <p:blipFill>
          <a:blip r:embed="rId5" cstate="print"/>
          <a:srcRect/>
          <a:stretch>
            <a:fillRect/>
          </a:stretch>
        </p:blipFill>
        <p:spPr bwMode="auto">
          <a:xfrm>
            <a:off x="4562475" y="3571875"/>
            <a:ext cx="4581525" cy="24717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endParaRPr lang="en-US" dirty="0" smtClean="0"/>
          </a:p>
        </p:txBody>
      </p:sp>
      <p:sp>
        <p:nvSpPr>
          <p:cNvPr id="16387" name="Content Placeholder 2"/>
          <p:cNvSpPr>
            <a:spLocks noGrp="1"/>
          </p:cNvSpPr>
          <p:nvPr>
            <p:ph idx="4294967295"/>
          </p:nvPr>
        </p:nvSpPr>
        <p:spPr/>
        <p:txBody>
          <a:bodyPr/>
          <a:lstStyle/>
          <a:p>
            <a:endParaRPr lang="en-US" dirty="0" smtClean="0"/>
          </a:p>
        </p:txBody>
      </p:sp>
      <p:pic>
        <p:nvPicPr>
          <p:cNvPr id="16388" name="Picture 2"/>
          <p:cNvPicPr>
            <a:picLocks noChangeAspect="1" noChangeArrowheads="1"/>
          </p:cNvPicPr>
          <p:nvPr/>
        </p:nvPicPr>
        <p:blipFill>
          <a:blip r:embed="rId2" cstate="print"/>
          <a:srcRect/>
          <a:stretch>
            <a:fillRect/>
          </a:stretch>
        </p:blipFill>
        <p:spPr bwMode="auto">
          <a:xfrm>
            <a:off x="2214563" y="1409700"/>
            <a:ext cx="4486275" cy="5448300"/>
          </a:xfrm>
          <a:prstGeom prst="rect">
            <a:avLst/>
          </a:prstGeom>
          <a:noFill/>
          <a:ln w="9525">
            <a:noFill/>
            <a:miter lim="800000"/>
            <a:headEnd/>
            <a:tailEnd/>
          </a:ln>
        </p:spPr>
      </p:pic>
      <p:pic>
        <p:nvPicPr>
          <p:cNvPr id="16389" name="Picture 3"/>
          <p:cNvPicPr>
            <a:picLocks noChangeAspect="1" noChangeArrowheads="1"/>
          </p:cNvPicPr>
          <p:nvPr/>
        </p:nvPicPr>
        <p:blipFill>
          <a:blip r:embed="rId3" cstate="print"/>
          <a:srcRect/>
          <a:stretch>
            <a:fillRect/>
          </a:stretch>
        </p:blipFill>
        <p:spPr bwMode="auto">
          <a:xfrm>
            <a:off x="142875" y="285750"/>
            <a:ext cx="2009775" cy="1162050"/>
          </a:xfrm>
          <a:prstGeom prst="rect">
            <a:avLst/>
          </a:prstGeom>
          <a:noFill/>
          <a:ln w="9525">
            <a:noFill/>
            <a:miter lim="800000"/>
            <a:headEnd/>
            <a:tailEnd/>
          </a:ln>
        </p:spPr>
      </p:pic>
      <p:pic>
        <p:nvPicPr>
          <p:cNvPr id="679942" name="Picture 4"/>
          <p:cNvPicPr>
            <a:picLocks noChangeAspect="1" noChangeArrowheads="1"/>
          </p:cNvPicPr>
          <p:nvPr/>
        </p:nvPicPr>
        <p:blipFill>
          <a:blip r:embed="rId4" cstate="print"/>
          <a:srcRect/>
          <a:stretch>
            <a:fillRect/>
          </a:stretch>
        </p:blipFill>
        <p:spPr bwMode="auto">
          <a:xfrm>
            <a:off x="0" y="3357563"/>
            <a:ext cx="9144000" cy="2008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684213" y="188913"/>
            <a:ext cx="7772400" cy="1143000"/>
          </a:xfrm>
        </p:spPr>
        <p:txBody>
          <a:bodyPr>
            <a:normAutofit fontScale="90000"/>
          </a:bodyPr>
          <a:lstStyle/>
          <a:p>
            <a:r>
              <a:rPr lang="en-GB" sz="4000" dirty="0" smtClean="0">
                <a:solidFill>
                  <a:schemeClr val="tx1"/>
                </a:solidFill>
              </a:rPr>
              <a:t>Fatal post-op laryngospasm and aspiration in recovery</a:t>
            </a:r>
          </a:p>
        </p:txBody>
      </p:sp>
      <p:pic>
        <p:nvPicPr>
          <p:cNvPr id="11267" name="Picture 3"/>
          <p:cNvPicPr>
            <a:picLocks noChangeAspect="1" noChangeArrowheads="1"/>
          </p:cNvPicPr>
          <p:nvPr/>
        </p:nvPicPr>
        <p:blipFill>
          <a:blip r:embed="rId2" cstate="print"/>
          <a:srcRect/>
          <a:stretch>
            <a:fillRect/>
          </a:stretch>
        </p:blipFill>
        <p:spPr bwMode="auto">
          <a:xfrm>
            <a:off x="0" y="1500188"/>
            <a:ext cx="5610225" cy="828675"/>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285750" y="2286000"/>
            <a:ext cx="1847850" cy="228600"/>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1143000" y="2714625"/>
            <a:ext cx="3302000" cy="3429000"/>
          </a:xfrm>
          <a:prstGeom prst="rect">
            <a:avLst/>
          </a:prstGeom>
          <a:noFill/>
          <a:ln w="9525">
            <a:noFill/>
            <a:miter lim="800000"/>
            <a:headEnd/>
            <a:tailEnd/>
          </a:ln>
        </p:spPr>
      </p:pic>
      <p:pic>
        <p:nvPicPr>
          <p:cNvPr id="11270" name="Picture 6"/>
          <p:cNvPicPr>
            <a:picLocks noGrp="1" noChangeAspect="1" noChangeArrowheads="1"/>
          </p:cNvPicPr>
          <p:nvPr>
            <p:ph idx="4294967295"/>
          </p:nvPr>
        </p:nvPicPr>
        <p:blipFill>
          <a:blip r:embed="rId5" cstate="print"/>
          <a:srcRect/>
          <a:stretch>
            <a:fillRect/>
          </a:stretch>
        </p:blipFill>
        <p:spPr>
          <a:xfrm>
            <a:off x="5000625" y="2643188"/>
            <a:ext cx="3190875" cy="3743325"/>
          </a:xfrm>
          <a:noFill/>
        </p:spPr>
      </p:pic>
      <p:pic>
        <p:nvPicPr>
          <p:cNvPr id="11271" name="Picture 6"/>
          <p:cNvPicPr>
            <a:picLocks noChangeAspect="1" noChangeArrowheads="1"/>
          </p:cNvPicPr>
          <p:nvPr/>
        </p:nvPicPr>
        <p:blipFill>
          <a:blip r:embed="rId6" cstate="print"/>
          <a:srcRect/>
          <a:stretch>
            <a:fillRect/>
          </a:stretch>
        </p:blipFill>
        <p:spPr bwMode="auto">
          <a:xfrm>
            <a:off x="1500188" y="3000375"/>
            <a:ext cx="6143625" cy="31638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755650" y="0"/>
            <a:ext cx="6884988" cy="6256338"/>
          </a:xfrm>
          <a:prstGeom prst="rect">
            <a:avLst/>
          </a:prstGeom>
          <a:noFill/>
          <a:ln w="9525">
            <a:noFill/>
            <a:miter lim="800000"/>
            <a:headEnd/>
            <a:tailEnd/>
          </a:ln>
        </p:spPr>
      </p:pic>
      <p:sp>
        <p:nvSpPr>
          <p:cNvPr id="17411" name="Rectangle 3"/>
          <p:cNvSpPr>
            <a:spLocks noChangeArrowheads="1"/>
          </p:cNvSpPr>
          <p:nvPr/>
        </p:nvSpPr>
        <p:spPr bwMode="auto">
          <a:xfrm>
            <a:off x="5580063" y="6186488"/>
            <a:ext cx="2522537" cy="519112"/>
          </a:xfrm>
          <a:prstGeom prst="rect">
            <a:avLst/>
          </a:prstGeom>
          <a:noFill/>
          <a:ln w="12700">
            <a:noFill/>
            <a:miter lim="800000"/>
            <a:headEnd/>
            <a:tailEnd/>
          </a:ln>
        </p:spPr>
        <p:txBody>
          <a:bodyPr wrap="none">
            <a:spAutoFit/>
          </a:bodyPr>
          <a:lstStyle/>
          <a:p>
            <a:r>
              <a:rPr lang="en-GB" sz="2800" dirty="0">
                <a:solidFill>
                  <a:schemeClr val="tx2"/>
                </a:solidFill>
              </a:rPr>
              <a:t>Indya Trevelyan</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smtClean="0"/>
              <a:t>Acknowledgements</a:t>
            </a:r>
          </a:p>
        </p:txBody>
      </p:sp>
      <p:sp>
        <p:nvSpPr>
          <p:cNvPr id="6147" name="Content Placeholder 2"/>
          <p:cNvSpPr>
            <a:spLocks noGrp="1"/>
          </p:cNvSpPr>
          <p:nvPr>
            <p:ph sz="half" idx="1"/>
          </p:nvPr>
        </p:nvSpPr>
        <p:spPr>
          <a:xfrm>
            <a:off x="285750" y="2071688"/>
            <a:ext cx="5857875" cy="2554287"/>
          </a:xfrm>
        </p:spPr>
        <p:txBody>
          <a:bodyPr>
            <a:normAutofit lnSpcReduction="10000"/>
          </a:bodyPr>
          <a:lstStyle/>
          <a:p>
            <a:pPr>
              <a:buFontTx/>
              <a:buNone/>
            </a:pPr>
            <a:r>
              <a:rPr lang="en-GB" dirty="0" smtClean="0">
                <a:solidFill>
                  <a:srgbClr val="3366FF"/>
                </a:solidFill>
              </a:rPr>
              <a:t>All NAP4 Local reporters</a:t>
            </a:r>
          </a:p>
          <a:p>
            <a:pPr>
              <a:buFontTx/>
              <a:buNone/>
            </a:pPr>
            <a:r>
              <a:rPr lang="en-GB" dirty="0" smtClean="0">
                <a:solidFill>
                  <a:srgbClr val="3366FF"/>
                </a:solidFill>
              </a:rPr>
              <a:t>All who reported cases</a:t>
            </a:r>
          </a:p>
          <a:p>
            <a:pPr>
              <a:buNone/>
            </a:pPr>
            <a:r>
              <a:rPr lang="en-GB" dirty="0" smtClean="0">
                <a:solidFill>
                  <a:srgbClr val="3366FF"/>
                </a:solidFill>
              </a:rPr>
              <a:t>All NAP4 reviewers </a:t>
            </a:r>
          </a:p>
          <a:p>
            <a:pPr>
              <a:buNone/>
            </a:pPr>
            <a:endParaRPr lang="en-GB" dirty="0" smtClean="0">
              <a:solidFill>
                <a:srgbClr val="3366FF"/>
              </a:solidFill>
            </a:endParaRPr>
          </a:p>
          <a:p>
            <a:pPr>
              <a:buNone/>
            </a:pPr>
            <a:r>
              <a:rPr lang="en-GB" dirty="0" smtClean="0">
                <a:solidFill>
                  <a:srgbClr val="3366FF"/>
                </a:solidFill>
              </a:rPr>
              <a:t>Nick Woodall/</a:t>
            </a:r>
            <a:r>
              <a:rPr lang="en-GB" dirty="0">
                <a:solidFill>
                  <a:srgbClr val="3366FF"/>
                </a:solidFill>
              </a:rPr>
              <a:t>C</a:t>
            </a:r>
            <a:r>
              <a:rPr lang="en-GB" dirty="0" smtClean="0">
                <a:solidFill>
                  <a:srgbClr val="3366FF"/>
                </a:solidFill>
              </a:rPr>
              <a:t>hris Frerk</a:t>
            </a:r>
          </a:p>
          <a:p>
            <a:pPr>
              <a:buFontTx/>
              <a:buNone/>
            </a:pPr>
            <a:endParaRPr lang="en-GB" dirty="0" smtClean="0">
              <a:solidFill>
                <a:srgbClr val="0070C0"/>
              </a:solidFill>
            </a:endParaRPr>
          </a:p>
          <a:p>
            <a:pPr>
              <a:buFontTx/>
              <a:buNone/>
            </a:pPr>
            <a:endParaRPr lang="en-GB" dirty="0" smtClean="0">
              <a:solidFill>
                <a:srgbClr val="0070C0"/>
              </a:solidFill>
            </a:endParaRPr>
          </a:p>
        </p:txBody>
      </p:sp>
      <p:pic>
        <p:nvPicPr>
          <p:cNvPr id="6148" name="Picture 2" descr="F:\NAP4 photos\endoscopist 4.jpg"/>
          <p:cNvPicPr>
            <a:picLocks noChangeAspect="1" noChangeArrowheads="1"/>
          </p:cNvPicPr>
          <p:nvPr/>
        </p:nvPicPr>
        <p:blipFill>
          <a:blip r:embed="rId2" cstate="print"/>
          <a:srcRect/>
          <a:stretch>
            <a:fillRect/>
          </a:stretch>
        </p:blipFill>
        <p:spPr bwMode="auto">
          <a:xfrm>
            <a:off x="4714875" y="1471613"/>
            <a:ext cx="4084638" cy="473868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85750" y="285750"/>
            <a:ext cx="3962400" cy="97155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0" y="1857375"/>
            <a:ext cx="4724400" cy="3514725"/>
          </a:xfrm>
          <a:prstGeom prst="rect">
            <a:avLst/>
          </a:prstGeom>
          <a:noFill/>
          <a:ln w="9525">
            <a:noFill/>
            <a:miter lim="800000"/>
            <a:headEnd/>
            <a:tailEnd/>
          </a:ln>
        </p:spPr>
      </p:pic>
      <p:pic>
        <p:nvPicPr>
          <p:cNvPr id="18436" name="Picture 5"/>
          <p:cNvPicPr>
            <a:picLocks noChangeAspect="1" noChangeArrowheads="1"/>
          </p:cNvPicPr>
          <p:nvPr/>
        </p:nvPicPr>
        <p:blipFill>
          <a:blip r:embed="rId4" cstate="print"/>
          <a:srcRect/>
          <a:stretch>
            <a:fillRect/>
          </a:stretch>
        </p:blipFill>
        <p:spPr bwMode="auto">
          <a:xfrm>
            <a:off x="4762500" y="0"/>
            <a:ext cx="4381500" cy="661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970463" y="1341438"/>
            <a:ext cx="4173537" cy="1143000"/>
          </a:xfrm>
        </p:spPr>
        <p:txBody>
          <a:bodyPr>
            <a:normAutofit fontScale="90000"/>
          </a:bodyPr>
          <a:lstStyle/>
          <a:p>
            <a:r>
              <a:rPr lang="en-GB" sz="4000" dirty="0" smtClean="0">
                <a:solidFill>
                  <a:schemeClr val="tx1"/>
                </a:solidFill>
              </a:rPr>
              <a:t>Fatal laryngospasm </a:t>
            </a:r>
            <a:br>
              <a:rPr lang="en-GB" sz="4000" dirty="0" smtClean="0">
                <a:solidFill>
                  <a:schemeClr val="tx1"/>
                </a:solidFill>
              </a:rPr>
            </a:br>
            <a:r>
              <a:rPr lang="en-GB" sz="4000" dirty="0" smtClean="0">
                <a:solidFill>
                  <a:schemeClr val="tx1"/>
                </a:solidFill>
              </a:rPr>
              <a:t>or obstruction</a:t>
            </a:r>
            <a:endParaRPr lang="en-US" sz="4000" dirty="0" smtClean="0">
              <a:solidFill>
                <a:schemeClr val="tx1"/>
              </a:solidFill>
            </a:endParaRPr>
          </a:p>
        </p:txBody>
      </p:sp>
      <p:pic>
        <p:nvPicPr>
          <p:cNvPr id="19460" name="Picture 2"/>
          <p:cNvPicPr>
            <a:picLocks noChangeAspect="1" noChangeArrowheads="1"/>
          </p:cNvPicPr>
          <p:nvPr/>
        </p:nvPicPr>
        <p:blipFill>
          <a:blip r:embed="rId2" cstate="print"/>
          <a:srcRect/>
          <a:stretch>
            <a:fillRect/>
          </a:stretch>
        </p:blipFill>
        <p:spPr bwMode="auto">
          <a:xfrm>
            <a:off x="214313" y="142875"/>
            <a:ext cx="5705475" cy="981075"/>
          </a:xfrm>
          <a:prstGeom prst="rect">
            <a:avLst/>
          </a:prstGeom>
          <a:noFill/>
          <a:ln w="9525">
            <a:noFill/>
            <a:miter lim="800000"/>
            <a:headEnd/>
            <a:tailEnd/>
          </a:ln>
        </p:spPr>
      </p:pic>
      <p:pic>
        <p:nvPicPr>
          <p:cNvPr id="19461" name="Picture 3"/>
          <p:cNvPicPr>
            <a:picLocks noChangeAspect="1" noChangeArrowheads="1"/>
          </p:cNvPicPr>
          <p:nvPr/>
        </p:nvPicPr>
        <p:blipFill>
          <a:blip r:embed="rId3" cstate="print"/>
          <a:srcRect/>
          <a:stretch>
            <a:fillRect/>
          </a:stretch>
        </p:blipFill>
        <p:spPr bwMode="auto">
          <a:xfrm>
            <a:off x="0" y="1214438"/>
            <a:ext cx="4638675" cy="3133725"/>
          </a:xfrm>
          <a:prstGeom prst="rect">
            <a:avLst/>
          </a:prstGeom>
          <a:noFill/>
          <a:ln w="9525">
            <a:noFill/>
            <a:miter lim="800000"/>
            <a:headEnd/>
            <a:tailEnd/>
          </a:ln>
        </p:spPr>
      </p:pic>
      <p:pic>
        <p:nvPicPr>
          <p:cNvPr id="19462" name="Picture 4"/>
          <p:cNvPicPr>
            <a:picLocks noChangeAspect="1" noChangeArrowheads="1"/>
          </p:cNvPicPr>
          <p:nvPr/>
        </p:nvPicPr>
        <p:blipFill>
          <a:blip r:embed="rId4" cstate="print"/>
          <a:srcRect/>
          <a:stretch>
            <a:fillRect/>
          </a:stretch>
        </p:blipFill>
        <p:spPr bwMode="auto">
          <a:xfrm>
            <a:off x="4362450" y="2895600"/>
            <a:ext cx="4781550" cy="3962400"/>
          </a:xfrm>
          <a:prstGeom prst="rect">
            <a:avLst/>
          </a:prstGeom>
          <a:noFill/>
          <a:ln w="9525">
            <a:noFill/>
            <a:miter lim="800000"/>
            <a:headEnd/>
            <a:tailEnd/>
          </a:ln>
        </p:spPr>
      </p:pic>
      <p:sp>
        <p:nvSpPr>
          <p:cNvPr id="19463" name="Oval 6"/>
          <p:cNvSpPr>
            <a:spLocks noChangeArrowheads="1"/>
          </p:cNvSpPr>
          <p:nvPr/>
        </p:nvSpPr>
        <p:spPr bwMode="auto">
          <a:xfrm>
            <a:off x="2771800" y="1556792"/>
            <a:ext cx="1008112" cy="1368152"/>
          </a:xfrm>
          <a:prstGeom prst="ellipse">
            <a:avLst/>
          </a:prstGeom>
          <a:solidFill>
            <a:schemeClr val="accent2">
              <a:lumMod val="40000"/>
              <a:lumOff val="60000"/>
            </a:schemeClr>
          </a:solidFill>
          <a:ln w="9525" algn="ctr">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684213" y="2997200"/>
            <a:ext cx="3814763" cy="1143000"/>
          </a:xfrm>
        </p:spPr>
        <p:txBody>
          <a:bodyPr>
            <a:normAutofit fontScale="90000"/>
          </a:bodyPr>
          <a:lstStyle/>
          <a:p>
            <a:r>
              <a:rPr lang="en-GB" sz="4000" dirty="0" smtClean="0">
                <a:solidFill>
                  <a:schemeClr val="tx1"/>
                </a:solidFill>
              </a:rPr>
              <a:t>Fatal</a:t>
            </a:r>
            <a:br>
              <a:rPr lang="en-GB" sz="4000" dirty="0" smtClean="0">
                <a:solidFill>
                  <a:schemeClr val="tx1"/>
                </a:solidFill>
              </a:rPr>
            </a:br>
            <a:r>
              <a:rPr lang="en-GB" sz="4000" dirty="0" smtClean="0">
                <a:solidFill>
                  <a:schemeClr val="tx1"/>
                </a:solidFill>
              </a:rPr>
              <a:t>LMA </a:t>
            </a:r>
            <a:br>
              <a:rPr lang="en-GB" sz="4000" dirty="0" smtClean="0">
                <a:solidFill>
                  <a:schemeClr val="tx1"/>
                </a:solidFill>
              </a:rPr>
            </a:br>
            <a:r>
              <a:rPr lang="en-GB" sz="4000" dirty="0" smtClean="0">
                <a:solidFill>
                  <a:schemeClr val="tx1"/>
                </a:solidFill>
              </a:rPr>
              <a:t>aspiration</a:t>
            </a:r>
            <a:br>
              <a:rPr lang="en-GB" sz="4000" dirty="0" smtClean="0">
                <a:solidFill>
                  <a:schemeClr val="tx1"/>
                </a:solidFill>
              </a:rPr>
            </a:br>
            <a:r>
              <a:rPr lang="en-GB" sz="4000" dirty="0" smtClean="0">
                <a:solidFill>
                  <a:schemeClr val="tx1"/>
                </a:solidFill>
              </a:rPr>
              <a:t/>
            </a:r>
            <a:br>
              <a:rPr lang="en-GB" sz="4000" dirty="0" smtClean="0">
                <a:solidFill>
                  <a:schemeClr val="tx1"/>
                </a:solidFill>
              </a:rPr>
            </a:br>
            <a:r>
              <a:rPr lang="en-GB" sz="4000" dirty="0" smtClean="0">
                <a:solidFill>
                  <a:schemeClr val="tx1"/>
                </a:solidFill>
              </a:rPr>
              <a:t>Jan 2009</a:t>
            </a:r>
            <a:endParaRPr lang="en-US" sz="4000" dirty="0" smtClean="0">
              <a:solidFill>
                <a:schemeClr val="tx1"/>
              </a:solidFill>
            </a:endParaRPr>
          </a:p>
        </p:txBody>
      </p:sp>
      <p:pic>
        <p:nvPicPr>
          <p:cNvPr id="20483" name="Picture 2"/>
          <p:cNvPicPr>
            <a:picLocks noChangeAspect="1" noChangeArrowheads="1"/>
          </p:cNvPicPr>
          <p:nvPr/>
        </p:nvPicPr>
        <p:blipFill>
          <a:blip r:embed="rId2" cstate="print"/>
          <a:srcRect/>
          <a:stretch>
            <a:fillRect/>
          </a:stretch>
        </p:blipFill>
        <p:spPr bwMode="auto">
          <a:xfrm>
            <a:off x="285750" y="214313"/>
            <a:ext cx="2962275" cy="952500"/>
          </a:xfrm>
          <a:prstGeom prst="rect">
            <a:avLst/>
          </a:prstGeom>
          <a:noFill/>
          <a:ln w="9525">
            <a:noFill/>
            <a:miter lim="800000"/>
            <a:headEnd/>
            <a:tailEnd/>
          </a:ln>
        </p:spPr>
      </p:pic>
      <p:pic>
        <p:nvPicPr>
          <p:cNvPr id="20484" name="Picture 4"/>
          <p:cNvPicPr>
            <a:picLocks noChangeAspect="1" noChangeArrowheads="1"/>
          </p:cNvPicPr>
          <p:nvPr/>
        </p:nvPicPr>
        <p:blipFill>
          <a:blip r:embed="rId3" cstate="print"/>
          <a:srcRect/>
          <a:stretch>
            <a:fillRect/>
          </a:stretch>
        </p:blipFill>
        <p:spPr bwMode="auto">
          <a:xfrm>
            <a:off x="5929313" y="0"/>
            <a:ext cx="2916237" cy="6715125"/>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3071813" y="142875"/>
            <a:ext cx="2906712" cy="635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95536" y="260648"/>
            <a:ext cx="8229600" cy="1143000"/>
          </a:xfrm>
        </p:spPr>
        <p:txBody>
          <a:bodyPr>
            <a:normAutofit fontScale="90000"/>
          </a:bodyPr>
          <a:lstStyle/>
          <a:p>
            <a:r>
              <a:rPr lang="en-GB" sz="3600" dirty="0" smtClean="0">
                <a:solidFill>
                  <a:schemeClr val="tx1"/>
                </a:solidFill>
              </a:rPr>
              <a:t>Failed intubation. Bilat pneumothorax after AEC insertion and ventilation</a:t>
            </a:r>
          </a:p>
        </p:txBody>
      </p:sp>
      <p:pic>
        <p:nvPicPr>
          <p:cNvPr id="21507" name="Picture 2"/>
          <p:cNvPicPr>
            <a:picLocks noChangeAspect="1" noChangeArrowheads="1"/>
          </p:cNvPicPr>
          <p:nvPr/>
        </p:nvPicPr>
        <p:blipFill>
          <a:blip r:embed="rId2" cstate="print"/>
          <a:srcRect/>
          <a:stretch>
            <a:fillRect/>
          </a:stretch>
        </p:blipFill>
        <p:spPr bwMode="auto">
          <a:xfrm>
            <a:off x="395536" y="1628800"/>
            <a:ext cx="1657350" cy="1276350"/>
          </a:xfrm>
          <a:prstGeom prst="rect">
            <a:avLst/>
          </a:prstGeom>
          <a:noFill/>
          <a:ln w="9525">
            <a:noFill/>
            <a:miter lim="800000"/>
            <a:headEnd/>
            <a:tailEnd/>
          </a:ln>
        </p:spPr>
      </p:pic>
      <p:pic>
        <p:nvPicPr>
          <p:cNvPr id="21508" name="Picture 3"/>
          <p:cNvPicPr>
            <a:picLocks noGrp="1" noChangeAspect="1" noChangeArrowheads="1"/>
          </p:cNvPicPr>
          <p:nvPr>
            <p:ph idx="1"/>
          </p:nvPr>
        </p:nvPicPr>
        <p:blipFill>
          <a:blip r:embed="rId3" cstate="print"/>
          <a:srcRect/>
          <a:stretch>
            <a:fillRect/>
          </a:stretch>
        </p:blipFill>
        <p:spPr>
          <a:xfrm>
            <a:off x="0" y="3068960"/>
            <a:ext cx="2660650" cy="571500"/>
          </a:xfrm>
          <a:noFill/>
        </p:spPr>
      </p:pic>
      <p:pic>
        <p:nvPicPr>
          <p:cNvPr id="21509" name="Picture 4"/>
          <p:cNvPicPr>
            <a:picLocks noChangeAspect="1" noChangeArrowheads="1"/>
          </p:cNvPicPr>
          <p:nvPr/>
        </p:nvPicPr>
        <p:blipFill>
          <a:blip r:embed="rId4" cstate="print"/>
          <a:srcRect/>
          <a:stretch>
            <a:fillRect/>
          </a:stretch>
        </p:blipFill>
        <p:spPr bwMode="auto">
          <a:xfrm>
            <a:off x="3563888" y="2348880"/>
            <a:ext cx="5210175" cy="1152525"/>
          </a:xfrm>
          <a:prstGeom prst="rect">
            <a:avLst/>
          </a:prstGeom>
          <a:noFill/>
          <a:ln w="9525">
            <a:noFill/>
            <a:miter lim="800000"/>
            <a:headEnd/>
            <a:tailEnd/>
          </a:ln>
        </p:spPr>
      </p:pic>
      <p:pic>
        <p:nvPicPr>
          <p:cNvPr id="21510" name="Picture 5"/>
          <p:cNvPicPr>
            <a:picLocks noChangeAspect="1" noChangeArrowheads="1"/>
          </p:cNvPicPr>
          <p:nvPr/>
        </p:nvPicPr>
        <p:blipFill>
          <a:blip r:embed="rId5" cstate="print"/>
          <a:srcRect b="46791"/>
          <a:stretch>
            <a:fillRect/>
          </a:stretch>
        </p:blipFill>
        <p:spPr bwMode="auto">
          <a:xfrm>
            <a:off x="179512" y="4014787"/>
            <a:ext cx="4029075" cy="2843213"/>
          </a:xfrm>
          <a:prstGeom prst="rect">
            <a:avLst/>
          </a:prstGeom>
          <a:noFill/>
          <a:ln w="9525">
            <a:noFill/>
            <a:miter lim="800000"/>
            <a:headEnd/>
            <a:tailEnd/>
          </a:ln>
        </p:spPr>
      </p:pic>
      <p:pic>
        <p:nvPicPr>
          <p:cNvPr id="21511" name="Picture 5"/>
          <p:cNvPicPr>
            <a:picLocks noChangeAspect="1" noChangeArrowheads="1"/>
          </p:cNvPicPr>
          <p:nvPr/>
        </p:nvPicPr>
        <p:blipFill>
          <a:blip r:embed="rId5" cstate="print"/>
          <a:srcRect t="51961"/>
          <a:stretch>
            <a:fillRect/>
          </a:stretch>
        </p:blipFill>
        <p:spPr bwMode="auto">
          <a:xfrm>
            <a:off x="4326447" y="3789040"/>
            <a:ext cx="4817553" cy="306896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685800" y="609600"/>
            <a:ext cx="3076575" cy="1143000"/>
          </a:xfrm>
        </p:spPr>
        <p:txBody>
          <a:bodyPr>
            <a:normAutofit fontScale="90000"/>
          </a:bodyPr>
          <a:lstStyle/>
          <a:p>
            <a:r>
              <a:rPr lang="en-GB" dirty="0" smtClean="0">
                <a:solidFill>
                  <a:schemeClr val="tx1"/>
                </a:solidFill>
              </a:rPr>
              <a:t>Death at PDT</a:t>
            </a:r>
          </a:p>
        </p:txBody>
      </p:sp>
      <p:pic>
        <p:nvPicPr>
          <p:cNvPr id="22531" name="Picture 2"/>
          <p:cNvPicPr>
            <a:picLocks noChangeAspect="1" noChangeArrowheads="1"/>
          </p:cNvPicPr>
          <p:nvPr/>
        </p:nvPicPr>
        <p:blipFill>
          <a:blip r:embed="rId2" cstate="print">
            <a:lum bright="20000" contrast="30000"/>
          </a:blip>
          <a:srcRect/>
          <a:stretch>
            <a:fillRect/>
          </a:stretch>
        </p:blipFill>
        <p:spPr bwMode="auto">
          <a:xfrm>
            <a:off x="4254500" y="0"/>
            <a:ext cx="4889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Grp="1" noChangeAspect="1" noChangeArrowheads="1"/>
          </p:cNvPicPr>
          <p:nvPr>
            <p:ph idx="4294967295"/>
          </p:nvPr>
        </p:nvPicPr>
        <p:blipFill>
          <a:blip r:embed="rId2" cstate="print"/>
          <a:srcRect b="16484"/>
          <a:stretch>
            <a:fillRect/>
          </a:stretch>
        </p:blipFill>
        <p:spPr>
          <a:xfrm>
            <a:off x="323850" y="1122363"/>
            <a:ext cx="7416800" cy="5548312"/>
          </a:xfrm>
          <a:noFill/>
        </p:spPr>
      </p:pic>
      <p:sp>
        <p:nvSpPr>
          <p:cNvPr id="23555" name="Title 1"/>
          <p:cNvSpPr>
            <a:spLocks noGrp="1"/>
          </p:cNvSpPr>
          <p:nvPr>
            <p:ph type="title" idx="4294967295"/>
          </p:nvPr>
        </p:nvSpPr>
        <p:spPr>
          <a:xfrm>
            <a:off x="179388" y="0"/>
            <a:ext cx="7772400" cy="1143000"/>
          </a:xfrm>
        </p:spPr>
        <p:txBody>
          <a:bodyPr/>
          <a:lstStyle/>
          <a:p>
            <a:r>
              <a:rPr lang="en-GB" dirty="0" smtClean="0">
                <a:solidFill>
                  <a:schemeClr val="tx1"/>
                </a:solidFill>
              </a:rPr>
              <a:t>Tracheostomy blockage on ICU</a:t>
            </a:r>
            <a:endParaRPr lang="en-US" dirty="0" smtClean="0">
              <a:solidFill>
                <a:schemeClr val="tx1"/>
              </a:solidFill>
            </a:endParaRPr>
          </a:p>
        </p:txBody>
      </p:sp>
      <p:sp>
        <p:nvSpPr>
          <p:cNvPr id="6" name="Rectangle 5"/>
          <p:cNvSpPr/>
          <p:nvPr/>
        </p:nvSpPr>
        <p:spPr>
          <a:xfrm>
            <a:off x="5003800" y="1052513"/>
            <a:ext cx="2881313" cy="400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3557" name="Picture 2"/>
          <p:cNvPicPr>
            <a:picLocks noChangeAspect="1" noChangeArrowheads="1"/>
          </p:cNvPicPr>
          <p:nvPr/>
        </p:nvPicPr>
        <p:blipFill>
          <a:blip r:embed="rId3" cstate="print"/>
          <a:srcRect l="50545" r="24741" b="-10001"/>
          <a:stretch>
            <a:fillRect/>
          </a:stretch>
        </p:blipFill>
        <p:spPr bwMode="auto">
          <a:xfrm>
            <a:off x="5219700" y="2781300"/>
            <a:ext cx="2520950" cy="917575"/>
          </a:xfrm>
          <a:prstGeom prst="rect">
            <a:avLst/>
          </a:prstGeom>
          <a:noFill/>
          <a:ln w="9525">
            <a:noFill/>
            <a:miter lim="800000"/>
            <a:headEnd/>
            <a:tailEnd/>
          </a:ln>
        </p:spPr>
      </p:pic>
      <p:pic>
        <p:nvPicPr>
          <p:cNvPr id="23558" name="Picture 2"/>
          <p:cNvPicPr>
            <a:picLocks noChangeAspect="1" noChangeArrowheads="1"/>
          </p:cNvPicPr>
          <p:nvPr/>
        </p:nvPicPr>
        <p:blipFill>
          <a:blip r:embed="rId3" cstate="print"/>
          <a:srcRect r="47202" b="3940"/>
          <a:stretch>
            <a:fillRect/>
          </a:stretch>
        </p:blipFill>
        <p:spPr bwMode="auto">
          <a:xfrm>
            <a:off x="5148263" y="1844675"/>
            <a:ext cx="3384550" cy="50323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2700338" y="1557338"/>
            <a:ext cx="6210300" cy="4524375"/>
          </a:xfrm>
          <a:prstGeom prst="rect">
            <a:avLst/>
          </a:prstGeom>
          <a:noFill/>
          <a:ln w="9525">
            <a:noFill/>
            <a:miter lim="800000"/>
            <a:headEnd/>
            <a:tailEnd/>
          </a:ln>
        </p:spPr>
      </p:pic>
      <p:pic>
        <p:nvPicPr>
          <p:cNvPr id="25603" name="Picture 2"/>
          <p:cNvPicPr>
            <a:picLocks noChangeAspect="1" noChangeArrowheads="1"/>
          </p:cNvPicPr>
          <p:nvPr/>
        </p:nvPicPr>
        <p:blipFill>
          <a:blip r:embed="rId3" cstate="print"/>
          <a:srcRect/>
          <a:stretch>
            <a:fillRect/>
          </a:stretch>
        </p:blipFill>
        <p:spPr bwMode="auto">
          <a:xfrm>
            <a:off x="0" y="6067425"/>
            <a:ext cx="2238375" cy="790575"/>
          </a:xfrm>
          <a:prstGeom prst="rect">
            <a:avLst/>
          </a:prstGeom>
          <a:noFill/>
          <a:ln w="9525">
            <a:noFill/>
            <a:miter lim="800000"/>
            <a:headEnd/>
            <a:tailEnd/>
          </a:ln>
        </p:spPr>
      </p:pic>
      <p:pic>
        <p:nvPicPr>
          <p:cNvPr id="25604" name="Picture 3"/>
          <p:cNvPicPr>
            <a:picLocks noChangeAspect="1" noChangeArrowheads="1"/>
          </p:cNvPicPr>
          <p:nvPr/>
        </p:nvPicPr>
        <p:blipFill>
          <a:blip r:embed="rId4" cstate="print"/>
          <a:srcRect/>
          <a:stretch>
            <a:fillRect/>
          </a:stretch>
        </p:blipFill>
        <p:spPr bwMode="auto">
          <a:xfrm>
            <a:off x="323850" y="1412875"/>
            <a:ext cx="6210300" cy="4314825"/>
          </a:xfrm>
          <a:prstGeom prst="rect">
            <a:avLst/>
          </a:prstGeom>
          <a:noFill/>
          <a:ln w="9525">
            <a:noFill/>
            <a:miter lim="800000"/>
            <a:headEnd/>
            <a:tailEnd/>
          </a:ln>
        </p:spPr>
      </p:pic>
      <p:sp>
        <p:nvSpPr>
          <p:cNvPr id="25605" name="Title 1"/>
          <p:cNvSpPr>
            <a:spLocks/>
          </p:cNvSpPr>
          <p:nvPr/>
        </p:nvSpPr>
        <p:spPr bwMode="auto">
          <a:xfrm>
            <a:off x="900113" y="0"/>
            <a:ext cx="7772400" cy="1470025"/>
          </a:xfrm>
          <a:prstGeom prst="rect">
            <a:avLst/>
          </a:prstGeom>
          <a:noFill/>
          <a:ln w="12700">
            <a:noFill/>
            <a:miter lim="800000"/>
            <a:headEnd/>
            <a:tailEnd/>
          </a:ln>
        </p:spPr>
        <p:txBody>
          <a:bodyPr anchor="ctr"/>
          <a:lstStyle/>
          <a:p>
            <a:pPr algn="ctr"/>
            <a:r>
              <a:rPr lang="en-GB" sz="4400" dirty="0">
                <a:solidFill>
                  <a:schemeClr val="tx2"/>
                </a:solidFill>
              </a:rPr>
              <a:t>Cuffed TT disconnection on </a:t>
            </a:r>
            <a:br>
              <a:rPr lang="en-GB" sz="4400" dirty="0">
                <a:solidFill>
                  <a:schemeClr val="tx2"/>
                </a:solidFill>
              </a:rPr>
            </a:br>
            <a:r>
              <a:rPr lang="en-GB" sz="4400" dirty="0">
                <a:solidFill>
                  <a:schemeClr val="tx2"/>
                </a:solidFill>
              </a:rPr>
              <a:t>Ventilation via BVM</a:t>
            </a:r>
          </a:p>
        </p:txBody>
      </p:sp>
      <p:pic>
        <p:nvPicPr>
          <p:cNvPr id="25606" name="Picture 3"/>
          <p:cNvPicPr>
            <a:picLocks noChangeAspect="1" noChangeArrowheads="1"/>
          </p:cNvPicPr>
          <p:nvPr/>
        </p:nvPicPr>
        <p:blipFill>
          <a:blip r:embed="rId4" cstate="print"/>
          <a:srcRect t="16704" r="74489" b="74982"/>
          <a:stretch>
            <a:fillRect/>
          </a:stretch>
        </p:blipFill>
        <p:spPr bwMode="auto">
          <a:xfrm>
            <a:off x="5795963" y="6099175"/>
            <a:ext cx="3348037" cy="75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1438"/>
            <a:ext cx="8229600" cy="1143000"/>
          </a:xfrm>
        </p:spPr>
        <p:txBody>
          <a:bodyPr/>
          <a:lstStyle/>
          <a:p>
            <a:r>
              <a:rPr lang="en-GB" dirty="0" smtClean="0">
                <a:solidFill>
                  <a:schemeClr val="tx1"/>
                </a:solidFill>
              </a:rPr>
              <a:t>ICU blocked tube</a:t>
            </a:r>
          </a:p>
        </p:txBody>
      </p:sp>
      <p:pic>
        <p:nvPicPr>
          <p:cNvPr id="24579" name="Picture 2"/>
          <p:cNvPicPr>
            <a:picLocks noChangeAspect="1" noChangeArrowheads="1"/>
          </p:cNvPicPr>
          <p:nvPr/>
        </p:nvPicPr>
        <p:blipFill>
          <a:blip r:embed="rId2" cstate="print"/>
          <a:srcRect/>
          <a:stretch>
            <a:fillRect/>
          </a:stretch>
        </p:blipFill>
        <p:spPr bwMode="auto">
          <a:xfrm>
            <a:off x="0" y="857250"/>
            <a:ext cx="4191000" cy="695325"/>
          </a:xfrm>
          <a:prstGeom prst="rect">
            <a:avLst/>
          </a:prstGeom>
          <a:noFill/>
          <a:ln w="9525">
            <a:noFill/>
            <a:miter lim="800000"/>
            <a:headEnd/>
            <a:tailEnd/>
          </a:ln>
        </p:spPr>
      </p:pic>
      <p:pic>
        <p:nvPicPr>
          <p:cNvPr id="24580" name="Picture 3"/>
          <p:cNvPicPr>
            <a:picLocks noChangeAspect="1" noChangeArrowheads="1"/>
          </p:cNvPicPr>
          <p:nvPr/>
        </p:nvPicPr>
        <p:blipFill>
          <a:blip r:embed="rId3" cstate="print"/>
          <a:srcRect/>
          <a:stretch>
            <a:fillRect/>
          </a:stretch>
        </p:blipFill>
        <p:spPr bwMode="auto">
          <a:xfrm>
            <a:off x="214313" y="2009775"/>
            <a:ext cx="4533900" cy="3848100"/>
          </a:xfrm>
          <a:prstGeom prst="rect">
            <a:avLst/>
          </a:prstGeom>
          <a:noFill/>
          <a:ln w="9525">
            <a:noFill/>
            <a:miter lim="800000"/>
            <a:headEnd/>
            <a:tailEnd/>
          </a:ln>
        </p:spPr>
      </p:pic>
      <p:pic>
        <p:nvPicPr>
          <p:cNvPr id="24581" name="Picture 4"/>
          <p:cNvPicPr>
            <a:picLocks noChangeAspect="1" noChangeArrowheads="1"/>
          </p:cNvPicPr>
          <p:nvPr/>
        </p:nvPicPr>
        <p:blipFill>
          <a:blip r:embed="rId4" cstate="print"/>
          <a:srcRect/>
          <a:stretch>
            <a:fillRect/>
          </a:stretch>
        </p:blipFill>
        <p:spPr bwMode="auto">
          <a:xfrm>
            <a:off x="4716016" y="980728"/>
            <a:ext cx="4366180" cy="3024336"/>
          </a:xfrm>
          <a:prstGeom prst="rect">
            <a:avLst/>
          </a:prstGeom>
          <a:noFill/>
          <a:ln w="9525">
            <a:noFill/>
            <a:miter lim="800000"/>
            <a:headEnd/>
            <a:tailEnd/>
          </a:ln>
        </p:spPr>
      </p:pic>
      <p:pic>
        <p:nvPicPr>
          <p:cNvPr id="24582" name="Picture 5"/>
          <p:cNvPicPr>
            <a:picLocks noChangeAspect="1" noChangeArrowheads="1"/>
          </p:cNvPicPr>
          <p:nvPr/>
        </p:nvPicPr>
        <p:blipFill>
          <a:blip r:embed="rId5" cstate="print"/>
          <a:srcRect/>
          <a:stretch>
            <a:fillRect/>
          </a:stretch>
        </p:blipFill>
        <p:spPr bwMode="auto">
          <a:xfrm>
            <a:off x="4716016" y="4005063"/>
            <a:ext cx="4355976" cy="2700155"/>
          </a:xfrm>
          <a:prstGeom prst="rect">
            <a:avLst/>
          </a:prstGeom>
          <a:noFill/>
          <a:ln w="9525">
            <a:noFill/>
            <a:miter lim="800000"/>
            <a:headEnd/>
            <a:tailEnd/>
          </a:ln>
        </p:spPr>
      </p:pic>
      <p:pic>
        <p:nvPicPr>
          <p:cNvPr id="24583" name="Picture 6"/>
          <p:cNvPicPr>
            <a:picLocks noChangeAspect="1" noChangeArrowheads="1"/>
          </p:cNvPicPr>
          <p:nvPr/>
        </p:nvPicPr>
        <p:blipFill>
          <a:blip r:embed="rId6" cstate="print"/>
          <a:srcRect/>
          <a:stretch>
            <a:fillRect/>
          </a:stretch>
        </p:blipFill>
        <p:spPr bwMode="auto">
          <a:xfrm>
            <a:off x="142875" y="1500188"/>
            <a:ext cx="3041650" cy="4286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GB" smtClean="0"/>
          </a:p>
        </p:txBody>
      </p:sp>
      <p:sp>
        <p:nvSpPr>
          <p:cNvPr id="25603" name="Content Placeholder 2"/>
          <p:cNvSpPr>
            <a:spLocks noGrp="1"/>
          </p:cNvSpPr>
          <p:nvPr>
            <p:ph sz="half" idx="1"/>
          </p:nvPr>
        </p:nvSpPr>
        <p:spPr>
          <a:xfrm>
            <a:off x="395288" y="1557338"/>
            <a:ext cx="4038600" cy="4525962"/>
          </a:xfrm>
        </p:spPr>
        <p:txBody>
          <a:bodyPr/>
          <a:lstStyle/>
          <a:p>
            <a:pPr>
              <a:buFontTx/>
              <a:buNone/>
            </a:pPr>
            <a:r>
              <a:rPr lang="en-GB" sz="2400" smtClean="0"/>
              <a:t>    Excellence is an art won by training and habituation. We do not act rightly because we have virtue or excellence, but we rather have those because we have acted rightly. We are what we repeatedly do. Excellence, then, is not an act but a habit. </a:t>
            </a:r>
            <a:br>
              <a:rPr lang="en-GB" sz="2400" smtClean="0"/>
            </a:br>
            <a:r>
              <a:rPr lang="en-GB" sz="2400" smtClean="0">
                <a:hlinkClick r:id="rId2" action="ppaction://hlinkfile"/>
              </a:rPr>
              <a:t>Aristotle</a:t>
            </a:r>
            <a:r>
              <a:rPr lang="en-GB" smtClean="0"/>
              <a:t> </a:t>
            </a:r>
          </a:p>
        </p:txBody>
      </p:sp>
      <p:pic>
        <p:nvPicPr>
          <p:cNvPr id="25604" name="Picture 4" descr="http://upload.wikimedia.org/wikipedia/commons/thumb/a/ae/Aristotle_Altemps_Inv8575.jpg/448px-Aristotle_Altemps_Inv8575.jpg"/>
          <p:cNvPicPr>
            <a:picLocks noChangeAspect="1" noChangeArrowheads="1"/>
          </p:cNvPicPr>
          <p:nvPr/>
        </p:nvPicPr>
        <p:blipFill>
          <a:blip r:embed="rId3" cstate="print"/>
          <a:srcRect/>
          <a:stretch>
            <a:fillRect/>
          </a:stretch>
        </p:blipFill>
        <p:spPr bwMode="auto">
          <a:xfrm>
            <a:off x="4786313" y="1500188"/>
            <a:ext cx="3573462" cy="478631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51520" y="1628800"/>
            <a:ext cx="5004048" cy="4428554"/>
          </a:xfrm>
          <a:prstGeom prst="rect">
            <a:avLst/>
          </a:prstGeom>
          <a:solidFill>
            <a:srgbClr val="00FFFF"/>
          </a:solidFill>
          <a:ln w="12700">
            <a:noFill/>
            <a:miter lim="800000"/>
            <a:headEnd/>
            <a:tailEnd/>
          </a:ln>
        </p:spPr>
        <p:txBody>
          <a:bodyPr wrap="none" anchor="ctr"/>
          <a:lstStyle/>
          <a:p>
            <a:endParaRPr lang="en-GB"/>
          </a:p>
        </p:txBody>
      </p:sp>
      <p:sp>
        <p:nvSpPr>
          <p:cNvPr id="16387" name="Rectangle 3"/>
          <p:cNvSpPr>
            <a:spLocks noGrp="1" noChangeArrowheads="1"/>
          </p:cNvSpPr>
          <p:nvPr>
            <p:ph type="title"/>
          </p:nvPr>
        </p:nvSpPr>
        <p:spPr/>
        <p:txBody>
          <a:bodyPr/>
          <a:lstStyle/>
          <a:p>
            <a:pPr algn="l"/>
            <a:r>
              <a:rPr lang="en-GB" smtClean="0"/>
              <a:t>    Atul Gawande</a:t>
            </a:r>
            <a:endParaRPr lang="en-US" smtClean="0"/>
          </a:p>
        </p:txBody>
      </p:sp>
      <p:sp>
        <p:nvSpPr>
          <p:cNvPr id="16388" name="Rectangle 4"/>
          <p:cNvSpPr>
            <a:spLocks noGrp="1" noChangeArrowheads="1"/>
          </p:cNvSpPr>
          <p:nvPr>
            <p:ph type="body" idx="1"/>
          </p:nvPr>
        </p:nvSpPr>
        <p:spPr>
          <a:xfrm>
            <a:off x="323850" y="1989138"/>
            <a:ext cx="4891088" cy="4114800"/>
          </a:xfrm>
        </p:spPr>
        <p:txBody>
          <a:bodyPr/>
          <a:lstStyle/>
          <a:p>
            <a:pPr>
              <a:buFontTx/>
              <a:buNone/>
            </a:pPr>
            <a:r>
              <a:rPr lang="en-GB" dirty="0" smtClean="0"/>
              <a:t>‘</a:t>
            </a:r>
            <a:r>
              <a:rPr lang="en-GB" i="1" dirty="0" smtClean="0"/>
              <a:t>progress in medicine will not be made through improved technology but rather through improved application of current knowledge and activity: in short ‘doing it better’</a:t>
            </a:r>
            <a:r>
              <a:rPr lang="en-GB" dirty="0" smtClean="0">
                <a:solidFill>
                  <a:schemeClr val="accent2"/>
                </a:solidFill>
              </a:rPr>
              <a:t> </a:t>
            </a:r>
            <a:r>
              <a:rPr lang="en-GB" sz="2400" dirty="0" smtClean="0">
                <a:solidFill>
                  <a:schemeClr val="accent2"/>
                </a:solidFill>
              </a:rPr>
              <a:t>(</a:t>
            </a:r>
            <a:r>
              <a:rPr lang="en-GB" sz="2400" dirty="0" err="1" smtClean="0">
                <a:solidFill>
                  <a:schemeClr val="accent2"/>
                </a:solidFill>
              </a:rPr>
              <a:t>Gawande</a:t>
            </a:r>
            <a:r>
              <a:rPr lang="en-GB" sz="2400" dirty="0" smtClean="0">
                <a:solidFill>
                  <a:schemeClr val="accent2"/>
                </a:solidFill>
              </a:rPr>
              <a:t>)</a:t>
            </a:r>
            <a:r>
              <a:rPr lang="en-GB" sz="2800" dirty="0" smtClean="0">
                <a:solidFill>
                  <a:schemeClr val="hlink"/>
                </a:solidFill>
              </a:rPr>
              <a:t>  </a:t>
            </a:r>
            <a:endParaRPr lang="en-US" sz="2800" dirty="0" smtClean="0">
              <a:solidFill>
                <a:schemeClr val="hlink"/>
              </a:solidFill>
            </a:endParaRPr>
          </a:p>
        </p:txBody>
      </p:sp>
      <p:pic>
        <p:nvPicPr>
          <p:cNvPr id="24582" name="Picture 6" descr="http://reflectivedesign.files.wordpress.com/2007/10/atul-gawande.jpg"/>
          <p:cNvPicPr>
            <a:picLocks noChangeAspect="1" noChangeArrowheads="1"/>
          </p:cNvPicPr>
          <p:nvPr/>
        </p:nvPicPr>
        <p:blipFill>
          <a:blip r:embed="rId2" cstate="print"/>
          <a:srcRect/>
          <a:stretch>
            <a:fillRect/>
          </a:stretch>
        </p:blipFill>
        <p:spPr bwMode="auto">
          <a:xfrm>
            <a:off x="5436096" y="260648"/>
            <a:ext cx="3590925" cy="5715000"/>
          </a:xfrm>
          <a:prstGeom prst="rect">
            <a:avLst/>
          </a:prstGeom>
          <a:noFill/>
          <a:effectLst>
            <a:outerShdw blurRad="50800" dist="50800" dir="5400000" algn="ctr" rotWithShape="0">
              <a:srgbClr val="000000">
                <a:alpha val="36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a:t>
            </a:r>
            <a:endParaRPr lang="en-GB" dirty="0"/>
          </a:p>
        </p:txBody>
      </p:sp>
      <p:sp>
        <p:nvSpPr>
          <p:cNvPr id="3" name="Content Placeholder 2"/>
          <p:cNvSpPr>
            <a:spLocks noGrp="1"/>
          </p:cNvSpPr>
          <p:nvPr>
            <p:ph idx="1"/>
          </p:nvPr>
        </p:nvSpPr>
        <p:spPr/>
        <p:txBody>
          <a:bodyPr>
            <a:normAutofit fontScale="92500"/>
          </a:bodyPr>
          <a:lstStyle/>
          <a:p>
            <a:pPr>
              <a:buNone/>
            </a:pPr>
            <a:r>
              <a:rPr lang="en-GB" dirty="0" smtClean="0">
                <a:solidFill>
                  <a:srgbClr val="3366FF"/>
                </a:solidFill>
              </a:rPr>
              <a:t>College and council</a:t>
            </a:r>
          </a:p>
          <a:p>
            <a:pPr>
              <a:buNone/>
            </a:pPr>
            <a:r>
              <a:rPr lang="en-GB" dirty="0" smtClean="0">
                <a:solidFill>
                  <a:srgbClr val="3366FF"/>
                </a:solidFill>
              </a:rPr>
              <a:t>DAS</a:t>
            </a:r>
          </a:p>
          <a:p>
            <a:pPr>
              <a:buNone/>
            </a:pPr>
            <a:r>
              <a:rPr lang="en-GB" dirty="0">
                <a:solidFill>
                  <a:srgbClr val="3366FF"/>
                </a:solidFill>
              </a:rPr>
              <a:t>	</a:t>
            </a:r>
            <a:r>
              <a:rPr lang="en-GB" dirty="0" smtClean="0">
                <a:solidFill>
                  <a:srgbClr val="3366FF"/>
                </a:solidFill>
              </a:rPr>
              <a:t>Ralph Vaughan, John Henderson, Adrian Pearce, Mansukh Popat, Ian Calder, Chris Frerk.</a:t>
            </a:r>
          </a:p>
          <a:p>
            <a:pPr>
              <a:buNone/>
            </a:pPr>
            <a:endParaRPr lang="en-GB" dirty="0">
              <a:solidFill>
                <a:srgbClr val="3366FF"/>
              </a:solidFill>
            </a:endParaRPr>
          </a:p>
          <a:p>
            <a:pPr>
              <a:buNone/>
            </a:pPr>
            <a:r>
              <a:rPr lang="en-GB" dirty="0" smtClean="0">
                <a:solidFill>
                  <a:schemeClr val="accent4">
                    <a:lumMod val="75000"/>
                  </a:schemeClr>
                </a:solidFill>
              </a:rPr>
              <a:t>Intensive Care Society</a:t>
            </a:r>
          </a:p>
          <a:p>
            <a:pPr>
              <a:buNone/>
            </a:pPr>
            <a:r>
              <a:rPr lang="en-GB" dirty="0" smtClean="0">
                <a:solidFill>
                  <a:schemeClr val="accent4">
                    <a:lumMod val="75000"/>
                  </a:schemeClr>
                </a:solidFill>
              </a:rPr>
              <a:t>College of Emergency Medicine</a:t>
            </a:r>
          </a:p>
          <a:p>
            <a:pPr>
              <a:buNone/>
            </a:pPr>
            <a:r>
              <a:rPr lang="en-GB" dirty="0" smtClean="0">
                <a:solidFill>
                  <a:schemeClr val="accent4">
                    <a:lumMod val="75000"/>
                  </a:schemeClr>
                </a:solidFill>
              </a:rPr>
              <a:t>National Patient Safety Agency</a:t>
            </a:r>
          </a:p>
          <a:p>
            <a:pPr>
              <a:buNone/>
            </a:pPr>
            <a:endParaRPr lang="en-GB" dirty="0" smtClean="0"/>
          </a:p>
          <a:p>
            <a:pPr>
              <a:buNone/>
            </a:pP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Tim\Desktop\Dave-Brailsford-001.jpg"/>
          <p:cNvPicPr>
            <a:picLocks noChangeAspect="1" noChangeArrowheads="1"/>
          </p:cNvPicPr>
          <p:nvPr/>
        </p:nvPicPr>
        <p:blipFill>
          <a:blip r:embed="rId2" cstate="print"/>
          <a:srcRect/>
          <a:stretch>
            <a:fillRect/>
          </a:stretch>
        </p:blipFill>
        <p:spPr bwMode="auto">
          <a:xfrm>
            <a:off x="4211960" y="116632"/>
            <a:ext cx="4381500" cy="2628900"/>
          </a:xfrm>
          <a:prstGeom prst="rect">
            <a:avLst/>
          </a:prstGeom>
          <a:noFill/>
        </p:spPr>
      </p:pic>
      <p:sp>
        <p:nvSpPr>
          <p:cNvPr id="2" name="Title 1"/>
          <p:cNvSpPr>
            <a:spLocks noGrp="1"/>
          </p:cNvSpPr>
          <p:nvPr>
            <p:ph type="title"/>
          </p:nvPr>
        </p:nvSpPr>
        <p:spPr>
          <a:xfrm>
            <a:off x="4211960" y="2780928"/>
            <a:ext cx="4330824" cy="1012974"/>
          </a:xfrm>
        </p:spPr>
        <p:txBody>
          <a:bodyPr>
            <a:normAutofit fontScale="90000"/>
          </a:bodyPr>
          <a:lstStyle/>
          <a:p>
            <a:r>
              <a:rPr lang="en-GB" dirty="0" smtClean="0"/>
              <a:t>Dave </a:t>
            </a:r>
            <a:r>
              <a:rPr lang="en-GB" dirty="0" err="1" smtClean="0"/>
              <a:t>Brailsford</a:t>
            </a:r>
            <a:r>
              <a:rPr lang="en-GB" dirty="0" smtClean="0"/>
              <a:t/>
            </a:r>
            <a:br>
              <a:rPr lang="en-GB" dirty="0" smtClean="0"/>
            </a:br>
            <a:endParaRPr lang="en-GB" dirty="0"/>
          </a:p>
        </p:txBody>
      </p:sp>
      <p:pic>
        <p:nvPicPr>
          <p:cNvPr id="1026" name="Picture 2" descr="C:\Users\Tim\Desktop\hoy2803_468x674.jpg"/>
          <p:cNvPicPr>
            <a:picLocks noGrp="1" noChangeAspect="1" noChangeArrowheads="1"/>
          </p:cNvPicPr>
          <p:nvPr>
            <p:ph idx="1"/>
          </p:nvPr>
        </p:nvPicPr>
        <p:blipFill>
          <a:blip r:embed="rId3" cstate="print"/>
          <a:srcRect/>
          <a:stretch>
            <a:fillRect/>
          </a:stretch>
        </p:blipFill>
        <p:spPr bwMode="auto">
          <a:xfrm>
            <a:off x="5796136" y="3501008"/>
            <a:ext cx="1980971" cy="2852936"/>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323528" y="1196752"/>
            <a:ext cx="3528392" cy="2321311"/>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83568" y="0"/>
            <a:ext cx="2409825" cy="1314450"/>
          </a:xfrm>
          <a:prstGeom prst="rect">
            <a:avLst/>
          </a:prstGeom>
          <a:noFill/>
          <a:ln w="9525">
            <a:noFill/>
            <a:miter lim="800000"/>
            <a:headEnd/>
            <a:tailEnd/>
          </a:ln>
        </p:spPr>
      </p:pic>
      <p:pic>
        <p:nvPicPr>
          <p:cNvPr id="1029" name="Picture 5" descr="C:\Users\Tim\Desktop\victoria-pendleton-_797327c.jpg"/>
          <p:cNvPicPr>
            <a:picLocks noChangeAspect="1" noChangeArrowheads="1"/>
          </p:cNvPicPr>
          <p:nvPr/>
        </p:nvPicPr>
        <p:blipFill>
          <a:blip r:embed="rId6" cstate="print"/>
          <a:srcRect/>
          <a:stretch>
            <a:fillRect/>
          </a:stretch>
        </p:blipFill>
        <p:spPr bwMode="auto">
          <a:xfrm>
            <a:off x="179512" y="3933056"/>
            <a:ext cx="4461847" cy="279350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71500" y="0"/>
            <a:ext cx="7772400" cy="1143000"/>
          </a:xfrm>
        </p:spPr>
        <p:txBody>
          <a:bodyPr/>
          <a:lstStyle/>
          <a:p>
            <a:r>
              <a:rPr lang="en-GB" dirty="0" smtClean="0"/>
              <a:t>Thanks: partners</a:t>
            </a:r>
          </a:p>
        </p:txBody>
      </p:sp>
      <p:sp>
        <p:nvSpPr>
          <p:cNvPr id="37891" name="Rectangle 4"/>
          <p:cNvSpPr>
            <a:spLocks noGrp="1" noChangeArrowheads="1"/>
          </p:cNvSpPr>
          <p:nvPr>
            <p:ph type="body" sz="half" idx="2"/>
          </p:nvPr>
        </p:nvSpPr>
        <p:spPr>
          <a:xfrm>
            <a:off x="179512" y="1052736"/>
            <a:ext cx="8784976" cy="5184575"/>
          </a:xfrm>
        </p:spPr>
        <p:txBody>
          <a:bodyPr>
            <a:normAutofit/>
          </a:bodyPr>
          <a:lstStyle/>
          <a:p>
            <a:pPr>
              <a:lnSpc>
                <a:spcPct val="80000"/>
              </a:lnSpc>
              <a:buFontTx/>
              <a:buNone/>
            </a:pPr>
            <a:endParaRPr lang="en-GB" sz="2400" dirty="0" smtClean="0">
              <a:solidFill>
                <a:srgbClr val="0070C0"/>
              </a:solidFill>
            </a:endParaRPr>
          </a:p>
          <a:p>
            <a:pPr>
              <a:lnSpc>
                <a:spcPct val="80000"/>
              </a:lnSpc>
              <a:buFontTx/>
              <a:buNone/>
            </a:pPr>
            <a:endParaRPr lang="en-GB" sz="2400" dirty="0" smtClean="0">
              <a:solidFill>
                <a:srgbClr val="0070C0"/>
              </a:solidFill>
            </a:endParaRPr>
          </a:p>
          <a:p>
            <a:pPr>
              <a:lnSpc>
                <a:spcPct val="80000"/>
              </a:lnSpc>
              <a:buFontTx/>
              <a:buNone/>
            </a:pPr>
            <a:r>
              <a:rPr lang="en-GB" dirty="0" smtClean="0">
                <a:solidFill>
                  <a:srgbClr val="0070C0"/>
                </a:solidFill>
              </a:rPr>
              <a:t>Association of Anaesthetists of Great Britain and Ireland, </a:t>
            </a:r>
          </a:p>
          <a:p>
            <a:pPr>
              <a:lnSpc>
                <a:spcPct val="80000"/>
              </a:lnSpc>
              <a:buFontTx/>
              <a:buNone/>
            </a:pPr>
            <a:r>
              <a:rPr lang="en-GB" dirty="0" smtClean="0">
                <a:solidFill>
                  <a:srgbClr val="0070C0"/>
                </a:solidFill>
              </a:rPr>
              <a:t>Association for Peri-Operative Practice</a:t>
            </a:r>
          </a:p>
          <a:p>
            <a:pPr>
              <a:lnSpc>
                <a:spcPct val="80000"/>
              </a:lnSpc>
              <a:buFontTx/>
              <a:buNone/>
            </a:pPr>
            <a:r>
              <a:rPr lang="en-GB" dirty="0" smtClean="0">
                <a:solidFill>
                  <a:srgbClr val="0070C0"/>
                </a:solidFill>
              </a:rPr>
              <a:t>Association of Paediatric Anaesthetists </a:t>
            </a:r>
          </a:p>
          <a:p>
            <a:pPr>
              <a:lnSpc>
                <a:spcPct val="80000"/>
              </a:lnSpc>
              <a:buFontTx/>
              <a:buNone/>
            </a:pPr>
            <a:r>
              <a:rPr lang="en-GB" dirty="0" smtClean="0">
                <a:solidFill>
                  <a:srgbClr val="0070C0"/>
                </a:solidFill>
              </a:rPr>
              <a:t>College of Operating Department Practitioners</a:t>
            </a:r>
          </a:p>
          <a:p>
            <a:pPr>
              <a:lnSpc>
                <a:spcPct val="80000"/>
              </a:lnSpc>
              <a:buFontTx/>
              <a:buNone/>
            </a:pPr>
            <a:r>
              <a:rPr lang="en-GB" dirty="0" smtClean="0">
                <a:solidFill>
                  <a:srgbClr val="0070C0"/>
                </a:solidFill>
              </a:rPr>
              <a:t>Intensive Care National Audit and Research Centre</a:t>
            </a:r>
          </a:p>
          <a:p>
            <a:pPr>
              <a:lnSpc>
                <a:spcPct val="80000"/>
              </a:lnSpc>
              <a:buFontTx/>
              <a:buNone/>
            </a:pPr>
            <a:r>
              <a:rPr lang="en-GB" dirty="0" smtClean="0">
                <a:solidFill>
                  <a:srgbClr val="0070C0"/>
                </a:solidFill>
              </a:rPr>
              <a:t>Obstetric Anaesthetists Association </a:t>
            </a:r>
          </a:p>
          <a:p>
            <a:pPr>
              <a:lnSpc>
                <a:spcPct val="80000"/>
              </a:lnSpc>
              <a:buFontTx/>
              <a:buNone/>
            </a:pPr>
            <a:r>
              <a:rPr lang="en-GB" dirty="0" smtClean="0">
                <a:solidFill>
                  <a:srgbClr val="0070C0"/>
                </a:solidFill>
              </a:rPr>
              <a:t>Paediatric Intensive Care Society</a:t>
            </a:r>
          </a:p>
          <a:p>
            <a:pPr>
              <a:lnSpc>
                <a:spcPct val="80000"/>
              </a:lnSpc>
              <a:buFontTx/>
              <a:buNone/>
            </a:pPr>
            <a:r>
              <a:rPr lang="en-GB" dirty="0" smtClean="0">
                <a:solidFill>
                  <a:srgbClr val="0070C0"/>
                </a:solidFill>
              </a:rPr>
              <a:t>Paediatric Intensive Care network </a:t>
            </a:r>
          </a:p>
          <a:p>
            <a:pPr>
              <a:lnSpc>
                <a:spcPct val="80000"/>
              </a:lnSpc>
            </a:pPr>
            <a:endParaRPr lang="en-GB" sz="1800" dirty="0" smtClean="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idx="4294967295"/>
          </p:nvPr>
        </p:nvSpPr>
        <p:spPr>
          <a:xfrm>
            <a:off x="611560" y="332656"/>
            <a:ext cx="7772400" cy="1143000"/>
          </a:xfrm>
        </p:spPr>
        <p:txBody>
          <a:bodyPr>
            <a:normAutofit fontScale="90000"/>
          </a:bodyPr>
          <a:lstStyle/>
          <a:p>
            <a:r>
              <a:rPr lang="en-GB" dirty="0" smtClean="0"/>
              <a:t>Those who endorsed or supported</a:t>
            </a:r>
            <a:endParaRPr lang="en-US" dirty="0" smtClean="0"/>
          </a:p>
        </p:txBody>
      </p:sp>
      <p:sp>
        <p:nvSpPr>
          <p:cNvPr id="38915" name="Rectangle 5"/>
          <p:cNvSpPr>
            <a:spLocks noGrp="1" noChangeArrowheads="1"/>
          </p:cNvSpPr>
          <p:nvPr>
            <p:ph type="body" idx="4294967295"/>
          </p:nvPr>
        </p:nvSpPr>
        <p:spPr>
          <a:xfrm>
            <a:off x="539552" y="1628800"/>
            <a:ext cx="7917061" cy="4475138"/>
          </a:xfrm>
        </p:spPr>
        <p:txBody>
          <a:bodyPr>
            <a:normAutofit lnSpcReduction="10000"/>
          </a:bodyPr>
          <a:lstStyle/>
          <a:p>
            <a:pPr>
              <a:buFontTx/>
              <a:buNone/>
            </a:pPr>
            <a:endParaRPr lang="en-GB" sz="2800" dirty="0" smtClean="0">
              <a:solidFill>
                <a:schemeClr val="accent6">
                  <a:lumMod val="75000"/>
                </a:schemeClr>
              </a:solidFill>
            </a:endParaRPr>
          </a:p>
          <a:p>
            <a:pPr>
              <a:buFontTx/>
              <a:buNone/>
            </a:pPr>
            <a:r>
              <a:rPr lang="en-GB" sz="2800" dirty="0" smtClean="0">
                <a:solidFill>
                  <a:schemeClr val="accent6">
                    <a:lumMod val="75000"/>
                  </a:schemeClr>
                </a:solidFill>
              </a:rPr>
              <a:t>Chief Medical Officer England</a:t>
            </a:r>
          </a:p>
          <a:p>
            <a:pPr>
              <a:buFontTx/>
              <a:buNone/>
            </a:pPr>
            <a:r>
              <a:rPr lang="en-GB" sz="2800" dirty="0" smtClean="0">
                <a:solidFill>
                  <a:schemeClr val="accent6">
                    <a:lumMod val="75000"/>
                  </a:schemeClr>
                </a:solidFill>
              </a:rPr>
              <a:t>Chief Medical Officer Scotland </a:t>
            </a:r>
          </a:p>
          <a:p>
            <a:pPr>
              <a:buFontTx/>
              <a:buNone/>
            </a:pPr>
            <a:r>
              <a:rPr lang="en-GB" sz="2800" dirty="0" smtClean="0">
                <a:solidFill>
                  <a:schemeClr val="accent6">
                    <a:lumMod val="75000"/>
                  </a:schemeClr>
                </a:solidFill>
              </a:rPr>
              <a:t>Chief Medical Officer Wales</a:t>
            </a:r>
          </a:p>
          <a:p>
            <a:pPr>
              <a:buFontTx/>
              <a:buNone/>
            </a:pPr>
            <a:r>
              <a:rPr lang="en-GB" sz="2800" dirty="0" smtClean="0">
                <a:solidFill>
                  <a:schemeClr val="accent6">
                    <a:lumMod val="75000"/>
                  </a:schemeClr>
                </a:solidFill>
              </a:rPr>
              <a:t>Chief Medical Officer Northern Ireland</a:t>
            </a:r>
          </a:p>
          <a:p>
            <a:pPr>
              <a:buFontTx/>
              <a:buNone/>
            </a:pPr>
            <a:r>
              <a:rPr lang="en-GB" sz="2800" dirty="0" smtClean="0">
                <a:solidFill>
                  <a:schemeClr val="accent6">
                    <a:lumMod val="75000"/>
                  </a:schemeClr>
                </a:solidFill>
              </a:rPr>
              <a:t>Medical Protection Society</a:t>
            </a:r>
          </a:p>
          <a:p>
            <a:pPr>
              <a:buNone/>
            </a:pPr>
            <a:r>
              <a:rPr lang="en-GB" sz="2800" dirty="0" smtClean="0">
                <a:solidFill>
                  <a:schemeClr val="accent6">
                    <a:lumMod val="75000"/>
                  </a:schemeClr>
                </a:solidFill>
              </a:rPr>
              <a:t>Medical Defence Union</a:t>
            </a:r>
          </a:p>
          <a:p>
            <a:pPr>
              <a:buNone/>
            </a:pPr>
            <a:endParaRPr lang="en-GB" sz="2800" dirty="0" smtClean="0">
              <a:solidFill>
                <a:schemeClr val="accent6">
                  <a:lumMod val="75000"/>
                </a:schemeClr>
              </a:solidFill>
            </a:endParaRPr>
          </a:p>
          <a:p>
            <a:pPr>
              <a:buNone/>
            </a:pPr>
            <a:r>
              <a:rPr lang="en-GB" sz="2800" dirty="0">
                <a:solidFill>
                  <a:schemeClr val="accent6">
                    <a:lumMod val="75000"/>
                  </a:schemeClr>
                </a:solidFill>
              </a:rPr>
              <a:t>[</a:t>
            </a:r>
            <a:r>
              <a:rPr lang="en-GB" sz="2800" dirty="0" smtClean="0">
                <a:solidFill>
                  <a:schemeClr val="accent6">
                    <a:lumMod val="75000"/>
                  </a:schemeClr>
                </a:solidFill>
              </a:rPr>
              <a:t>Patient Information Advisory Group of DH]</a:t>
            </a:r>
          </a:p>
          <a:p>
            <a:pPr>
              <a:buFontTx/>
              <a:buNone/>
            </a:pPr>
            <a:endParaRPr lang="en-US" sz="2800" dirty="0" smtClean="0">
              <a:solidFill>
                <a:srgbClr val="FF7FF6"/>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2"/>
          <p:cNvSpPr>
            <a:spLocks noChangeArrowheads="1"/>
          </p:cNvSpPr>
          <p:nvPr/>
        </p:nvSpPr>
        <p:spPr bwMode="auto">
          <a:xfrm>
            <a:off x="142875" y="428625"/>
            <a:ext cx="4143375" cy="5572125"/>
          </a:xfrm>
          <a:prstGeom prst="rect">
            <a:avLst/>
          </a:prstGeom>
          <a:solidFill>
            <a:schemeClr val="accent1"/>
          </a:solidFill>
          <a:ln w="12700" algn="ctr">
            <a:solidFill>
              <a:schemeClr val="tx1"/>
            </a:solidFill>
            <a:round/>
            <a:headEnd/>
            <a:tailEnd/>
          </a:ln>
        </p:spPr>
        <p:txBody>
          <a:bodyPr/>
          <a:lstStyle/>
          <a:p>
            <a:endParaRPr lang="en-US"/>
          </a:p>
        </p:txBody>
      </p:sp>
      <p:pic>
        <p:nvPicPr>
          <p:cNvPr id="143363" name="Picture 2"/>
          <p:cNvPicPr>
            <a:picLocks noChangeAspect="1" noChangeArrowheads="1"/>
          </p:cNvPicPr>
          <p:nvPr/>
        </p:nvPicPr>
        <p:blipFill>
          <a:blip r:embed="rId3" cstate="print"/>
          <a:srcRect/>
          <a:stretch>
            <a:fillRect/>
          </a:stretch>
        </p:blipFill>
        <p:spPr bwMode="auto">
          <a:xfrm>
            <a:off x="571500" y="3714750"/>
            <a:ext cx="2857500" cy="2228850"/>
          </a:xfrm>
          <a:prstGeom prst="rect">
            <a:avLst/>
          </a:prstGeom>
          <a:noFill/>
          <a:ln w="12700">
            <a:noFill/>
            <a:miter lim="800000"/>
            <a:headEnd/>
            <a:tailEnd/>
          </a:ln>
        </p:spPr>
      </p:pic>
      <p:sp>
        <p:nvSpPr>
          <p:cNvPr id="143364" name="AutoShape 4" descr="Geraldine Pearce"/>
          <p:cNvSpPr>
            <a:spLocks noChangeAspect="1" noChangeArrowheads="1"/>
          </p:cNvSpPr>
          <p:nvPr/>
        </p:nvSpPr>
        <p:spPr bwMode="auto">
          <a:xfrm>
            <a:off x="1847850" y="-127000"/>
            <a:ext cx="304800" cy="304800"/>
          </a:xfrm>
          <a:prstGeom prst="rect">
            <a:avLst/>
          </a:prstGeom>
          <a:noFill/>
          <a:ln w="9525">
            <a:noFill/>
            <a:miter lim="800000"/>
            <a:headEnd/>
            <a:tailEnd/>
          </a:ln>
        </p:spPr>
        <p:txBody>
          <a:bodyPr/>
          <a:lstStyle/>
          <a:p>
            <a:endParaRPr lang="en-US"/>
          </a:p>
        </p:txBody>
      </p:sp>
      <p:sp>
        <p:nvSpPr>
          <p:cNvPr id="143365" name="AutoShape 6" descr="Geraldine Pearce"/>
          <p:cNvSpPr>
            <a:spLocks noChangeAspect="1" noChangeArrowheads="1"/>
          </p:cNvSpPr>
          <p:nvPr/>
        </p:nvSpPr>
        <p:spPr bwMode="auto">
          <a:xfrm>
            <a:off x="1847850" y="-127000"/>
            <a:ext cx="304800" cy="304800"/>
          </a:xfrm>
          <a:prstGeom prst="rect">
            <a:avLst/>
          </a:prstGeom>
          <a:noFill/>
          <a:ln w="9525">
            <a:noFill/>
            <a:miter lim="800000"/>
            <a:headEnd/>
            <a:tailEnd/>
          </a:ln>
        </p:spPr>
        <p:txBody>
          <a:bodyPr/>
          <a:lstStyle/>
          <a:p>
            <a:endParaRPr lang="en-US"/>
          </a:p>
        </p:txBody>
      </p:sp>
      <p:sp>
        <p:nvSpPr>
          <p:cNvPr id="385031" name="Rectangle 7"/>
          <p:cNvSpPr>
            <a:spLocks noChangeArrowheads="1"/>
          </p:cNvSpPr>
          <p:nvPr/>
        </p:nvSpPr>
        <p:spPr bwMode="auto">
          <a:xfrm>
            <a:off x="285750" y="642938"/>
            <a:ext cx="3857625" cy="3192462"/>
          </a:xfrm>
          <a:prstGeom prst="rect">
            <a:avLst/>
          </a:prstGeom>
          <a:noFill/>
          <a:ln w="12700" cap="flat" cmpd="sng">
            <a:noFill/>
            <a:prstDash val="solid"/>
            <a:miter lim="800000"/>
            <a:headEnd/>
            <a:tailEnd/>
          </a:ln>
          <a:effectLst/>
        </p:spPr>
        <p:txBody>
          <a:bodyPr lIns="0" tIns="0" rIns="0" bIns="0" anchor="ctr">
            <a:spAutoFit/>
          </a:bodyPr>
          <a:lstStyle/>
          <a:p>
            <a:pPr>
              <a:defRPr/>
            </a:pPr>
            <a:r>
              <a:rPr lang="en-US" sz="2000" b="1" dirty="0">
                <a:solidFill>
                  <a:srgbClr val="FF0000"/>
                </a:solidFill>
              </a:rPr>
              <a:t>Council loses data on 3,000 people</a:t>
            </a:r>
          </a:p>
          <a:p>
            <a:pPr>
              <a:defRPr/>
            </a:pPr>
            <a:r>
              <a:rPr lang="en-GB" dirty="0">
                <a:solidFill>
                  <a:srgbClr val="FF0000"/>
                </a:solidFill>
                <a:latin typeface="inherit"/>
                <a:cs typeface="Arial" pitchFamily="34" charset="0"/>
                <a:hlinkClick r:id="rId4"/>
              </a:rPr>
              <a:t>TOM POTTER</a:t>
            </a:r>
            <a:endParaRPr lang="en-GB" dirty="0">
              <a:solidFill>
                <a:srgbClr val="FF0000"/>
              </a:solidFill>
              <a:cs typeface="Arial" pitchFamily="34" charset="0"/>
            </a:endParaRPr>
          </a:p>
          <a:p>
            <a:pPr>
              <a:defRPr/>
            </a:pPr>
            <a:r>
              <a:rPr lang="en-GB" dirty="0">
                <a:solidFill>
                  <a:srgbClr val="FF0000"/>
                </a:solidFill>
                <a:latin typeface="inherit"/>
                <a:cs typeface="Arial" pitchFamily="34" charset="0"/>
              </a:rPr>
              <a:t>Last updated: 3/20/2009 9:25:00 AM </a:t>
            </a:r>
            <a:r>
              <a:rPr lang="en-GB" sz="1050" dirty="0">
                <a:solidFill>
                  <a:srgbClr val="000000"/>
                </a:solidFill>
                <a:latin typeface="Times New Roman"/>
                <a:cs typeface="Arial" pitchFamily="34" charset="0"/>
              </a:rPr>
              <a:t>         </a:t>
            </a:r>
            <a:endParaRPr lang="en-GB" sz="1050" dirty="0">
              <a:solidFill>
                <a:srgbClr val="000000"/>
              </a:solidFill>
              <a:cs typeface="Arial" pitchFamily="34" charset="0"/>
            </a:endParaRPr>
          </a:p>
          <a:p>
            <a:pPr>
              <a:defRPr/>
            </a:pPr>
            <a:r>
              <a:rPr lang="en-GB" sz="1050" dirty="0">
                <a:solidFill>
                  <a:srgbClr val="000000"/>
                </a:solidFill>
                <a:cs typeface="Arial" pitchFamily="34" charset="0"/>
              </a:rPr>
              <a:t>COUNCIL chiefs have today apologised to nearly 3,000 people in Suffolk following the theft of a laptop computer containing personal data.</a:t>
            </a:r>
            <a:br>
              <a:rPr lang="en-GB" sz="1050" dirty="0">
                <a:solidFill>
                  <a:srgbClr val="000000"/>
                </a:solidFill>
                <a:cs typeface="Arial" pitchFamily="34" charset="0"/>
              </a:rPr>
            </a:br>
            <a:r>
              <a:rPr lang="en-GB" sz="1050" dirty="0">
                <a:solidFill>
                  <a:srgbClr val="000000"/>
                </a:solidFill>
                <a:cs typeface="Arial" pitchFamily="34" charset="0"/>
              </a:rPr>
              <a:t/>
            </a:r>
            <a:br>
              <a:rPr lang="en-GB" sz="1050" dirty="0">
                <a:solidFill>
                  <a:srgbClr val="000000"/>
                </a:solidFill>
                <a:cs typeface="Arial" pitchFamily="34" charset="0"/>
              </a:rPr>
            </a:br>
            <a:r>
              <a:rPr lang="en-GB" sz="1050" dirty="0">
                <a:solidFill>
                  <a:srgbClr val="000000"/>
                </a:solidFill>
                <a:cs typeface="Arial" pitchFamily="34" charset="0"/>
              </a:rPr>
              <a:t>Suffolk Coastal has suspended work with the contractor responsible for the potential loss of information, which was stored on a laptop stolen from the home of an employee last week.</a:t>
            </a:r>
            <a:br>
              <a:rPr lang="en-GB" sz="1050" dirty="0">
                <a:solidFill>
                  <a:srgbClr val="000000"/>
                </a:solidFill>
                <a:cs typeface="Arial" pitchFamily="34" charset="0"/>
              </a:rPr>
            </a:br>
            <a:r>
              <a:rPr lang="en-GB" sz="1050" dirty="0">
                <a:solidFill>
                  <a:srgbClr val="000000"/>
                </a:solidFill>
                <a:cs typeface="Arial" pitchFamily="34" charset="0"/>
              </a:rPr>
              <a:t/>
            </a:r>
            <a:br>
              <a:rPr lang="en-GB" sz="1050" dirty="0">
                <a:solidFill>
                  <a:srgbClr val="000000"/>
                </a:solidFill>
                <a:cs typeface="Arial" pitchFamily="34" charset="0"/>
              </a:rPr>
            </a:br>
            <a:r>
              <a:rPr lang="en-GB" sz="1050" dirty="0">
                <a:solidFill>
                  <a:srgbClr val="000000"/>
                </a:solidFill>
                <a:cs typeface="Arial" pitchFamily="34" charset="0"/>
              </a:rPr>
              <a:t>The unencrypted data relates to licence applications submitted by pubs, taxi ranks, festivals and fete organisers and also </a:t>
            </a:r>
            <a:r>
              <a:rPr lang="en-GB" sz="900" dirty="0">
                <a:solidFill>
                  <a:srgbClr val="000000"/>
                </a:solidFill>
                <a:cs typeface="Arial" pitchFamily="34" charset="0"/>
              </a:rPr>
              <a:t>includes details of those who had responded to consultations about licensed premises.</a:t>
            </a:r>
            <a:r>
              <a:rPr lang="en-GB" sz="900" dirty="0"/>
              <a:t> </a:t>
            </a:r>
            <a:endParaRPr lang="en-GB" sz="900" dirty="0">
              <a:solidFill>
                <a:srgbClr val="000000"/>
              </a:solidFill>
              <a:cs typeface="Arial" pitchFamily="34" charset="0"/>
            </a:endParaRPr>
          </a:p>
        </p:txBody>
      </p:sp>
      <p:sp>
        <p:nvSpPr>
          <p:cNvPr id="143367" name="AutoShape 8" descr="Geraldine Pearce"/>
          <p:cNvSpPr>
            <a:spLocks noChangeAspect="1" noChangeArrowheads="1"/>
          </p:cNvSpPr>
          <p:nvPr/>
        </p:nvSpPr>
        <p:spPr bwMode="auto">
          <a:xfrm>
            <a:off x="1847850" y="-127000"/>
            <a:ext cx="304800" cy="304800"/>
          </a:xfrm>
          <a:prstGeom prst="rect">
            <a:avLst/>
          </a:prstGeom>
          <a:noFill/>
          <a:ln w="9525">
            <a:noFill/>
            <a:miter lim="800000"/>
            <a:headEnd/>
            <a:tailEnd/>
          </a:ln>
        </p:spPr>
        <p:txBody>
          <a:bodyPr/>
          <a:lstStyle/>
          <a:p>
            <a:endParaRPr lang="en-US"/>
          </a:p>
        </p:txBody>
      </p:sp>
      <p:sp>
        <p:nvSpPr>
          <p:cNvPr id="143368" name="Rectangle 9"/>
          <p:cNvSpPr>
            <a:spLocks noChangeArrowheads="1"/>
          </p:cNvSpPr>
          <p:nvPr/>
        </p:nvSpPr>
        <p:spPr bwMode="auto">
          <a:xfrm>
            <a:off x="4357688" y="209550"/>
            <a:ext cx="4500562" cy="2862263"/>
          </a:xfrm>
          <a:prstGeom prst="rect">
            <a:avLst/>
          </a:prstGeom>
          <a:solidFill>
            <a:srgbClr val="00CC99"/>
          </a:solidFill>
          <a:ln w="12700">
            <a:noFill/>
            <a:miter lim="800000"/>
            <a:headEnd/>
            <a:tailEnd/>
          </a:ln>
        </p:spPr>
        <p:txBody>
          <a:bodyPr lIns="0" tIns="0" rIns="0" bIns="0" anchor="ctr">
            <a:spAutoFit/>
          </a:bodyPr>
          <a:lstStyle/>
          <a:p>
            <a:r>
              <a:rPr lang="en-GB" sz="700">
                <a:solidFill>
                  <a:srgbClr val="000000"/>
                </a:solidFill>
                <a:cs typeface="Arial" pitchFamily="34" charset="0"/>
                <a:hlinkClick r:id="rId5"/>
              </a:rPr>
              <a:t>  </a:t>
            </a:r>
            <a:endParaRPr lang="en-GB" sz="3600">
              <a:solidFill>
                <a:srgbClr val="000000"/>
              </a:solidFill>
              <a:cs typeface="Arial" pitchFamily="34" charset="0"/>
            </a:endParaRPr>
          </a:p>
          <a:p>
            <a:r>
              <a:rPr lang="en-GB" sz="2000" b="1">
                <a:solidFill>
                  <a:srgbClr val="00518F"/>
                </a:solidFill>
                <a:cs typeface="Arial" pitchFamily="34" charset="0"/>
              </a:rPr>
              <a:t>Hazel Blears's stolen laptop was not encrypted</a:t>
            </a:r>
          </a:p>
          <a:p>
            <a:r>
              <a:rPr lang="en-GB">
                <a:solidFill>
                  <a:srgbClr val="E44044"/>
                </a:solidFill>
                <a:cs typeface="Arial" pitchFamily="34" charset="0"/>
              </a:rPr>
              <a:t>18 JUNE 2008</a:t>
            </a:r>
            <a:r>
              <a:rPr lang="en-GB" sz="100">
                <a:solidFill>
                  <a:srgbClr val="000000"/>
                </a:solidFill>
                <a:cs typeface="Arial" pitchFamily="34" charset="0"/>
              </a:rPr>
              <a:t>  </a:t>
            </a:r>
            <a:r>
              <a:rPr lang="en-GB" b="1">
                <a:solidFill>
                  <a:srgbClr val="000000"/>
                </a:solidFill>
                <a:cs typeface="Arial" pitchFamily="34" charset="0"/>
              </a:rPr>
              <a:t>JJ Robinson</a:t>
            </a:r>
            <a:endParaRPr lang="en-GB" sz="100">
              <a:solidFill>
                <a:srgbClr val="000000"/>
              </a:solidFill>
              <a:cs typeface="Arial" pitchFamily="34" charset="0"/>
            </a:endParaRPr>
          </a:p>
          <a:p>
            <a:r>
              <a:rPr lang="en-GB" sz="1100" b="1">
                <a:solidFill>
                  <a:srgbClr val="000000"/>
                </a:solidFill>
                <a:cs typeface="Arial" pitchFamily="34" charset="0"/>
              </a:rPr>
              <a:t>Laptop stolen from communities secretary Hazel Blears contained restricted information</a:t>
            </a:r>
          </a:p>
          <a:p>
            <a:r>
              <a:rPr lang="en-GB" sz="1100">
                <a:solidFill>
                  <a:srgbClr val="000000"/>
                </a:solidFill>
                <a:cs typeface="Arial" pitchFamily="34" charset="0"/>
              </a:rPr>
              <a:t>A computer containing information on extremism, defence and the housing market was stolen from the Salford office of communities and local government secretary Hazel Blears last weekend.</a:t>
            </a:r>
            <a:endParaRPr lang="en-GB" sz="100">
              <a:solidFill>
                <a:srgbClr val="000000"/>
              </a:solidFill>
              <a:cs typeface="Arial" pitchFamily="34" charset="0"/>
            </a:endParaRPr>
          </a:p>
          <a:p>
            <a:r>
              <a:rPr lang="en-GB" sz="1100">
                <a:solidFill>
                  <a:srgbClr val="000000"/>
                </a:solidFill>
                <a:cs typeface="Arial" pitchFamily="34" charset="0"/>
              </a:rPr>
              <a:t>The restricted information was not encrypted, and government officials admitted breaching data security rules when sending Blears the files.</a:t>
            </a:r>
            <a:endParaRPr lang="en-GB" sz="100">
              <a:solidFill>
                <a:srgbClr val="000000"/>
              </a:solidFill>
              <a:cs typeface="Arial" pitchFamily="34" charset="0"/>
            </a:endParaRPr>
          </a:p>
          <a:p>
            <a:r>
              <a:rPr lang="en-GB" sz="1100">
                <a:solidFill>
                  <a:srgbClr val="000000"/>
                </a:solidFill>
                <a:cs typeface="Arial" pitchFamily="34" charset="0"/>
              </a:rPr>
              <a:t>Peter Housden, chief civil servant from the department of Communities and Local Government, said that the computer was password protected and emphasised that “no damage had been done” because the documents were not classified.</a:t>
            </a:r>
            <a:endParaRPr lang="en-GB" sz="100">
              <a:solidFill>
                <a:srgbClr val="000000"/>
              </a:solidFill>
              <a:cs typeface="Arial" pitchFamily="34" charset="0"/>
            </a:endParaRPr>
          </a:p>
        </p:txBody>
      </p:sp>
      <p:sp>
        <p:nvSpPr>
          <p:cNvPr id="143369" name="AutoShape 10" descr="Numara Software">
            <a:hlinkClick r:id="rId5"/>
          </p:cNvPr>
          <p:cNvSpPr>
            <a:spLocks noChangeAspect="1" noChangeArrowheads="1"/>
          </p:cNvSpPr>
          <p:nvPr/>
        </p:nvSpPr>
        <p:spPr bwMode="auto">
          <a:xfrm>
            <a:off x="25400" y="-37609463"/>
            <a:ext cx="4457700" cy="571500"/>
          </a:xfrm>
          <a:prstGeom prst="rect">
            <a:avLst/>
          </a:prstGeom>
          <a:noFill/>
          <a:ln w="9525">
            <a:noFill/>
            <a:miter lim="800000"/>
            <a:headEnd/>
            <a:tailEnd/>
          </a:ln>
        </p:spPr>
        <p:txBody>
          <a:bodyPr/>
          <a:lstStyle/>
          <a:p>
            <a:endParaRPr lang="en-US"/>
          </a:p>
        </p:txBody>
      </p:sp>
      <p:sp>
        <p:nvSpPr>
          <p:cNvPr id="143370" name="Rectangle 18"/>
          <p:cNvSpPr>
            <a:spLocks noChangeArrowheads="1"/>
          </p:cNvSpPr>
          <p:nvPr/>
        </p:nvSpPr>
        <p:spPr bwMode="auto">
          <a:xfrm>
            <a:off x="4357688" y="3929063"/>
            <a:ext cx="4500562" cy="2678112"/>
          </a:xfrm>
          <a:prstGeom prst="rect">
            <a:avLst/>
          </a:prstGeom>
          <a:solidFill>
            <a:srgbClr val="99CCFF"/>
          </a:solidFill>
          <a:ln w="9525">
            <a:noFill/>
            <a:miter lim="800000"/>
            <a:headEnd/>
            <a:tailEnd/>
          </a:ln>
        </p:spPr>
        <p:txBody>
          <a:bodyPr>
            <a:spAutoFit/>
          </a:bodyPr>
          <a:lstStyle/>
          <a:p>
            <a:r>
              <a:rPr lang="en-US">
                <a:solidFill>
                  <a:schemeClr val="bg1"/>
                </a:solidFill>
              </a:rPr>
              <a:t>From The Times</a:t>
            </a:r>
          </a:p>
          <a:p>
            <a:endParaRPr lang="en-US">
              <a:solidFill>
                <a:schemeClr val="bg1"/>
              </a:solidFill>
            </a:endParaRPr>
          </a:p>
          <a:p>
            <a:r>
              <a:rPr lang="en-US">
                <a:solidFill>
                  <a:schemeClr val="bg1"/>
                </a:solidFill>
              </a:rPr>
              <a:t>August 22, 2008</a:t>
            </a:r>
          </a:p>
          <a:p>
            <a:r>
              <a:rPr lang="en-US">
                <a:solidFill>
                  <a:srgbClr val="0066FF"/>
                </a:solidFill>
              </a:rPr>
              <a:t>Thousands of criminal files lost in data fiasco</a:t>
            </a:r>
          </a:p>
          <a:p>
            <a:r>
              <a:rPr lang="en-US">
                <a:solidFill>
                  <a:schemeClr val="bg1"/>
                </a:solidFill>
              </a:rPr>
              <a:t>Sean O’Neill and Richard Ford</a:t>
            </a:r>
            <a:br>
              <a:rPr lang="en-US">
                <a:solidFill>
                  <a:schemeClr val="bg1"/>
                </a:solidFill>
              </a:rPr>
            </a:br>
            <a:endParaRPr lang="en-US">
              <a:solidFill>
                <a:schemeClr val="bg1"/>
              </a:solidFill>
            </a:endParaRPr>
          </a:p>
        </p:txBody>
      </p:sp>
      <p:pic>
        <p:nvPicPr>
          <p:cNvPr id="143371" name="Picture 12"/>
          <p:cNvPicPr>
            <a:picLocks noChangeAspect="1" noChangeArrowheads="1"/>
          </p:cNvPicPr>
          <p:nvPr/>
        </p:nvPicPr>
        <p:blipFill>
          <a:blip r:embed="rId6" cstate="print"/>
          <a:srcRect/>
          <a:stretch>
            <a:fillRect/>
          </a:stretch>
        </p:blipFill>
        <p:spPr bwMode="auto">
          <a:xfrm>
            <a:off x="4357688" y="3643313"/>
            <a:ext cx="4500562" cy="68421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idx="4294967295"/>
          </p:nvPr>
        </p:nvSpPr>
        <p:spPr>
          <a:xfrm>
            <a:off x="611560" y="332656"/>
            <a:ext cx="7772400" cy="1143000"/>
          </a:xfrm>
        </p:spPr>
        <p:txBody>
          <a:bodyPr>
            <a:normAutofit/>
          </a:bodyPr>
          <a:lstStyle/>
          <a:p>
            <a:r>
              <a:rPr lang="en-GB" dirty="0" smtClean="0"/>
              <a:t>Team at RCoA</a:t>
            </a:r>
            <a:endParaRPr lang="en-US" dirty="0" smtClean="0"/>
          </a:p>
        </p:txBody>
      </p:sp>
      <p:sp>
        <p:nvSpPr>
          <p:cNvPr id="38915" name="Rectangle 5"/>
          <p:cNvSpPr>
            <a:spLocks noGrp="1" noChangeArrowheads="1"/>
          </p:cNvSpPr>
          <p:nvPr>
            <p:ph type="body" idx="4294967295"/>
          </p:nvPr>
        </p:nvSpPr>
        <p:spPr>
          <a:xfrm>
            <a:off x="539552" y="1628800"/>
            <a:ext cx="7917061" cy="4475138"/>
          </a:xfrm>
        </p:spPr>
        <p:txBody>
          <a:bodyPr>
            <a:normAutofit/>
          </a:bodyPr>
          <a:lstStyle/>
          <a:p>
            <a:pPr>
              <a:buFontTx/>
              <a:buNone/>
            </a:pPr>
            <a:endParaRPr lang="en-GB" sz="2800" dirty="0" smtClean="0">
              <a:solidFill>
                <a:schemeClr val="accent6">
                  <a:lumMod val="75000"/>
                </a:schemeClr>
              </a:solidFill>
            </a:endParaRPr>
          </a:p>
          <a:p>
            <a:pPr>
              <a:buFontTx/>
              <a:buNone/>
            </a:pPr>
            <a:r>
              <a:rPr lang="en-GB" sz="2800" dirty="0" smtClean="0">
                <a:solidFill>
                  <a:schemeClr val="accent6">
                    <a:lumMod val="75000"/>
                  </a:schemeClr>
                </a:solidFill>
              </a:rPr>
              <a:t>Charlie McLaughlan</a:t>
            </a:r>
          </a:p>
          <a:p>
            <a:pPr>
              <a:buFontTx/>
              <a:buNone/>
            </a:pPr>
            <a:r>
              <a:rPr lang="en-GB" sz="2800" dirty="0" smtClean="0">
                <a:solidFill>
                  <a:schemeClr val="accent6">
                    <a:lumMod val="75000"/>
                  </a:schemeClr>
                </a:solidFill>
              </a:rPr>
              <a:t>Mandie Kelly</a:t>
            </a:r>
          </a:p>
          <a:p>
            <a:pPr>
              <a:buFontTx/>
              <a:buNone/>
            </a:pPr>
            <a:r>
              <a:rPr lang="en-GB" sz="2800" dirty="0" smtClean="0">
                <a:solidFill>
                  <a:schemeClr val="accent6">
                    <a:lumMod val="75000"/>
                  </a:schemeClr>
                </a:solidFill>
              </a:rPr>
              <a:t>Edwina Jones</a:t>
            </a:r>
          </a:p>
          <a:p>
            <a:pPr>
              <a:buFontTx/>
              <a:buNone/>
            </a:pPr>
            <a:r>
              <a:rPr lang="en-GB" sz="2800" dirty="0" smtClean="0">
                <a:solidFill>
                  <a:schemeClr val="accent6">
                    <a:lumMod val="75000"/>
                  </a:schemeClr>
                </a:solidFill>
              </a:rPr>
              <a:t>Philip Fey</a:t>
            </a:r>
          </a:p>
          <a:p>
            <a:pPr>
              <a:buFontTx/>
              <a:buNone/>
            </a:pPr>
            <a:r>
              <a:rPr lang="en-GB" sz="2800" dirty="0" smtClean="0">
                <a:solidFill>
                  <a:schemeClr val="accent6">
                    <a:lumMod val="75000"/>
                  </a:schemeClr>
                </a:solidFill>
              </a:rPr>
              <a:t>Bob Williams</a:t>
            </a:r>
          </a:p>
          <a:p>
            <a:pPr>
              <a:buFontTx/>
              <a:buNone/>
            </a:pPr>
            <a:endParaRPr lang="en-US" sz="2800" dirty="0" smtClean="0">
              <a:solidFill>
                <a:srgbClr val="FF7FF6"/>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Shirani Nadarajah</a:t>
            </a:r>
            <a:endParaRPr lang="en-GB" dirty="0"/>
          </a:p>
        </p:txBody>
      </p:sp>
      <p:pic>
        <p:nvPicPr>
          <p:cNvPr id="2050" name="Picture 2" descr="C:\Users\Tim\Desktop\NAP4 panel photos\Miss Shirani Nadarajah.JPG"/>
          <p:cNvPicPr>
            <a:picLocks noGrp="1" noChangeAspect="1" noChangeArrowheads="1"/>
          </p:cNvPicPr>
          <p:nvPr>
            <p:ph idx="1"/>
          </p:nvPr>
        </p:nvPicPr>
        <p:blipFill>
          <a:blip r:embed="rId2" cstate="print"/>
          <a:srcRect/>
          <a:stretch>
            <a:fillRect/>
          </a:stretch>
        </p:blipFill>
        <p:spPr bwMode="auto">
          <a:xfrm>
            <a:off x="2339752" y="908720"/>
            <a:ext cx="4392488" cy="551614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636</Words>
  <Application>Microsoft Office PowerPoint</Application>
  <PresentationFormat>On-screen Show (4:3)</PresentationFormat>
  <Paragraphs>224</Paragraphs>
  <Slides>40</Slides>
  <Notes>4</Notes>
  <HiddenSlides>1</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NAP4 Introduction</vt:lpstr>
      <vt:lpstr>Layout of day </vt:lpstr>
      <vt:lpstr>Acknowledgements</vt:lpstr>
      <vt:lpstr>Thanks</vt:lpstr>
      <vt:lpstr>Thanks: partners</vt:lpstr>
      <vt:lpstr>Those who endorsed or supported</vt:lpstr>
      <vt:lpstr>Slide 7</vt:lpstr>
      <vt:lpstr>Team at RCoA</vt:lpstr>
      <vt:lpstr>Shirani Nadarajah</vt:lpstr>
      <vt:lpstr>NAP4  Why bother?</vt:lpstr>
      <vt:lpstr>An e mail re NAP3 and NAP4</vt:lpstr>
      <vt:lpstr>NAP4  Why bother?</vt:lpstr>
      <vt:lpstr>Slide 13</vt:lpstr>
      <vt:lpstr>Slide 14</vt:lpstr>
      <vt:lpstr>Top 5</vt:lpstr>
      <vt:lpstr>Top 5</vt:lpstr>
      <vt:lpstr>Slide 17</vt:lpstr>
      <vt:lpstr>Slide 18</vt:lpstr>
      <vt:lpstr>Slide 19</vt:lpstr>
      <vt:lpstr>Fatal laryngospasm</vt:lpstr>
      <vt:lpstr>Fatal LMA problem</vt:lpstr>
      <vt:lpstr>Slide 22</vt:lpstr>
      <vt:lpstr>Slide 23</vt:lpstr>
      <vt:lpstr>Slide 24</vt:lpstr>
      <vt:lpstr>Slide 25</vt:lpstr>
      <vt:lpstr>Slide 26</vt:lpstr>
      <vt:lpstr>Slide 27</vt:lpstr>
      <vt:lpstr>Fatal post-op laryngospasm and aspiration in recovery</vt:lpstr>
      <vt:lpstr>Slide 29</vt:lpstr>
      <vt:lpstr>Slide 30</vt:lpstr>
      <vt:lpstr>Fatal laryngospasm  or obstruction</vt:lpstr>
      <vt:lpstr>Fatal LMA  aspiration  Jan 2009</vt:lpstr>
      <vt:lpstr>Failed intubation. Bilat pneumothorax after AEC insertion and ventilation</vt:lpstr>
      <vt:lpstr>Death at PDT</vt:lpstr>
      <vt:lpstr>Tracheostomy blockage on ICU</vt:lpstr>
      <vt:lpstr>Slide 36</vt:lpstr>
      <vt:lpstr>ICU blocked tube</vt:lpstr>
      <vt:lpstr>Slide 38</vt:lpstr>
      <vt:lpstr>    Atul Gawande</vt:lpstr>
      <vt:lpstr>Dave Brailsford </vt:lpstr>
    </vt:vector>
  </TitlesOfParts>
  <Company>Royal United Hospital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NAP4 Introduction</dc:title>
  <dc:creator>Cook</dc:creator>
  <cp:lastModifiedBy>mcenan</cp:lastModifiedBy>
  <cp:revision>9</cp:revision>
  <dcterms:created xsi:type="dcterms:W3CDTF">2011-03-29T09:06:39Z</dcterms:created>
  <dcterms:modified xsi:type="dcterms:W3CDTF">2011-08-01T08:32:24Z</dcterms:modified>
</cp:coreProperties>
</file>