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69" r:id="rId4"/>
    <p:sldId id="268" r:id="rId5"/>
    <p:sldId id="258" r:id="rId6"/>
    <p:sldId id="259" r:id="rId7"/>
    <p:sldId id="260" r:id="rId8"/>
    <p:sldId id="261" r:id="rId9"/>
    <p:sldId id="270" r:id="rId10"/>
    <p:sldId id="271" r:id="rId11"/>
    <p:sldId id="272" r:id="rId12"/>
  </p:sldIdLst>
  <p:sldSz cx="24384000" cy="13716000"/>
  <p:notesSz cx="6858000" cy="9144000"/>
  <p:defaultTextStyle>
    <a:lvl1pPr algn="ctr" defTabSz="584200">
      <a:defRPr sz="5000">
        <a:latin typeface="+mn-lt"/>
        <a:ea typeface="+mn-ea"/>
        <a:cs typeface="+mn-cs"/>
        <a:sym typeface="Helvetica"/>
      </a:defRPr>
    </a:lvl1pPr>
    <a:lvl2pPr indent="228600" algn="ctr" defTabSz="584200">
      <a:defRPr sz="5000">
        <a:latin typeface="+mn-lt"/>
        <a:ea typeface="+mn-ea"/>
        <a:cs typeface="+mn-cs"/>
        <a:sym typeface="Helvetica"/>
      </a:defRPr>
    </a:lvl2pPr>
    <a:lvl3pPr indent="457200" algn="ctr" defTabSz="584200">
      <a:defRPr sz="5000">
        <a:latin typeface="+mn-lt"/>
        <a:ea typeface="+mn-ea"/>
        <a:cs typeface="+mn-cs"/>
        <a:sym typeface="Helvetica"/>
      </a:defRPr>
    </a:lvl3pPr>
    <a:lvl4pPr indent="685800" algn="ctr" defTabSz="584200">
      <a:defRPr sz="5000">
        <a:latin typeface="+mn-lt"/>
        <a:ea typeface="+mn-ea"/>
        <a:cs typeface="+mn-cs"/>
        <a:sym typeface="Helvetica"/>
      </a:defRPr>
    </a:lvl4pPr>
    <a:lvl5pPr indent="914400" algn="ctr" defTabSz="584200">
      <a:defRPr sz="5000">
        <a:latin typeface="+mn-lt"/>
        <a:ea typeface="+mn-ea"/>
        <a:cs typeface="+mn-cs"/>
        <a:sym typeface="Helvetica"/>
      </a:defRPr>
    </a:lvl5pPr>
    <a:lvl6pPr indent="1143000" algn="ctr" defTabSz="584200">
      <a:defRPr sz="5000">
        <a:latin typeface="+mn-lt"/>
        <a:ea typeface="+mn-ea"/>
        <a:cs typeface="+mn-cs"/>
        <a:sym typeface="Helvetica"/>
      </a:defRPr>
    </a:lvl6pPr>
    <a:lvl7pPr indent="1371600" algn="ctr" defTabSz="584200">
      <a:defRPr sz="5000">
        <a:latin typeface="+mn-lt"/>
        <a:ea typeface="+mn-ea"/>
        <a:cs typeface="+mn-cs"/>
        <a:sym typeface="Helvetica"/>
      </a:defRPr>
    </a:lvl7pPr>
    <a:lvl8pPr indent="1600200" algn="ctr" defTabSz="584200">
      <a:defRPr sz="5000">
        <a:latin typeface="+mn-lt"/>
        <a:ea typeface="+mn-ea"/>
        <a:cs typeface="+mn-cs"/>
        <a:sym typeface="Helvetica"/>
      </a:defRPr>
    </a:lvl8pPr>
    <a:lvl9pPr indent="1828800" algn="ctr" defTabSz="584200">
      <a:defRPr sz="5000">
        <a:latin typeface="+mn-lt"/>
        <a:ea typeface="+mn-ea"/>
        <a:cs typeface="+mn-cs"/>
        <a:sym typeface="Helvetica"/>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53" d="100"/>
          <a:sy n="53" d="100"/>
        </p:scale>
        <p:origin x="192" y="108"/>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3000">
        <a:latin typeface="Helvetica Neue"/>
        <a:ea typeface="Helvetica Neue"/>
        <a:cs typeface="Helvetica Neue"/>
        <a:sym typeface="Helvetica Neue"/>
      </a:defRPr>
    </a:lvl1pPr>
    <a:lvl2pPr indent="228600" defTabSz="457200">
      <a:lnSpc>
        <a:spcPct val="117999"/>
      </a:lnSpc>
      <a:defRPr sz="3000">
        <a:latin typeface="Helvetica Neue"/>
        <a:ea typeface="Helvetica Neue"/>
        <a:cs typeface="Helvetica Neue"/>
        <a:sym typeface="Helvetica Neue"/>
      </a:defRPr>
    </a:lvl2pPr>
    <a:lvl3pPr indent="457200" defTabSz="457200">
      <a:lnSpc>
        <a:spcPct val="117999"/>
      </a:lnSpc>
      <a:defRPr sz="3000">
        <a:latin typeface="Helvetica Neue"/>
        <a:ea typeface="Helvetica Neue"/>
        <a:cs typeface="Helvetica Neue"/>
        <a:sym typeface="Helvetica Neue"/>
      </a:defRPr>
    </a:lvl3pPr>
    <a:lvl4pPr indent="685800" defTabSz="457200">
      <a:lnSpc>
        <a:spcPct val="117999"/>
      </a:lnSpc>
      <a:defRPr sz="3000">
        <a:latin typeface="Helvetica Neue"/>
        <a:ea typeface="Helvetica Neue"/>
        <a:cs typeface="Helvetica Neue"/>
        <a:sym typeface="Helvetica Neue"/>
      </a:defRPr>
    </a:lvl4pPr>
    <a:lvl5pPr indent="914400" defTabSz="457200">
      <a:lnSpc>
        <a:spcPct val="117999"/>
      </a:lnSpc>
      <a:defRPr sz="3000">
        <a:latin typeface="Helvetica Neue"/>
        <a:ea typeface="Helvetica Neue"/>
        <a:cs typeface="Helvetica Neue"/>
        <a:sym typeface="Helvetica Neue"/>
      </a:defRPr>
    </a:lvl5pPr>
    <a:lvl6pPr indent="1143000" defTabSz="457200">
      <a:lnSpc>
        <a:spcPct val="117999"/>
      </a:lnSpc>
      <a:defRPr sz="3000">
        <a:latin typeface="Helvetica Neue"/>
        <a:ea typeface="Helvetica Neue"/>
        <a:cs typeface="Helvetica Neue"/>
        <a:sym typeface="Helvetica Neue"/>
      </a:defRPr>
    </a:lvl6pPr>
    <a:lvl7pPr indent="1371600" defTabSz="457200">
      <a:lnSpc>
        <a:spcPct val="117999"/>
      </a:lnSpc>
      <a:defRPr sz="3000">
        <a:latin typeface="Helvetica Neue"/>
        <a:ea typeface="Helvetica Neue"/>
        <a:cs typeface="Helvetica Neue"/>
        <a:sym typeface="Helvetica Neue"/>
      </a:defRPr>
    </a:lvl7pPr>
    <a:lvl8pPr indent="1600200" defTabSz="457200">
      <a:lnSpc>
        <a:spcPct val="117999"/>
      </a:lnSpc>
      <a:defRPr sz="3000">
        <a:latin typeface="Helvetica Neue"/>
        <a:ea typeface="Helvetica Neue"/>
        <a:cs typeface="Helvetica Neue"/>
        <a:sym typeface="Helvetica Neue"/>
      </a:defRPr>
    </a:lvl8pPr>
    <a:lvl9pPr indent="1828800" defTabSz="457200">
      <a:lnSpc>
        <a:spcPct val="117999"/>
      </a:lnSpc>
      <a:defRPr sz="30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4833937" y="2303859"/>
            <a:ext cx="14716126" cy="4643438"/>
          </a:xfrm>
          <a:prstGeom prst="rect">
            <a:avLst/>
          </a:prstGeom>
        </p:spPr>
        <p:txBody>
          <a:bodyPr anchor="b"/>
          <a:lstStyle/>
          <a:p>
            <a:pPr lvl="0">
              <a:defRPr sz="1800"/>
            </a:pPr>
            <a:r>
              <a:rPr sz="11200"/>
              <a:t>Title Text</a:t>
            </a:r>
          </a:p>
        </p:txBody>
      </p:sp>
      <p:sp>
        <p:nvSpPr>
          <p:cNvPr id="6" name="Shape 6"/>
          <p:cNvSpPr>
            <a:spLocks noGrp="1"/>
          </p:cNvSpPr>
          <p:nvPr>
            <p:ph type="body" idx="1"/>
          </p:nvPr>
        </p:nvSpPr>
        <p:spPr>
          <a:xfrm>
            <a:off x="4833937" y="7072312"/>
            <a:ext cx="14716126" cy="1589485"/>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4833937" y="9447609"/>
            <a:ext cx="14716126" cy="2000251"/>
          </a:xfrm>
          <a:prstGeom prst="rect">
            <a:avLst/>
          </a:prstGeom>
        </p:spPr>
        <p:txBody>
          <a:bodyPr anchor="b"/>
          <a:lstStyle/>
          <a:p>
            <a:pPr lvl="0">
              <a:defRPr sz="1800"/>
            </a:pPr>
            <a:r>
              <a:rPr sz="11200"/>
              <a:t>Title Text</a:t>
            </a:r>
          </a:p>
        </p:txBody>
      </p:sp>
      <p:sp>
        <p:nvSpPr>
          <p:cNvPr id="9" name="Shape 9"/>
          <p:cNvSpPr>
            <a:spLocks noGrp="1"/>
          </p:cNvSpPr>
          <p:nvPr>
            <p:ph type="body"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4833937" y="4536281"/>
            <a:ext cx="14716126" cy="4643438"/>
          </a:xfrm>
          <a:prstGeom prst="rect">
            <a:avLst/>
          </a:prstGeom>
        </p:spPr>
        <p:txBody>
          <a:bodyPr/>
          <a:lstStyle/>
          <a:p>
            <a:pPr lvl="0">
              <a:defRPr sz="1800"/>
            </a:pPr>
            <a:r>
              <a:rPr sz="112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4387453" y="892968"/>
            <a:ext cx="7500938" cy="5607845"/>
          </a:xfrm>
          <a:prstGeom prst="rect">
            <a:avLst/>
          </a:prstGeom>
        </p:spPr>
        <p:txBody>
          <a:bodyPr anchor="b"/>
          <a:lstStyle>
            <a:lvl1pPr>
              <a:defRPr sz="8400"/>
            </a:lvl1pPr>
          </a:lstStyle>
          <a:p>
            <a:pPr lvl="0">
              <a:defRPr sz="1800"/>
            </a:pPr>
            <a:r>
              <a:rPr sz="8400"/>
              <a:t>Title Text</a:t>
            </a:r>
          </a:p>
        </p:txBody>
      </p:sp>
      <p:sp>
        <p:nvSpPr>
          <p:cNvPr id="14" name="Shape 14"/>
          <p:cNvSpPr>
            <a:spLocks noGrp="1"/>
          </p:cNvSpPr>
          <p:nvPr>
            <p:ph type="body"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112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11200"/>
              <a:t>Title Text</a:t>
            </a:r>
          </a:p>
        </p:txBody>
      </p:sp>
      <p:sp>
        <p:nvSpPr>
          <p:cNvPr id="19" name="Shape 19"/>
          <p:cNvSpPr>
            <a:spLocks noGrp="1"/>
          </p:cNvSpPr>
          <p:nvPr>
            <p:ph type="body" idx="1"/>
          </p:nvPr>
        </p:nvSpPr>
        <p:spPr>
          <a:prstGeom prst="rect">
            <a:avLst/>
          </a:prstGeom>
        </p:spPr>
        <p:txBody>
          <a:bodyPr/>
          <a:lstStyle/>
          <a:p>
            <a:pPr lvl="0">
              <a:defRPr sz="1800"/>
            </a:pPr>
            <a:r>
              <a:rPr sz="5000"/>
              <a:t>Body Level One</a:t>
            </a:r>
          </a:p>
          <a:p>
            <a:pPr lvl="1">
              <a:defRPr sz="1800"/>
            </a:pPr>
            <a:r>
              <a:rPr sz="5000"/>
              <a:t>Body Level Two</a:t>
            </a:r>
          </a:p>
          <a:p>
            <a:pPr lvl="2">
              <a:defRPr sz="1800"/>
            </a:pPr>
            <a:r>
              <a:rPr sz="5000"/>
              <a:t>Body Level Three</a:t>
            </a:r>
          </a:p>
          <a:p>
            <a:pPr lvl="3">
              <a:defRPr sz="1800"/>
            </a:pPr>
            <a:r>
              <a:rPr sz="5000"/>
              <a:t>Body Level Four</a:t>
            </a:r>
          </a:p>
          <a:p>
            <a:pPr lvl="4">
              <a:defRPr sz="1800"/>
            </a:pPr>
            <a:r>
              <a:rPr sz="50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11200"/>
              <a:t>Title Text</a:t>
            </a:r>
          </a:p>
        </p:txBody>
      </p:sp>
      <p:sp>
        <p:nvSpPr>
          <p:cNvPr id="22" name="Shape 22"/>
          <p:cNvSpPr>
            <a:spLocks noGrp="1"/>
          </p:cNvSpPr>
          <p:nvPr>
            <p:ph type="body" idx="1"/>
          </p:nvPr>
        </p:nvSpPr>
        <p:spPr>
          <a:xfrm>
            <a:off x="4387453" y="3661171"/>
            <a:ext cx="7500938" cy="8840392"/>
          </a:xfrm>
          <a:prstGeom prst="rect">
            <a:avLst/>
          </a:prstGeom>
        </p:spPr>
        <p:txBody>
          <a:bodyPr/>
          <a:lstStyle>
            <a:lvl1pPr marL="465364" indent="-465364">
              <a:spcBef>
                <a:spcPts val="3200"/>
              </a:spcBef>
              <a:defRPr sz="3800"/>
            </a:lvl1pPr>
            <a:lvl2pPr marL="808264" indent="-465364">
              <a:spcBef>
                <a:spcPts val="3200"/>
              </a:spcBef>
              <a:defRPr sz="3800"/>
            </a:lvl2pPr>
            <a:lvl3pPr marL="1151164" indent="-465364">
              <a:spcBef>
                <a:spcPts val="3200"/>
              </a:spcBef>
              <a:defRPr sz="3800"/>
            </a:lvl3pPr>
            <a:lvl4pPr marL="1494064" indent="-465364">
              <a:spcBef>
                <a:spcPts val="3200"/>
              </a:spcBef>
              <a:defRPr sz="3800"/>
            </a:lvl4pPr>
            <a:lvl5pPr marL="1836964" indent="-465364">
              <a:spcBef>
                <a:spcPts val="3200"/>
              </a:spcBef>
              <a:defRPr sz="3800"/>
            </a:lvl5p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4387453" y="1785937"/>
            <a:ext cx="15609094" cy="10144126"/>
          </a:xfrm>
          <a:prstGeom prst="rect">
            <a:avLst/>
          </a:prstGeom>
        </p:spPr>
        <p:txBody>
          <a:bodyPr/>
          <a:lstStyle/>
          <a:p>
            <a:pPr lvl="0">
              <a:defRPr sz="1800"/>
            </a:pPr>
            <a:r>
              <a:rPr sz="5000"/>
              <a:t>Body Level One</a:t>
            </a:r>
          </a:p>
          <a:p>
            <a:pPr lvl="1">
              <a:defRPr sz="1800"/>
            </a:pPr>
            <a:r>
              <a:rPr sz="5000"/>
              <a:t>Body Level Two</a:t>
            </a:r>
          </a:p>
          <a:p>
            <a:pPr lvl="2">
              <a:defRPr sz="1800"/>
            </a:pPr>
            <a:r>
              <a:rPr sz="5000"/>
              <a:t>Body Level Three</a:t>
            </a:r>
          </a:p>
          <a:p>
            <a:pPr lvl="3">
              <a:defRPr sz="1800"/>
            </a:pPr>
            <a:r>
              <a:rPr sz="5000"/>
              <a:t>Body Level Four</a:t>
            </a:r>
          </a:p>
          <a:p>
            <a:pPr lvl="4">
              <a:defRPr sz="1800"/>
            </a:pPr>
            <a:r>
              <a:rPr sz="50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625078"/>
            <a:ext cx="15609094" cy="3036094"/>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chor="ctr">
            <a:normAutofit/>
          </a:bodyPr>
          <a:lstStyle/>
          <a:p>
            <a:pPr lvl="0">
              <a:defRPr sz="1800"/>
            </a:pPr>
            <a:r>
              <a:rPr sz="11200"/>
              <a:t>Title Text</a:t>
            </a:r>
          </a:p>
        </p:txBody>
      </p:sp>
      <p:sp>
        <p:nvSpPr>
          <p:cNvPr id="3" name="Shape 3"/>
          <p:cNvSpPr>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chor="ctr">
            <a:normAutofit/>
          </a:bodyPr>
          <a:lstStyle/>
          <a:p>
            <a:pPr lvl="0">
              <a:defRPr sz="1800"/>
            </a:pPr>
            <a:r>
              <a:rPr sz="5000"/>
              <a:t>Body Level One</a:t>
            </a:r>
          </a:p>
          <a:p>
            <a:pPr lvl="1">
              <a:defRPr sz="1800"/>
            </a:pPr>
            <a:r>
              <a:rPr sz="5000"/>
              <a:t>Body Level Two</a:t>
            </a:r>
          </a:p>
          <a:p>
            <a:pPr lvl="2">
              <a:defRPr sz="1800"/>
            </a:pPr>
            <a:r>
              <a:rPr sz="5000"/>
              <a:t>Body Level Three</a:t>
            </a:r>
          </a:p>
          <a:p>
            <a:pPr lvl="3">
              <a:defRPr sz="1800"/>
            </a:pPr>
            <a:r>
              <a:rPr sz="5000"/>
              <a:t>Body Level Four</a:t>
            </a:r>
          </a:p>
          <a:p>
            <a:pPr lvl="4">
              <a:defRPr sz="1800"/>
            </a:pPr>
            <a:r>
              <a:rPr sz="50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defTabSz="584200">
        <a:defRPr sz="11200">
          <a:latin typeface="+mn-lt"/>
          <a:ea typeface="+mn-ea"/>
          <a:cs typeface="+mn-cs"/>
          <a:sym typeface="Helvetica"/>
        </a:defRPr>
      </a:lvl1pPr>
      <a:lvl2pPr indent="228600" algn="ctr" defTabSz="584200">
        <a:defRPr sz="11200">
          <a:latin typeface="+mn-lt"/>
          <a:ea typeface="+mn-ea"/>
          <a:cs typeface="+mn-cs"/>
          <a:sym typeface="Helvetica"/>
        </a:defRPr>
      </a:lvl2pPr>
      <a:lvl3pPr indent="457200" algn="ctr" defTabSz="584200">
        <a:defRPr sz="11200">
          <a:latin typeface="+mn-lt"/>
          <a:ea typeface="+mn-ea"/>
          <a:cs typeface="+mn-cs"/>
          <a:sym typeface="Helvetica"/>
        </a:defRPr>
      </a:lvl3pPr>
      <a:lvl4pPr indent="685800" algn="ctr" defTabSz="584200">
        <a:defRPr sz="11200">
          <a:latin typeface="+mn-lt"/>
          <a:ea typeface="+mn-ea"/>
          <a:cs typeface="+mn-cs"/>
          <a:sym typeface="Helvetica"/>
        </a:defRPr>
      </a:lvl4pPr>
      <a:lvl5pPr indent="914400" algn="ctr" defTabSz="584200">
        <a:defRPr sz="11200">
          <a:latin typeface="+mn-lt"/>
          <a:ea typeface="+mn-ea"/>
          <a:cs typeface="+mn-cs"/>
          <a:sym typeface="Helvetica"/>
        </a:defRPr>
      </a:lvl5pPr>
      <a:lvl6pPr indent="1143000" algn="ctr" defTabSz="584200">
        <a:defRPr sz="11200">
          <a:latin typeface="+mn-lt"/>
          <a:ea typeface="+mn-ea"/>
          <a:cs typeface="+mn-cs"/>
          <a:sym typeface="Helvetica"/>
        </a:defRPr>
      </a:lvl6pPr>
      <a:lvl7pPr indent="1371600" algn="ctr" defTabSz="584200">
        <a:defRPr sz="11200">
          <a:latin typeface="+mn-lt"/>
          <a:ea typeface="+mn-ea"/>
          <a:cs typeface="+mn-cs"/>
          <a:sym typeface="Helvetica"/>
        </a:defRPr>
      </a:lvl7pPr>
      <a:lvl8pPr indent="1600200" algn="ctr" defTabSz="584200">
        <a:defRPr sz="11200">
          <a:latin typeface="+mn-lt"/>
          <a:ea typeface="+mn-ea"/>
          <a:cs typeface="+mn-cs"/>
          <a:sym typeface="Helvetica"/>
        </a:defRPr>
      </a:lvl8pPr>
      <a:lvl9pPr indent="1828800" algn="ctr" defTabSz="584200">
        <a:defRPr sz="11200">
          <a:latin typeface="+mn-lt"/>
          <a:ea typeface="+mn-ea"/>
          <a:cs typeface="+mn-cs"/>
          <a:sym typeface="Helvetica"/>
        </a:defRPr>
      </a:lvl9pPr>
    </p:titleStyle>
    <p:bodyStyle>
      <a:lvl1pPr marL="617361" indent="-617361" defTabSz="584200">
        <a:spcBef>
          <a:spcPts val="4200"/>
        </a:spcBef>
        <a:buSzPct val="75000"/>
        <a:buChar char="•"/>
        <a:defRPr sz="5000">
          <a:latin typeface="+mn-lt"/>
          <a:ea typeface="+mn-ea"/>
          <a:cs typeface="+mn-cs"/>
          <a:sym typeface="Helvetica"/>
        </a:defRPr>
      </a:lvl1pPr>
      <a:lvl2pPr marL="1061861" indent="-617361" defTabSz="584200">
        <a:spcBef>
          <a:spcPts val="4200"/>
        </a:spcBef>
        <a:buSzPct val="75000"/>
        <a:buChar char="•"/>
        <a:defRPr sz="5000">
          <a:latin typeface="+mn-lt"/>
          <a:ea typeface="+mn-ea"/>
          <a:cs typeface="+mn-cs"/>
          <a:sym typeface="Helvetica"/>
        </a:defRPr>
      </a:lvl2pPr>
      <a:lvl3pPr marL="1506361" indent="-617361" defTabSz="584200">
        <a:spcBef>
          <a:spcPts val="4200"/>
        </a:spcBef>
        <a:buSzPct val="75000"/>
        <a:buChar char="•"/>
        <a:defRPr sz="5000">
          <a:latin typeface="+mn-lt"/>
          <a:ea typeface="+mn-ea"/>
          <a:cs typeface="+mn-cs"/>
          <a:sym typeface="Helvetica"/>
        </a:defRPr>
      </a:lvl3pPr>
      <a:lvl4pPr marL="1950861" indent="-617361" defTabSz="584200">
        <a:spcBef>
          <a:spcPts val="4200"/>
        </a:spcBef>
        <a:buSzPct val="75000"/>
        <a:buChar char="•"/>
        <a:defRPr sz="5000">
          <a:latin typeface="+mn-lt"/>
          <a:ea typeface="+mn-ea"/>
          <a:cs typeface="+mn-cs"/>
          <a:sym typeface="Helvetica"/>
        </a:defRPr>
      </a:lvl4pPr>
      <a:lvl5pPr marL="2395361" indent="-617361" defTabSz="584200">
        <a:spcBef>
          <a:spcPts val="4200"/>
        </a:spcBef>
        <a:buSzPct val="75000"/>
        <a:buChar char="•"/>
        <a:defRPr sz="5000">
          <a:latin typeface="+mn-lt"/>
          <a:ea typeface="+mn-ea"/>
          <a:cs typeface="+mn-cs"/>
          <a:sym typeface="Helvetica"/>
        </a:defRPr>
      </a:lvl5pPr>
      <a:lvl6pPr marL="2839861" indent="-617361" defTabSz="584200">
        <a:spcBef>
          <a:spcPts val="4200"/>
        </a:spcBef>
        <a:buSzPct val="75000"/>
        <a:buChar char="•"/>
        <a:defRPr sz="5000">
          <a:latin typeface="+mn-lt"/>
          <a:ea typeface="+mn-ea"/>
          <a:cs typeface="+mn-cs"/>
          <a:sym typeface="Helvetica"/>
        </a:defRPr>
      </a:lvl6pPr>
      <a:lvl7pPr marL="3284361" indent="-617361" defTabSz="584200">
        <a:spcBef>
          <a:spcPts val="4200"/>
        </a:spcBef>
        <a:buSzPct val="75000"/>
        <a:buChar char="•"/>
        <a:defRPr sz="5000">
          <a:latin typeface="+mn-lt"/>
          <a:ea typeface="+mn-ea"/>
          <a:cs typeface="+mn-cs"/>
          <a:sym typeface="Helvetica"/>
        </a:defRPr>
      </a:lvl7pPr>
      <a:lvl8pPr marL="3728861" indent="-617361" defTabSz="584200">
        <a:spcBef>
          <a:spcPts val="4200"/>
        </a:spcBef>
        <a:buSzPct val="75000"/>
        <a:buChar char="•"/>
        <a:defRPr sz="5000">
          <a:latin typeface="+mn-lt"/>
          <a:ea typeface="+mn-ea"/>
          <a:cs typeface="+mn-cs"/>
          <a:sym typeface="Helvetica"/>
        </a:defRPr>
      </a:lvl8pPr>
      <a:lvl9pPr marL="4173361" indent="-617361" defTabSz="584200">
        <a:spcBef>
          <a:spcPts val="4200"/>
        </a:spcBef>
        <a:buSzPct val="75000"/>
        <a:buChar char="•"/>
        <a:defRPr sz="5000">
          <a:latin typeface="+mn-lt"/>
          <a:ea typeface="+mn-ea"/>
          <a:cs typeface="+mn-cs"/>
          <a:sym typeface="Helvetica"/>
        </a:defRPr>
      </a:lvl9pPr>
    </p:bodyStyle>
    <p:otherStyle>
      <a:lvl1pPr algn="ctr" defTabSz="584200">
        <a:defRPr sz="2400">
          <a:solidFill>
            <a:schemeClr val="tx1"/>
          </a:solidFill>
          <a:latin typeface="+mn-lt"/>
          <a:ea typeface="+mn-ea"/>
          <a:cs typeface="+mn-cs"/>
          <a:sym typeface="Helvetica"/>
        </a:defRPr>
      </a:lvl1pPr>
      <a:lvl2pPr indent="228600" algn="ctr" defTabSz="584200">
        <a:defRPr sz="2400">
          <a:solidFill>
            <a:schemeClr val="tx1"/>
          </a:solidFill>
          <a:latin typeface="+mn-lt"/>
          <a:ea typeface="+mn-ea"/>
          <a:cs typeface="+mn-cs"/>
          <a:sym typeface="Helvetica"/>
        </a:defRPr>
      </a:lvl2pPr>
      <a:lvl3pPr indent="457200" algn="ctr" defTabSz="584200">
        <a:defRPr sz="2400">
          <a:solidFill>
            <a:schemeClr val="tx1"/>
          </a:solidFill>
          <a:latin typeface="+mn-lt"/>
          <a:ea typeface="+mn-ea"/>
          <a:cs typeface="+mn-cs"/>
          <a:sym typeface="Helvetica"/>
        </a:defRPr>
      </a:lvl3pPr>
      <a:lvl4pPr indent="685800" algn="ctr" defTabSz="584200">
        <a:defRPr sz="2400">
          <a:solidFill>
            <a:schemeClr val="tx1"/>
          </a:solidFill>
          <a:latin typeface="+mn-lt"/>
          <a:ea typeface="+mn-ea"/>
          <a:cs typeface="+mn-cs"/>
          <a:sym typeface="Helvetica"/>
        </a:defRPr>
      </a:lvl4pPr>
      <a:lvl5pPr indent="914400" algn="ctr" defTabSz="584200">
        <a:defRPr sz="2400">
          <a:solidFill>
            <a:schemeClr val="tx1"/>
          </a:solidFill>
          <a:latin typeface="+mn-lt"/>
          <a:ea typeface="+mn-ea"/>
          <a:cs typeface="+mn-cs"/>
          <a:sym typeface="Helvetica"/>
        </a:defRPr>
      </a:lvl5pPr>
      <a:lvl6pPr indent="1143000" algn="ctr" defTabSz="584200">
        <a:defRPr sz="2400">
          <a:solidFill>
            <a:schemeClr val="tx1"/>
          </a:solidFill>
          <a:latin typeface="+mn-lt"/>
          <a:ea typeface="+mn-ea"/>
          <a:cs typeface="+mn-cs"/>
          <a:sym typeface="Helvetica"/>
        </a:defRPr>
      </a:lvl6pPr>
      <a:lvl7pPr indent="1371600" algn="ctr" defTabSz="584200">
        <a:defRPr sz="2400">
          <a:solidFill>
            <a:schemeClr val="tx1"/>
          </a:solidFill>
          <a:latin typeface="+mn-lt"/>
          <a:ea typeface="+mn-ea"/>
          <a:cs typeface="+mn-cs"/>
          <a:sym typeface="Helvetica"/>
        </a:defRPr>
      </a:lvl7pPr>
      <a:lvl8pPr indent="1600200" algn="ctr" defTabSz="584200">
        <a:defRPr sz="2400">
          <a:solidFill>
            <a:schemeClr val="tx1"/>
          </a:solidFill>
          <a:latin typeface="+mn-lt"/>
          <a:ea typeface="+mn-ea"/>
          <a:cs typeface="+mn-cs"/>
          <a:sym typeface="Helvetica"/>
        </a:defRPr>
      </a:lvl8pPr>
      <a:lvl9pPr indent="1828800" algn="ctr" defTabSz="584200">
        <a:defRPr sz="2400">
          <a:solidFill>
            <a:schemeClr val="tx1"/>
          </a:solidFill>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pPr>
            <a:r>
              <a:rPr sz="11200"/>
              <a:t>The Cappuccini Test</a:t>
            </a:r>
          </a:p>
        </p:txBody>
      </p:sp>
      <p:sp>
        <p:nvSpPr>
          <p:cNvPr id="34" name="Shape 34"/>
          <p:cNvSpPr>
            <a:spLocks noGrp="1"/>
          </p:cNvSpPr>
          <p:nvPr>
            <p:ph type="body" idx="1"/>
          </p:nvPr>
        </p:nvSpPr>
        <p:spPr>
          <a:prstGeom prst="rect">
            <a:avLst/>
          </a:prstGeom>
        </p:spPr>
        <p:txBody>
          <a:bodyPr/>
          <a:lstStyle/>
          <a:p>
            <a:pPr lvl="0"/>
            <a:r>
              <a:rPr lang="en-GB" dirty="0" smtClean="0"/>
              <a:t>An Audit of Supervision</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p:nvPr/>
        </p:nvSpPr>
        <p:spPr>
          <a:xfrm>
            <a:off x="8387118" y="907499"/>
            <a:ext cx="7609764" cy="112077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lvl1pPr>
              <a:defRPr sz="6400"/>
            </a:lvl1pPr>
          </a:lstStyle>
          <a:p>
            <a:pPr lvl="0">
              <a:defRPr sz="1800"/>
            </a:pPr>
            <a:r>
              <a:rPr sz="6400"/>
              <a:t>The Cappuccini Test</a:t>
            </a:r>
          </a:p>
        </p:txBody>
      </p:sp>
      <p:sp>
        <p:nvSpPr>
          <p:cNvPr id="81" name="Shape 81"/>
          <p:cNvSpPr/>
          <p:nvPr/>
        </p:nvSpPr>
        <p:spPr>
          <a:xfrm>
            <a:off x="8232457" y="3686952"/>
            <a:ext cx="8612145" cy="97526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p>
            <a:pPr lvl="0" algn="l">
              <a:defRPr sz="1800"/>
            </a:pPr>
            <a:r>
              <a:rPr sz="5400"/>
              <a:t>1.  Who is supervising you?</a:t>
            </a:r>
          </a:p>
        </p:txBody>
      </p:sp>
      <p:sp>
        <p:nvSpPr>
          <p:cNvPr id="82" name="Shape 82"/>
          <p:cNvSpPr/>
          <p:nvPr/>
        </p:nvSpPr>
        <p:spPr>
          <a:xfrm>
            <a:off x="7325729" y="4826265"/>
            <a:ext cx="10307208" cy="97526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p>
            <a:pPr lvl="0" algn="l">
              <a:defRPr sz="1800"/>
            </a:pPr>
            <a:r>
              <a:rPr sz="5400" dirty="0"/>
              <a:t>2.  How do you get hold of </a:t>
            </a:r>
            <a:r>
              <a:rPr sz="5400" dirty="0" smtClean="0"/>
              <a:t>them?</a:t>
            </a:r>
            <a:endParaRPr sz="5400" dirty="0"/>
          </a:p>
        </p:txBody>
      </p:sp>
      <p:sp>
        <p:nvSpPr>
          <p:cNvPr id="85" name="Shape 85"/>
          <p:cNvSpPr/>
          <p:nvPr/>
        </p:nvSpPr>
        <p:spPr>
          <a:xfrm>
            <a:off x="930453" y="2387578"/>
            <a:ext cx="8516791" cy="97526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lvl1pPr>
              <a:defRPr i="1">
                <a:solidFill>
                  <a:srgbClr val="314864"/>
                </a:solidFill>
              </a:defRPr>
            </a:lvl1pPr>
          </a:lstStyle>
          <a:p>
            <a:pPr lvl="0">
              <a:defRPr sz="1800" i="0">
                <a:solidFill>
                  <a:srgbClr val="000000"/>
                </a:solidFill>
              </a:defRPr>
            </a:pPr>
            <a:r>
              <a:rPr sz="5400" i="1">
                <a:solidFill>
                  <a:srgbClr val="314864"/>
                </a:solidFill>
              </a:rPr>
              <a:t>To the trainee / SAS grade</a:t>
            </a:r>
          </a:p>
        </p:txBody>
      </p:sp>
      <p:sp>
        <p:nvSpPr>
          <p:cNvPr id="87" name="Shape 87"/>
          <p:cNvSpPr/>
          <p:nvPr/>
        </p:nvSpPr>
        <p:spPr>
          <a:xfrm>
            <a:off x="12263762" y="5966103"/>
            <a:ext cx="1" cy="2060528"/>
          </a:xfrm>
          <a:prstGeom prst="line">
            <a:avLst/>
          </a:prstGeom>
          <a:ln w="165100">
            <a:solidFill>
              <a:srgbClr val="5C86B9"/>
            </a:solidFill>
            <a:miter lim="400000"/>
            <a:tailEnd type="triangle"/>
          </a:ln>
        </p:spPr>
        <p:txBody>
          <a:bodyPr lIns="0" tIns="0" rIns="0" bIns="0" anchor="ctr"/>
          <a:lstStyle/>
          <a:p>
            <a:pPr lvl="0">
              <a:defRPr sz="3200"/>
            </a:pPr>
            <a:endParaRPr/>
          </a:p>
        </p:txBody>
      </p:sp>
      <p:pic>
        <p:nvPicPr>
          <p:cNvPr id="88" name="pasted-image.png"/>
          <p:cNvPicPr/>
          <p:nvPr/>
        </p:nvPicPr>
        <p:blipFill>
          <a:blip r:embed="rId2">
            <a:extLst/>
          </a:blip>
          <a:stretch>
            <a:fillRect/>
          </a:stretch>
        </p:blipFill>
        <p:spPr>
          <a:xfrm>
            <a:off x="20063761" y="632329"/>
            <a:ext cx="3787729" cy="2840798"/>
          </a:xfrm>
          <a:prstGeom prst="rect">
            <a:avLst/>
          </a:prstGeom>
          <a:ln w="12700">
            <a:miter lim="400000"/>
          </a:ln>
        </p:spPr>
      </p:pic>
      <p:sp>
        <p:nvSpPr>
          <p:cNvPr id="12" name="TextBox 11"/>
          <p:cNvSpPr txBox="1"/>
          <p:nvPr/>
        </p:nvSpPr>
        <p:spPr>
          <a:xfrm>
            <a:off x="12908454" y="6170312"/>
            <a:ext cx="5005376" cy="137537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GB" sz="4000" b="0" i="1" u="none" strike="noStrike" cap="none" spc="0" normalizeH="0" baseline="0" dirty="0" smtClean="0">
                <a:ln>
                  <a:noFill/>
                </a:ln>
                <a:solidFill>
                  <a:srgbClr val="000000"/>
                </a:solidFill>
                <a:effectLst/>
                <a:uFillTx/>
                <a:latin typeface="+mn-lt"/>
                <a:ea typeface="+mn-ea"/>
                <a:cs typeface="+mn-cs"/>
                <a:sym typeface="Helvetica"/>
              </a:rPr>
              <a:t>Use answer to Q2 </a:t>
            </a:r>
          </a:p>
          <a:p>
            <a:pPr marL="0" marR="0" indent="0" algn="l" defTabSz="584200" rtl="0" fontAlgn="auto" latinLnBrk="1" hangingPunct="0">
              <a:lnSpc>
                <a:spcPct val="100000"/>
              </a:lnSpc>
              <a:spcBef>
                <a:spcPts val="0"/>
              </a:spcBef>
              <a:spcAft>
                <a:spcPts val="0"/>
              </a:spcAft>
              <a:buClrTx/>
              <a:buSzTx/>
              <a:buFontTx/>
              <a:buNone/>
              <a:tabLst/>
            </a:pPr>
            <a:r>
              <a:rPr kumimoji="0" lang="en-GB" sz="4000" b="0" i="1" u="none" strike="noStrike" cap="none" spc="0" normalizeH="0" baseline="0" dirty="0" smtClean="0">
                <a:ln>
                  <a:noFill/>
                </a:ln>
                <a:solidFill>
                  <a:srgbClr val="000000"/>
                </a:solidFill>
                <a:effectLst/>
                <a:uFillTx/>
                <a:latin typeface="+mn-lt"/>
                <a:ea typeface="+mn-ea"/>
                <a:cs typeface="+mn-cs"/>
                <a:sym typeface="Helvetica"/>
              </a:rPr>
              <a:t>to contact supervisor</a:t>
            </a:r>
            <a:endParaRPr kumimoji="0" lang="en-GB" sz="4000" b="0" i="1" u="none" strike="noStrike" cap="none" spc="0" normalizeH="0" baseline="0" dirty="0">
              <a:ln>
                <a:noFill/>
              </a:ln>
              <a:solidFill>
                <a:srgbClr val="000000"/>
              </a:solidFill>
              <a:effectLst/>
              <a:uFillTx/>
              <a:latin typeface="+mn-lt"/>
              <a:ea typeface="+mn-ea"/>
              <a:cs typeface="+mn-cs"/>
              <a:sym typeface="Helvetica"/>
            </a:endParaRPr>
          </a:p>
        </p:txBody>
      </p:sp>
      <p:sp>
        <p:nvSpPr>
          <p:cNvPr id="9" name="Shape 82"/>
          <p:cNvSpPr/>
          <p:nvPr/>
        </p:nvSpPr>
        <p:spPr>
          <a:xfrm>
            <a:off x="6506851" y="7975535"/>
            <a:ext cx="12268382" cy="97526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p>
            <a:pPr lvl="0" algn="l">
              <a:defRPr sz="1800"/>
            </a:pPr>
            <a:r>
              <a:rPr lang="en-GB" sz="5400" dirty="0" smtClean="0"/>
              <a:t>3.  Did this result in successful contact</a:t>
            </a:r>
            <a:r>
              <a:rPr sz="5400" dirty="0" smtClean="0"/>
              <a:t>?</a:t>
            </a:r>
            <a:endParaRPr sz="5400"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p:nvPr/>
        </p:nvSpPr>
        <p:spPr>
          <a:xfrm>
            <a:off x="8387118" y="907499"/>
            <a:ext cx="7609764" cy="112077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lvl1pPr>
              <a:defRPr sz="6400"/>
            </a:lvl1pPr>
          </a:lstStyle>
          <a:p>
            <a:pPr lvl="0">
              <a:defRPr sz="1800"/>
            </a:pPr>
            <a:r>
              <a:rPr sz="6400"/>
              <a:t>The Cappuccini Test</a:t>
            </a:r>
          </a:p>
        </p:txBody>
      </p:sp>
      <p:sp>
        <p:nvSpPr>
          <p:cNvPr id="81" name="Shape 81"/>
          <p:cNvSpPr/>
          <p:nvPr/>
        </p:nvSpPr>
        <p:spPr>
          <a:xfrm>
            <a:off x="8232457" y="3686952"/>
            <a:ext cx="8612145" cy="97526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p>
            <a:pPr lvl="0" algn="l">
              <a:defRPr sz="1800"/>
            </a:pPr>
            <a:r>
              <a:rPr sz="5400"/>
              <a:t>1.  Who is supervising you?</a:t>
            </a:r>
          </a:p>
        </p:txBody>
      </p:sp>
      <p:sp>
        <p:nvSpPr>
          <p:cNvPr id="82" name="Shape 82"/>
          <p:cNvSpPr/>
          <p:nvPr/>
        </p:nvSpPr>
        <p:spPr>
          <a:xfrm>
            <a:off x="7325729" y="4826265"/>
            <a:ext cx="10307208" cy="97526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p>
            <a:pPr lvl="0" algn="l">
              <a:defRPr sz="1800"/>
            </a:pPr>
            <a:r>
              <a:rPr sz="5400" dirty="0"/>
              <a:t>2.  How do you get hold of </a:t>
            </a:r>
            <a:r>
              <a:rPr sz="5400" dirty="0" smtClean="0"/>
              <a:t>them?</a:t>
            </a:r>
            <a:endParaRPr sz="5400" dirty="0"/>
          </a:p>
        </p:txBody>
      </p:sp>
      <p:sp>
        <p:nvSpPr>
          <p:cNvPr id="85" name="Shape 85"/>
          <p:cNvSpPr/>
          <p:nvPr/>
        </p:nvSpPr>
        <p:spPr>
          <a:xfrm>
            <a:off x="930453" y="2387578"/>
            <a:ext cx="8516791" cy="97526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lvl1pPr>
              <a:defRPr i="1">
                <a:solidFill>
                  <a:srgbClr val="314864"/>
                </a:solidFill>
              </a:defRPr>
            </a:lvl1pPr>
          </a:lstStyle>
          <a:p>
            <a:pPr lvl="0">
              <a:defRPr sz="1800" i="0">
                <a:solidFill>
                  <a:srgbClr val="000000"/>
                </a:solidFill>
              </a:defRPr>
            </a:pPr>
            <a:r>
              <a:rPr sz="5400" i="1" dirty="0">
                <a:solidFill>
                  <a:srgbClr val="314864"/>
                </a:solidFill>
              </a:rPr>
              <a:t>To the trainee / SAS grade</a:t>
            </a:r>
          </a:p>
        </p:txBody>
      </p:sp>
      <p:sp>
        <p:nvSpPr>
          <p:cNvPr id="87" name="Shape 87"/>
          <p:cNvSpPr/>
          <p:nvPr/>
        </p:nvSpPr>
        <p:spPr>
          <a:xfrm>
            <a:off x="12263762" y="5966103"/>
            <a:ext cx="1" cy="2060528"/>
          </a:xfrm>
          <a:prstGeom prst="line">
            <a:avLst/>
          </a:prstGeom>
          <a:ln w="165100">
            <a:solidFill>
              <a:srgbClr val="5C86B9"/>
            </a:solidFill>
            <a:miter lim="400000"/>
            <a:tailEnd type="triangle"/>
          </a:ln>
        </p:spPr>
        <p:txBody>
          <a:bodyPr lIns="0" tIns="0" rIns="0" bIns="0" anchor="ctr"/>
          <a:lstStyle/>
          <a:p>
            <a:pPr lvl="0">
              <a:defRPr sz="3200"/>
            </a:pPr>
            <a:endParaRPr/>
          </a:p>
        </p:txBody>
      </p:sp>
      <p:pic>
        <p:nvPicPr>
          <p:cNvPr id="88" name="pasted-image.png"/>
          <p:cNvPicPr/>
          <p:nvPr/>
        </p:nvPicPr>
        <p:blipFill>
          <a:blip r:embed="rId2">
            <a:extLst/>
          </a:blip>
          <a:stretch>
            <a:fillRect/>
          </a:stretch>
        </p:blipFill>
        <p:spPr>
          <a:xfrm>
            <a:off x="20063761" y="632329"/>
            <a:ext cx="3787729" cy="2840798"/>
          </a:xfrm>
          <a:prstGeom prst="rect">
            <a:avLst/>
          </a:prstGeom>
          <a:ln w="12700">
            <a:miter lim="400000"/>
          </a:ln>
        </p:spPr>
      </p:pic>
      <p:sp>
        <p:nvSpPr>
          <p:cNvPr id="12" name="TextBox 11"/>
          <p:cNvSpPr txBox="1"/>
          <p:nvPr/>
        </p:nvSpPr>
        <p:spPr>
          <a:xfrm>
            <a:off x="12908454" y="6170312"/>
            <a:ext cx="5005376" cy="137537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GB" sz="4000" b="0" i="1" u="none" strike="noStrike" cap="none" spc="0" normalizeH="0" baseline="0" dirty="0" smtClean="0">
                <a:ln>
                  <a:noFill/>
                </a:ln>
                <a:solidFill>
                  <a:srgbClr val="000000"/>
                </a:solidFill>
                <a:effectLst/>
                <a:uFillTx/>
                <a:latin typeface="+mn-lt"/>
                <a:ea typeface="+mn-ea"/>
                <a:cs typeface="+mn-cs"/>
                <a:sym typeface="Helvetica"/>
              </a:rPr>
              <a:t>Use answer to Q2 </a:t>
            </a:r>
          </a:p>
          <a:p>
            <a:pPr marL="0" marR="0" indent="0" algn="l" defTabSz="584200" rtl="0" fontAlgn="auto" latinLnBrk="1" hangingPunct="0">
              <a:lnSpc>
                <a:spcPct val="100000"/>
              </a:lnSpc>
              <a:spcBef>
                <a:spcPts val="0"/>
              </a:spcBef>
              <a:spcAft>
                <a:spcPts val="0"/>
              </a:spcAft>
              <a:buClrTx/>
              <a:buSzTx/>
              <a:buFontTx/>
              <a:buNone/>
              <a:tabLst/>
            </a:pPr>
            <a:r>
              <a:rPr kumimoji="0" lang="en-GB" sz="4000" b="0" i="1" u="none" strike="noStrike" cap="none" spc="0" normalizeH="0" baseline="0" dirty="0" smtClean="0">
                <a:ln>
                  <a:noFill/>
                </a:ln>
                <a:solidFill>
                  <a:srgbClr val="000000"/>
                </a:solidFill>
                <a:effectLst/>
                <a:uFillTx/>
                <a:latin typeface="+mn-lt"/>
                <a:ea typeface="+mn-ea"/>
                <a:cs typeface="+mn-cs"/>
                <a:sym typeface="Helvetica"/>
              </a:rPr>
              <a:t>to contact supervisor</a:t>
            </a:r>
            <a:endParaRPr kumimoji="0" lang="en-GB" sz="4000" b="0" i="1" u="none" strike="noStrike" cap="none" spc="0" normalizeH="0" baseline="0" dirty="0">
              <a:ln>
                <a:noFill/>
              </a:ln>
              <a:solidFill>
                <a:srgbClr val="000000"/>
              </a:solidFill>
              <a:effectLst/>
              <a:uFillTx/>
              <a:latin typeface="+mn-lt"/>
              <a:ea typeface="+mn-ea"/>
              <a:cs typeface="+mn-cs"/>
              <a:sym typeface="Helvetica"/>
            </a:endParaRPr>
          </a:p>
        </p:txBody>
      </p:sp>
      <p:sp>
        <p:nvSpPr>
          <p:cNvPr id="9" name="Shape 82"/>
          <p:cNvSpPr/>
          <p:nvPr/>
        </p:nvSpPr>
        <p:spPr>
          <a:xfrm>
            <a:off x="6506851" y="7975535"/>
            <a:ext cx="12268382" cy="97526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p>
            <a:pPr lvl="0" algn="l">
              <a:defRPr sz="1800"/>
            </a:pPr>
            <a:r>
              <a:rPr lang="en-GB" sz="5400" dirty="0" smtClean="0"/>
              <a:t>3.  Did this result in successful contact</a:t>
            </a:r>
            <a:r>
              <a:rPr sz="5400" dirty="0" smtClean="0"/>
              <a:t>?</a:t>
            </a:r>
            <a:endParaRPr sz="5400" dirty="0"/>
          </a:p>
        </p:txBody>
      </p:sp>
      <p:sp>
        <p:nvSpPr>
          <p:cNvPr id="11" name="TextBox 10"/>
          <p:cNvSpPr txBox="1"/>
          <p:nvPr/>
        </p:nvSpPr>
        <p:spPr>
          <a:xfrm>
            <a:off x="930453" y="9243113"/>
            <a:ext cx="5667341" cy="9752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GB" sz="5400" i="1" dirty="0" smtClean="0">
                <a:solidFill>
                  <a:srgbClr val="314864"/>
                </a:solidFill>
              </a:rPr>
              <a:t>To the supervisor</a:t>
            </a:r>
            <a:endParaRPr lang="en-GB" sz="5400" i="1" dirty="0">
              <a:solidFill>
                <a:srgbClr val="314864"/>
              </a:solidFill>
            </a:endParaRPr>
          </a:p>
        </p:txBody>
      </p:sp>
      <p:sp>
        <p:nvSpPr>
          <p:cNvPr id="13" name="TextBox 12"/>
          <p:cNvSpPr txBox="1"/>
          <p:nvPr/>
        </p:nvSpPr>
        <p:spPr>
          <a:xfrm>
            <a:off x="7707301" y="10187602"/>
            <a:ext cx="9112921" cy="9752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5400" b="0" i="0" u="none" strike="noStrike" cap="none" spc="0" normalizeH="0" baseline="0" dirty="0" smtClean="0">
                <a:ln>
                  <a:noFill/>
                </a:ln>
                <a:solidFill>
                  <a:srgbClr val="000000"/>
                </a:solidFill>
                <a:effectLst/>
                <a:uFillTx/>
                <a:latin typeface="+mn-lt"/>
                <a:ea typeface="+mn-ea"/>
                <a:cs typeface="+mn-cs"/>
                <a:sym typeface="Helvetica"/>
              </a:rPr>
              <a:t>4.  Who are you supervising?</a:t>
            </a:r>
            <a:endParaRPr kumimoji="0" lang="en-GB" sz="5400" b="0" i="0" u="none" strike="noStrike" cap="none" spc="0" normalizeH="0" baseline="0" dirty="0">
              <a:ln>
                <a:noFill/>
              </a:ln>
              <a:solidFill>
                <a:srgbClr val="000000"/>
              </a:solidFill>
              <a:effectLst/>
              <a:uFillTx/>
              <a:latin typeface="+mn-lt"/>
              <a:ea typeface="+mn-ea"/>
              <a:cs typeface="+mn-cs"/>
              <a:sym typeface="Helvetica"/>
            </a:endParaRPr>
          </a:p>
        </p:txBody>
      </p:sp>
      <p:sp>
        <p:nvSpPr>
          <p:cNvPr id="14" name="TextBox 13"/>
          <p:cNvSpPr txBox="1"/>
          <p:nvPr/>
        </p:nvSpPr>
        <p:spPr>
          <a:xfrm>
            <a:off x="8571471" y="11374340"/>
            <a:ext cx="7689379" cy="9752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GB" sz="5400" dirty="0" smtClean="0">
                <a:solidFill>
                  <a:srgbClr val="000000"/>
                </a:solidFill>
              </a:rPr>
              <a:t>5</a:t>
            </a:r>
            <a:r>
              <a:rPr kumimoji="0" lang="en-GB" sz="5400" b="0" i="0" u="none" strike="noStrike" cap="none" spc="0" normalizeH="0" baseline="0" dirty="0" smtClean="0">
                <a:ln>
                  <a:noFill/>
                </a:ln>
                <a:solidFill>
                  <a:srgbClr val="000000"/>
                </a:solidFill>
                <a:effectLst/>
                <a:uFillTx/>
                <a:latin typeface="+mn-lt"/>
                <a:ea typeface="+mn-ea"/>
                <a:cs typeface="+mn-cs"/>
                <a:sym typeface="Helvetica"/>
              </a:rPr>
              <a:t>.  What</a:t>
            </a:r>
            <a:r>
              <a:rPr kumimoji="0" lang="en-GB" sz="5400" b="0" i="0" u="none" strike="noStrike" cap="none" spc="0" normalizeH="0" dirty="0" smtClean="0">
                <a:ln>
                  <a:noFill/>
                </a:ln>
                <a:solidFill>
                  <a:srgbClr val="000000"/>
                </a:solidFill>
                <a:effectLst/>
                <a:uFillTx/>
                <a:latin typeface="+mn-lt"/>
                <a:ea typeface="+mn-ea"/>
                <a:cs typeface="+mn-cs"/>
                <a:sym typeface="Helvetica"/>
              </a:rPr>
              <a:t> are they doing</a:t>
            </a:r>
            <a:r>
              <a:rPr kumimoji="0" lang="en-GB" sz="5400" b="0" i="0" u="none" strike="noStrike" cap="none" spc="0" normalizeH="0" baseline="0" dirty="0" smtClean="0">
                <a:ln>
                  <a:noFill/>
                </a:ln>
                <a:solidFill>
                  <a:srgbClr val="000000"/>
                </a:solidFill>
                <a:effectLst/>
                <a:uFillTx/>
                <a:latin typeface="+mn-lt"/>
                <a:ea typeface="+mn-ea"/>
                <a:cs typeface="+mn-cs"/>
                <a:sym typeface="Helvetica"/>
              </a:rPr>
              <a:t>?</a:t>
            </a:r>
            <a:endParaRPr kumimoji="0" lang="en-GB" sz="5400" b="0" i="0" u="none" strike="noStrike" cap="none" spc="0" normalizeH="0" baseline="0" dirty="0">
              <a:ln>
                <a:noFill/>
              </a:ln>
              <a:solidFill>
                <a:srgbClr val="000000"/>
              </a:solidFill>
              <a:effectLst/>
              <a:uFillTx/>
              <a:latin typeface="+mn-lt"/>
              <a:ea typeface="+mn-ea"/>
              <a:cs typeface="+mn-cs"/>
              <a:sym typeface="Helvetica"/>
            </a:endParaRPr>
          </a:p>
        </p:txBody>
      </p:sp>
      <p:sp>
        <p:nvSpPr>
          <p:cNvPr id="15" name="TextBox 14"/>
          <p:cNvSpPr txBox="1"/>
          <p:nvPr/>
        </p:nvSpPr>
        <p:spPr>
          <a:xfrm>
            <a:off x="7206023" y="12502006"/>
            <a:ext cx="10115486" cy="9752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GB" sz="5400" dirty="0" smtClean="0">
                <a:solidFill>
                  <a:srgbClr val="000000"/>
                </a:solidFill>
              </a:rPr>
              <a:t>6</a:t>
            </a:r>
            <a:r>
              <a:rPr kumimoji="0" lang="en-GB" sz="5400" b="0" i="0" u="none" strike="noStrike" cap="none" spc="0" normalizeH="0" baseline="0" dirty="0" smtClean="0">
                <a:ln>
                  <a:noFill/>
                </a:ln>
                <a:solidFill>
                  <a:srgbClr val="000000"/>
                </a:solidFill>
                <a:effectLst/>
                <a:uFillTx/>
                <a:latin typeface="+mn-lt"/>
                <a:ea typeface="+mn-ea"/>
                <a:cs typeface="+mn-cs"/>
                <a:sym typeface="Helvetica"/>
              </a:rPr>
              <a:t>.  </a:t>
            </a:r>
            <a:r>
              <a:rPr lang="en-GB" sz="5400" dirty="0" smtClean="0">
                <a:solidFill>
                  <a:srgbClr val="000000"/>
                </a:solidFill>
              </a:rPr>
              <a:t>Would you be able to attend</a:t>
            </a:r>
            <a:r>
              <a:rPr kumimoji="0" lang="en-GB" sz="5400" b="0" i="0" u="none" strike="noStrike" cap="none" spc="0" normalizeH="0" baseline="0" dirty="0" smtClean="0">
                <a:ln>
                  <a:noFill/>
                </a:ln>
                <a:solidFill>
                  <a:srgbClr val="000000"/>
                </a:solidFill>
                <a:effectLst/>
                <a:uFillTx/>
                <a:latin typeface="+mn-lt"/>
                <a:ea typeface="+mn-ea"/>
                <a:cs typeface="+mn-cs"/>
                <a:sym typeface="Helvetica"/>
              </a:rPr>
              <a:t>?</a:t>
            </a:r>
            <a:endParaRPr kumimoji="0" lang="en-GB" sz="5400" b="0" i="0" u="none" strike="noStrike" cap="none" spc="0" normalizeH="0" baseline="0" dirty="0">
              <a:ln>
                <a:noFill/>
              </a:ln>
              <a:solidFill>
                <a:srgbClr val="000000"/>
              </a:solidFill>
              <a:effectLst/>
              <a:uFillTx/>
              <a:latin typeface="+mn-lt"/>
              <a:ea typeface="+mn-ea"/>
              <a:cs typeface="+mn-cs"/>
              <a:sym typeface="Helvetica"/>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6" name="pasted-image.png"/>
          <p:cNvPicPr/>
          <p:nvPr/>
        </p:nvPicPr>
        <p:blipFill>
          <a:blip r:embed="rId2">
            <a:extLst/>
          </a:blip>
          <a:stretch>
            <a:fillRect/>
          </a:stretch>
        </p:blipFill>
        <p:spPr>
          <a:xfrm>
            <a:off x="5314465" y="970465"/>
            <a:ext cx="13755070" cy="10316303"/>
          </a:xfrm>
          <a:prstGeom prst="rect">
            <a:avLst/>
          </a:prstGeom>
          <a:ln w="12700">
            <a:miter lim="400000"/>
          </a:ln>
        </p:spPr>
      </p:pic>
      <p:sp>
        <p:nvSpPr>
          <p:cNvPr id="37" name="Shape 37"/>
          <p:cNvSpPr/>
          <p:nvPr/>
        </p:nvSpPr>
        <p:spPr>
          <a:xfrm>
            <a:off x="9237980" y="11675943"/>
            <a:ext cx="5908041" cy="90487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0" tIns="0" rIns="0" bIns="0" anchor="ctr">
            <a:spAutoFit/>
          </a:bodyPr>
          <a:lstStyle>
            <a:lvl1pPr>
              <a:defRPr>
                <a:solidFill>
                  <a:srgbClr val="324863"/>
                </a:solidFill>
              </a:defRPr>
            </a:lvl1pPr>
          </a:lstStyle>
          <a:p>
            <a:pPr lvl="0">
              <a:defRPr sz="1800">
                <a:solidFill>
                  <a:srgbClr val="000000"/>
                </a:solidFill>
              </a:defRPr>
            </a:pPr>
            <a:r>
              <a:rPr sz="5000">
                <a:solidFill>
                  <a:srgbClr val="324863"/>
                </a:solidFill>
              </a:rPr>
              <a:t>Frances Cappuccini</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632037" y="2569673"/>
            <a:ext cx="15609094" cy="10144126"/>
          </a:xfrm>
        </p:spPr>
        <p:txBody>
          <a:bodyPr/>
          <a:lstStyle/>
          <a:p>
            <a:pPr>
              <a:buNone/>
            </a:pPr>
            <a:r>
              <a:rPr lang="en-GB" dirty="0" smtClean="0"/>
              <a:t>Emergency Caesarean under epidural, Oct 2012</a:t>
            </a:r>
          </a:p>
          <a:p>
            <a:pPr>
              <a:buNone/>
            </a:pPr>
            <a:r>
              <a:rPr lang="en-GB" dirty="0" smtClean="0"/>
              <a:t>Returned to theatre 3 </a:t>
            </a:r>
            <a:r>
              <a:rPr lang="en-GB" dirty="0" err="1" smtClean="0"/>
              <a:t>h</a:t>
            </a:r>
            <a:r>
              <a:rPr lang="en-GB" dirty="0" smtClean="0"/>
              <a:t> later after 2000 ml PPH</a:t>
            </a:r>
          </a:p>
          <a:p>
            <a:pPr>
              <a:buNone/>
            </a:pPr>
            <a:r>
              <a:rPr lang="en-GB" dirty="0" smtClean="0"/>
              <a:t>‘Specialty Doctor’ anaesthetist – previous concerns</a:t>
            </a:r>
          </a:p>
          <a:p>
            <a:pPr>
              <a:buNone/>
            </a:pPr>
            <a:r>
              <a:rPr lang="en-GB" dirty="0" smtClean="0"/>
              <a:t>Under-resuscitated</a:t>
            </a:r>
          </a:p>
          <a:p>
            <a:pPr>
              <a:buNone/>
            </a:pPr>
            <a:r>
              <a:rPr lang="en-GB" dirty="0" smtClean="0"/>
              <a:t>Brief GA – retained products evacuated</a:t>
            </a:r>
          </a:p>
          <a:p>
            <a:pPr>
              <a:buNone/>
            </a:pPr>
            <a:r>
              <a:rPr lang="en-GB" dirty="0" err="1" smtClean="0"/>
              <a:t>Extubated</a:t>
            </a:r>
            <a:r>
              <a:rPr lang="en-GB" dirty="0" smtClean="0"/>
              <a:t> – marked hypoventilation for 90 min</a:t>
            </a:r>
          </a:p>
          <a:p>
            <a:pPr>
              <a:buNone/>
            </a:pPr>
            <a:r>
              <a:rPr lang="en-GB" dirty="0" smtClean="0"/>
              <a:t>Severe metabolic / respiratory acidosis led to death</a:t>
            </a:r>
          </a:p>
          <a:p>
            <a:pPr>
              <a:buNone/>
            </a:pPr>
            <a:endParaRPr lang="en-GB" dirty="0"/>
          </a:p>
        </p:txBody>
      </p:sp>
      <p:pic>
        <p:nvPicPr>
          <p:cNvPr id="3" name="pasted-image.png"/>
          <p:cNvPicPr/>
          <p:nvPr/>
        </p:nvPicPr>
        <p:blipFill>
          <a:blip r:embed="rId2">
            <a:extLst/>
          </a:blip>
          <a:stretch>
            <a:fillRect/>
          </a:stretch>
        </p:blipFill>
        <p:spPr>
          <a:xfrm>
            <a:off x="946356" y="970465"/>
            <a:ext cx="4885909" cy="366443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nvSpPr>
        <p:spPr>
          <a:xfrm>
            <a:off x="6727359" y="2862521"/>
            <a:ext cx="15096196" cy="395287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71437" tIns="71437" rIns="71437" bIns="71437" anchor="ctr">
            <a:spAutoFit/>
          </a:bodyPr>
          <a:lstStyle/>
          <a:p>
            <a:pPr lvl="0" algn="l" defTabSz="457200">
              <a:defRPr sz="1800"/>
            </a:pPr>
            <a:r>
              <a:rPr sz="5000" dirty="0"/>
              <a:t>“The supervision arrangements in respect of</a:t>
            </a:r>
          </a:p>
          <a:p>
            <a:pPr lvl="0" algn="l" defTabSz="457200">
              <a:defRPr sz="1800"/>
            </a:pPr>
            <a:r>
              <a:rPr sz="5000" i="1" dirty="0"/>
              <a:t>[the anaesthetist]</a:t>
            </a:r>
            <a:r>
              <a:rPr sz="5000" dirty="0"/>
              <a:t> were undefined and</a:t>
            </a:r>
          </a:p>
          <a:p>
            <a:pPr lvl="0" algn="l" defTabSz="457200">
              <a:defRPr sz="1800"/>
            </a:pPr>
            <a:r>
              <a:rPr sz="5000" dirty="0"/>
              <a:t>inadequate and no-one was aware who</a:t>
            </a:r>
          </a:p>
          <a:p>
            <a:pPr lvl="0" algn="l" defTabSz="457200">
              <a:defRPr sz="1800"/>
            </a:pPr>
            <a:r>
              <a:rPr sz="5000" dirty="0"/>
              <a:t>was supervising him and their availability”</a:t>
            </a:r>
          </a:p>
          <a:p>
            <a:pPr lvl="0" algn="r" defTabSz="457200">
              <a:defRPr sz="1800"/>
            </a:pPr>
            <a:r>
              <a:rPr sz="5000" i="1" dirty="0">
                <a:solidFill>
                  <a:srgbClr val="314864"/>
                </a:solidFill>
              </a:rPr>
              <a:t>Coroner’s Verdict</a:t>
            </a:r>
          </a:p>
        </p:txBody>
      </p:sp>
      <p:pic>
        <p:nvPicPr>
          <p:cNvPr id="54" name="pasted-image.png"/>
          <p:cNvPicPr/>
          <p:nvPr/>
        </p:nvPicPr>
        <p:blipFill>
          <a:blip r:embed="rId2">
            <a:extLst/>
          </a:blip>
          <a:stretch>
            <a:fillRect/>
          </a:stretch>
        </p:blipFill>
        <p:spPr>
          <a:xfrm>
            <a:off x="946356" y="970465"/>
            <a:ext cx="4885909" cy="3664432"/>
          </a:xfrm>
          <a:prstGeom prst="rect">
            <a:avLst/>
          </a:prstGeom>
          <a:ln w="12700">
            <a:miter lim="400000"/>
          </a:ln>
        </p:spPr>
      </p:pic>
      <p:sp>
        <p:nvSpPr>
          <p:cNvPr id="55" name="Shape 55"/>
          <p:cNvSpPr/>
          <p:nvPr/>
        </p:nvSpPr>
        <p:spPr>
          <a:xfrm>
            <a:off x="6693882" y="7523508"/>
            <a:ext cx="15096197" cy="547687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71437" tIns="71437" rIns="71437" bIns="71437" anchor="ctr">
            <a:spAutoFit/>
          </a:bodyPr>
          <a:lstStyle/>
          <a:p>
            <a:pPr lvl="0" algn="l" defTabSz="457200">
              <a:defRPr sz="1800"/>
            </a:pPr>
            <a:r>
              <a:rPr sz="5000" dirty="0"/>
              <a:t>“Supervision - What action has been taken to ensure that staff grade anaesthetists are supervised and that both the staff grade and </a:t>
            </a:r>
            <a:r>
              <a:rPr sz="5000" dirty="0" smtClean="0"/>
              <a:t>supervisor</a:t>
            </a:r>
            <a:r>
              <a:rPr lang="en-GB" sz="5000" smtClean="0"/>
              <a:t> </a:t>
            </a:r>
            <a:r>
              <a:rPr sz="5000" smtClean="0"/>
              <a:t>are </a:t>
            </a:r>
            <a:r>
              <a:rPr sz="5000" dirty="0"/>
              <a:t>provided details of the respective identities of the parties involved?”</a:t>
            </a:r>
          </a:p>
          <a:p>
            <a:pPr lvl="0" algn="r" defTabSz="457200">
              <a:defRPr sz="1800"/>
            </a:pPr>
            <a:r>
              <a:rPr sz="5000" i="1" dirty="0">
                <a:solidFill>
                  <a:srgbClr val="314864"/>
                </a:solidFill>
              </a:rPr>
              <a:t>Regulation 28  Report to Prevent Future Deaths (sent to Trust CEO)</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asted-image.png"/>
          <p:cNvPicPr/>
          <p:nvPr/>
        </p:nvPicPr>
        <p:blipFill>
          <a:blip r:embed="rId2">
            <a:extLst/>
          </a:blip>
          <a:stretch>
            <a:fillRect/>
          </a:stretch>
        </p:blipFill>
        <p:spPr>
          <a:xfrm>
            <a:off x="2590800" y="1181100"/>
            <a:ext cx="19202400" cy="1135380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asted-image.png"/>
          <p:cNvPicPr/>
          <p:nvPr/>
        </p:nvPicPr>
        <p:blipFill>
          <a:blip r:embed="rId2">
            <a:extLst/>
          </a:blip>
          <a:stretch>
            <a:fillRect/>
          </a:stretch>
        </p:blipFill>
        <p:spPr>
          <a:xfrm>
            <a:off x="2590800" y="1181100"/>
            <a:ext cx="4511828" cy="2667708"/>
          </a:xfrm>
          <a:prstGeom prst="rect">
            <a:avLst/>
          </a:prstGeom>
          <a:ln w="12700">
            <a:miter lim="400000"/>
          </a:ln>
        </p:spPr>
      </p:pic>
      <p:sp>
        <p:nvSpPr>
          <p:cNvPr id="42" name="Shape 42"/>
          <p:cNvSpPr/>
          <p:nvPr/>
        </p:nvSpPr>
        <p:spPr>
          <a:xfrm>
            <a:off x="2155981" y="5170120"/>
            <a:ext cx="20939506" cy="547687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71437" tIns="71437" rIns="71437" bIns="71437" anchor="ctr">
            <a:spAutoFit/>
          </a:bodyPr>
          <a:lstStyle>
            <a:lvl1pPr algn="l"/>
          </a:lstStyle>
          <a:p>
            <a:pPr lvl="0">
              <a:defRPr sz="1800"/>
            </a:pPr>
            <a:r>
              <a:rPr sz="5000" dirty="0"/>
              <a:t>All patients undergoing anaesthesia should be under the care of a consultant anaesthetist whose name is recorded as part of the anaesthetic record.  A Staff Grade and Specialty (SAS) anaesthetist could be the named anaesthetist on the anaesthetic record if local governance arrangements have agreed in advance that…the SAS anaesthetist can take responsibility for patients themselves in those circumstances, without consultant supervision</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asted-image.png"/>
          <p:cNvPicPr/>
          <p:nvPr/>
        </p:nvPicPr>
        <p:blipFill>
          <a:blip r:embed="rId2">
            <a:extLst/>
          </a:blip>
          <a:stretch>
            <a:fillRect/>
          </a:stretch>
        </p:blipFill>
        <p:spPr>
          <a:xfrm>
            <a:off x="2590800" y="1181100"/>
            <a:ext cx="4511828" cy="2667708"/>
          </a:xfrm>
          <a:prstGeom prst="rect">
            <a:avLst/>
          </a:prstGeom>
          <a:ln w="12700">
            <a:miter lim="400000"/>
          </a:ln>
        </p:spPr>
      </p:pic>
      <p:sp>
        <p:nvSpPr>
          <p:cNvPr id="45" name="Shape 45"/>
          <p:cNvSpPr/>
          <p:nvPr/>
        </p:nvSpPr>
        <p:spPr>
          <a:xfrm>
            <a:off x="2590800" y="4938583"/>
            <a:ext cx="19054204" cy="700087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71437" tIns="71437" rIns="71437" bIns="71437" anchor="ctr">
            <a:spAutoFit/>
          </a:bodyPr>
          <a:lstStyle>
            <a:lvl1pPr algn="l"/>
          </a:lstStyle>
          <a:p>
            <a:pPr lvl="0">
              <a:defRPr sz="1800"/>
            </a:pPr>
            <a:r>
              <a:rPr sz="5000" dirty="0"/>
              <a:t>Departments of anaesthesia should ensure that a named supervisory consultant is available to all nonconsultant anaesthetists (except those SAS anaesthetists that local governance arrangements have agreed in advance are able to work in those circumstances without consultant supervision) based on the training and experience of the individual doctor and the range and scope of their clinical practice. Where an anaesthetist is supervised by a consultant, they should be aware of their supervisor’s identity, location and how to contact them.</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asted-image.png"/>
          <p:cNvPicPr/>
          <p:nvPr/>
        </p:nvPicPr>
        <p:blipFill>
          <a:blip r:embed="rId2">
            <a:extLst/>
          </a:blip>
          <a:stretch>
            <a:fillRect/>
          </a:stretch>
        </p:blipFill>
        <p:spPr>
          <a:xfrm>
            <a:off x="2590800" y="1181100"/>
            <a:ext cx="4511828" cy="2667708"/>
          </a:xfrm>
          <a:prstGeom prst="rect">
            <a:avLst/>
          </a:prstGeom>
          <a:ln w="12700">
            <a:miter lim="400000"/>
          </a:ln>
        </p:spPr>
      </p:pic>
      <p:sp>
        <p:nvSpPr>
          <p:cNvPr id="48" name="Shape 48"/>
          <p:cNvSpPr/>
          <p:nvPr/>
        </p:nvSpPr>
        <p:spPr>
          <a:xfrm>
            <a:off x="2590800" y="4938583"/>
            <a:ext cx="19054204" cy="700087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71437" tIns="71437" rIns="71437" bIns="71437" anchor="ctr">
            <a:spAutoFit/>
          </a:bodyPr>
          <a:lstStyle/>
          <a:p>
            <a:pPr lvl="0" algn="l">
              <a:defRPr sz="1800"/>
            </a:pPr>
            <a:r>
              <a:rPr sz="5000" dirty="0">
                <a:solidFill>
                  <a:srgbClr val="A9A9A9"/>
                </a:solidFill>
              </a:rPr>
              <a:t>Departments of anaesthesia should ensure that a named supervisory consultant is available to all nonconsultant anaesthetists (except those SAS anaesthetists that local governance arrangements have agreed in advance are able to work in those circumstances without consultant supervision) based on the training and experience of the individual doctor and the range and scope of their clinical practice.</a:t>
            </a:r>
            <a:r>
              <a:rPr sz="5000" dirty="0"/>
              <a:t> </a:t>
            </a:r>
            <a:r>
              <a:rPr sz="5000" dirty="0">
                <a:solidFill>
                  <a:srgbClr val="832822"/>
                </a:solidFill>
              </a:rPr>
              <a:t>Where an anaesthetist is supervised by a consultant, they should be aware of their supervisor’s identity, location and how to contact them.</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p:nvPr/>
        </p:nvSpPr>
        <p:spPr>
          <a:xfrm>
            <a:off x="8387118" y="907499"/>
            <a:ext cx="7609764" cy="112077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lvl1pPr>
              <a:defRPr sz="6400"/>
            </a:lvl1pPr>
          </a:lstStyle>
          <a:p>
            <a:pPr lvl="0">
              <a:defRPr sz="1800"/>
            </a:pPr>
            <a:r>
              <a:rPr sz="6400" dirty="0"/>
              <a:t>The Cappuccini Test</a:t>
            </a:r>
          </a:p>
        </p:txBody>
      </p:sp>
      <p:sp>
        <p:nvSpPr>
          <p:cNvPr id="81" name="Shape 81"/>
          <p:cNvSpPr/>
          <p:nvPr/>
        </p:nvSpPr>
        <p:spPr>
          <a:xfrm>
            <a:off x="8232457" y="3686952"/>
            <a:ext cx="8612145" cy="97526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p>
            <a:pPr lvl="0" algn="l">
              <a:defRPr sz="1800"/>
            </a:pPr>
            <a:r>
              <a:rPr sz="5400"/>
              <a:t>1.  Who is supervising you?</a:t>
            </a:r>
          </a:p>
        </p:txBody>
      </p:sp>
      <p:sp>
        <p:nvSpPr>
          <p:cNvPr id="82" name="Shape 82"/>
          <p:cNvSpPr/>
          <p:nvPr/>
        </p:nvSpPr>
        <p:spPr>
          <a:xfrm>
            <a:off x="7325729" y="4826265"/>
            <a:ext cx="10307208" cy="97526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p>
            <a:pPr lvl="0" algn="l">
              <a:defRPr sz="1800"/>
            </a:pPr>
            <a:r>
              <a:rPr sz="5400" dirty="0"/>
              <a:t>2.  How do you get hold of </a:t>
            </a:r>
            <a:r>
              <a:rPr sz="5400" dirty="0" smtClean="0"/>
              <a:t>them?</a:t>
            </a:r>
            <a:endParaRPr sz="5400" dirty="0"/>
          </a:p>
        </p:txBody>
      </p:sp>
      <p:sp>
        <p:nvSpPr>
          <p:cNvPr id="85" name="Shape 85"/>
          <p:cNvSpPr/>
          <p:nvPr/>
        </p:nvSpPr>
        <p:spPr>
          <a:xfrm>
            <a:off x="930453" y="2387578"/>
            <a:ext cx="8516791" cy="97526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none" lIns="71437" tIns="71437" rIns="71437" bIns="71437" anchor="ctr">
            <a:spAutoFit/>
          </a:bodyPr>
          <a:lstStyle>
            <a:lvl1pPr>
              <a:defRPr i="1">
                <a:solidFill>
                  <a:srgbClr val="314864"/>
                </a:solidFill>
              </a:defRPr>
            </a:lvl1pPr>
          </a:lstStyle>
          <a:p>
            <a:pPr lvl="0">
              <a:defRPr sz="1800" i="0">
                <a:solidFill>
                  <a:srgbClr val="000000"/>
                </a:solidFill>
              </a:defRPr>
            </a:pPr>
            <a:r>
              <a:rPr sz="5400" i="1" dirty="0">
                <a:solidFill>
                  <a:srgbClr val="314864"/>
                </a:solidFill>
              </a:rPr>
              <a:t>To the trainee / SAS grade</a:t>
            </a:r>
          </a:p>
        </p:txBody>
      </p:sp>
      <p:pic>
        <p:nvPicPr>
          <p:cNvPr id="88" name="pasted-image.png"/>
          <p:cNvPicPr/>
          <p:nvPr/>
        </p:nvPicPr>
        <p:blipFill>
          <a:blip r:embed="rId2">
            <a:extLst/>
          </a:blip>
          <a:stretch>
            <a:fillRect/>
          </a:stretch>
        </p:blipFill>
        <p:spPr>
          <a:xfrm>
            <a:off x="20063761" y="632329"/>
            <a:ext cx="3787729" cy="2840798"/>
          </a:xfrm>
          <a:prstGeom prst="rect">
            <a:avLst/>
          </a:prstGeom>
          <a:ln w="12700">
            <a:miter lim="400000"/>
          </a:ln>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TotalTime>
  <Words>506</Words>
  <Application>Microsoft Office PowerPoint</Application>
  <PresentationFormat>Custom</PresentationFormat>
  <Paragraphs>42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Helvetica</vt:lpstr>
      <vt:lpstr>Helvetica Neue</vt:lpstr>
      <vt:lpstr>White</vt:lpstr>
      <vt:lpstr>The Cappuccini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Cappuccini Test</dc:title>
  <dc:creator>Emily Basra</dc:creator>
  <cp:lastModifiedBy>Emily Basra</cp:lastModifiedBy>
  <cp:revision>5</cp:revision>
  <dcterms:created xsi:type="dcterms:W3CDTF">2019-11-20T10:22:15Z</dcterms:created>
  <dcterms:modified xsi:type="dcterms:W3CDTF">2019-11-21T16:36:41Z</dcterms:modified>
</cp:coreProperties>
</file>