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61" r:id="rId1"/>
    <p:sldMasterId id="2147483672" r:id="rId2"/>
  </p:sldMasterIdLst>
  <p:notesMasterIdLst>
    <p:notesMasterId r:id="rId38"/>
  </p:notesMasterIdLst>
  <p:sldIdLst>
    <p:sldId id="256" r:id="rId3"/>
    <p:sldId id="278" r:id="rId4"/>
    <p:sldId id="260" r:id="rId5"/>
    <p:sldId id="263" r:id="rId6"/>
    <p:sldId id="287" r:id="rId7"/>
    <p:sldId id="285" r:id="rId8"/>
    <p:sldId id="328" r:id="rId9"/>
    <p:sldId id="327" r:id="rId10"/>
    <p:sldId id="283" r:id="rId11"/>
    <p:sldId id="293" r:id="rId12"/>
    <p:sldId id="297" r:id="rId13"/>
    <p:sldId id="325" r:id="rId14"/>
    <p:sldId id="324" r:id="rId15"/>
    <p:sldId id="299" r:id="rId16"/>
    <p:sldId id="326" r:id="rId17"/>
    <p:sldId id="301" r:id="rId18"/>
    <p:sldId id="302" r:id="rId19"/>
    <p:sldId id="303" r:id="rId20"/>
    <p:sldId id="307" r:id="rId21"/>
    <p:sldId id="308" r:id="rId22"/>
    <p:sldId id="309" r:id="rId23"/>
    <p:sldId id="315" r:id="rId24"/>
    <p:sldId id="304" r:id="rId25"/>
    <p:sldId id="318" r:id="rId26"/>
    <p:sldId id="294" r:id="rId27"/>
    <p:sldId id="295" r:id="rId28"/>
    <p:sldId id="259" r:id="rId29"/>
    <p:sldId id="280" r:id="rId30"/>
    <p:sldId id="314" r:id="rId31"/>
    <p:sldId id="320" r:id="rId32"/>
    <p:sldId id="316" r:id="rId33"/>
    <p:sldId id="321" r:id="rId34"/>
    <p:sldId id="322" r:id="rId35"/>
    <p:sldId id="317" r:id="rId36"/>
    <p:sldId id="277"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D052"/>
    <a:srgbClr val="E5BAB9"/>
    <a:srgbClr val="816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81533" autoAdjust="0"/>
  </p:normalViewPr>
  <p:slideViewPr>
    <p:cSldViewPr snapToGrid="0" snapToObjects="1">
      <p:cViewPr varScale="1">
        <p:scale>
          <a:sx n="27" d="100"/>
          <a:sy n="27" d="100"/>
        </p:scale>
        <p:origin x="1280" y="68"/>
      </p:cViewPr>
      <p:guideLst/>
    </p:cSldViewPr>
  </p:slideViewPr>
  <p:outlineViewPr>
    <p:cViewPr>
      <p:scale>
        <a:sx n="33" d="100"/>
        <a:sy n="33" d="100"/>
      </p:scale>
      <p:origin x="0" y="-27245"/>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2T14:38:23.325"/>
    </inkml:context>
    <inkml:brush xml:id="br0">
      <inkml:brushProperty name="width" value="0.05" units="cm"/>
      <inkml:brushProperty name="height" value="0.05" units="cm"/>
      <inkml:brushProperty name="color" value="#E4F91B"/>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2T14:38:25.254"/>
    </inkml:context>
    <inkml:brush xml:id="br0">
      <inkml:brushProperty name="width" value="0.05" units="cm"/>
      <inkml:brushProperty name="height" value="0.05" units="cm"/>
      <inkml:brushProperty name="color" value="#E4F91B"/>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2T14:38:25.701"/>
    </inkml:context>
    <inkml:brush xml:id="br0">
      <inkml:brushProperty name="width" value="0.05" units="cm"/>
      <inkml:brushProperty name="height" value="0.05" units="cm"/>
      <inkml:brushProperty name="color" value="#E4F91B"/>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2T14:38:30.408"/>
    </inkml:context>
    <inkml:brush xml:id="br0">
      <inkml:brushProperty name="width" value="0.05" units="cm"/>
      <inkml:brushProperty name="height" value="0.05" units="cm"/>
      <inkml:brushProperty name="color" value="#E4F91B"/>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22" name="Shape 12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presentation provides an overview of the new ACCS Curriculum for 2021. There is also a separately available set of more in-depth presentations with built-in audio/video narrative that cover the main parts of curriculum in greater detail.</a:t>
            </a:r>
          </a:p>
        </p:txBody>
      </p:sp>
    </p:spTree>
    <p:extLst>
      <p:ext uri="{BB962C8B-B14F-4D97-AF65-F5344CB8AC3E}">
        <p14:creationId xmlns:p14="http://schemas.microsoft.com/office/powerpoint/2010/main" val="1233615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is the entrustment scale used to rate trainees based on the concept of degree of independence. It was agreed in conjunction with the parent Colleges and Faculty to ensure consistency with their curricula to ensure a smooth transition from ACCS into the third year of training for all trainees.</a:t>
            </a:r>
          </a:p>
        </p:txBody>
      </p:sp>
    </p:spTree>
    <p:extLst>
      <p:ext uri="{BB962C8B-B14F-4D97-AF65-F5344CB8AC3E}">
        <p14:creationId xmlns:p14="http://schemas.microsoft.com/office/powerpoint/2010/main" val="3722870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next few slides demonstrate how the curriculum is presented for each LO, with key capabilities, descriptors and GPCs.</a:t>
            </a:r>
          </a:p>
        </p:txBody>
      </p:sp>
    </p:spTree>
    <p:extLst>
      <p:ext uri="{BB962C8B-B14F-4D97-AF65-F5344CB8AC3E}">
        <p14:creationId xmlns:p14="http://schemas.microsoft.com/office/powerpoint/2010/main" val="821652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also made very clear exactly how trainees can provide the necessary evidence.</a:t>
            </a:r>
          </a:p>
        </p:txBody>
      </p:sp>
    </p:spTree>
    <p:extLst>
      <p:ext uri="{BB962C8B-B14F-4D97-AF65-F5344CB8AC3E}">
        <p14:creationId xmlns:p14="http://schemas.microsoft.com/office/powerpoint/2010/main" val="2318415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ACCS Learning Outcome 5 describes key practical skills relevant to ACCS training. Trainees must provide evidence of progress towards independence in these to a level appropriate for the completion of the core two years of ACCS training.</a:t>
            </a:r>
          </a:p>
          <a:p>
            <a:endParaRPr lang="en-GB" dirty="0"/>
          </a:p>
          <a:p>
            <a:r>
              <a:rPr lang="en-GB" dirty="0"/>
              <a:t>Additional practical skills of specific relevance to anaesthesia and intensive care medicine are described in ACCS Learning Outcomes 7 and 8 respectively.</a:t>
            </a:r>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01A92109-C795-42DA-9230-28552A2CC93D}" type="slidenum">
              <a:rPr kumimoji="0" lang="en-GB"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13</a:t>
            </a:fld>
            <a:endParaRPr kumimoji="0" lang="en-GB"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505158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clinical content and syllabus are unchanged with the new curriculum. Clinical presentations and conditions are the same as in the old curriculum (including the old MPs and APs) but presented differently - listed by system/specialty, clinical presentation and underlying condition/issue.</a:t>
            </a:r>
          </a:p>
        </p:txBody>
      </p:sp>
    </p:spTree>
    <p:extLst>
      <p:ext uri="{BB962C8B-B14F-4D97-AF65-F5344CB8AC3E}">
        <p14:creationId xmlns:p14="http://schemas.microsoft.com/office/powerpoint/2010/main" val="3901129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three Generic LOs are presented in the same clear way as the Clinical LOs to ensure trainees and trainers know what is expected.</a:t>
            </a:r>
          </a:p>
        </p:txBody>
      </p:sp>
    </p:spTree>
    <p:extLst>
      <p:ext uri="{BB962C8B-B14F-4D97-AF65-F5344CB8AC3E}">
        <p14:creationId xmlns:p14="http://schemas.microsoft.com/office/powerpoint/2010/main" val="4140217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u="none" strike="noStrike" baseline="0" dirty="0">
                <a:solidFill>
                  <a:srgbClr val="000000"/>
                </a:solidFill>
                <a:latin typeface="Century Gothic" panose="020B0502020202020204" pitchFamily="34" charset="0"/>
              </a:rPr>
              <a:t>The curriculum purposes have driven the design of the ACCS assessment strategy from start to finish. The has a fully integrated and complementary programme of assessment that recognises the strengths and limitations of its constituent parts.</a:t>
            </a:r>
          </a:p>
          <a:p>
            <a:endParaRPr lang="en-GB" sz="1200" b="0" i="0" u="none" strike="noStrike" baseline="0" dirty="0">
              <a:solidFill>
                <a:srgbClr val="000000"/>
              </a:solidFill>
              <a:latin typeface="Century Gothic" panose="020B0502020202020204" pitchFamily="34" charset="0"/>
            </a:endParaRPr>
          </a:p>
          <a:p>
            <a:r>
              <a:rPr lang="en-GB" sz="1200" b="0" i="0" u="none" strike="noStrike" baseline="0" dirty="0">
                <a:solidFill>
                  <a:srgbClr val="000000"/>
                </a:solidFill>
                <a:latin typeface="Century Gothic" panose="020B0502020202020204" pitchFamily="34" charset="0"/>
              </a:rPr>
              <a:t>The programme of assessment is made up of two major elements:</a:t>
            </a:r>
          </a:p>
          <a:p>
            <a:endParaRPr lang="en-GB" sz="1200" b="0" i="0" u="none" strike="noStrike" baseline="0" dirty="0">
              <a:solidFill>
                <a:srgbClr val="000000"/>
              </a:solidFill>
              <a:latin typeface="Century Gothic" panose="020B0502020202020204" pitchFamily="34" charset="0"/>
            </a:endParaRPr>
          </a:p>
          <a:p>
            <a:r>
              <a:rPr lang="en-GB" sz="1200" b="0" i="0" u="none" strike="noStrike" baseline="0" dirty="0">
                <a:solidFill>
                  <a:srgbClr val="000000"/>
                </a:solidFill>
                <a:latin typeface="Century Gothic" panose="020B0502020202020204" pitchFamily="34" charset="0"/>
              </a:rPr>
              <a:t>1. A programme of workplace based assessments (WPBAs) </a:t>
            </a:r>
          </a:p>
          <a:p>
            <a:r>
              <a:rPr lang="en-GB" sz="1200" b="0" i="0" u="none" strike="noStrike" baseline="0" dirty="0">
                <a:solidFill>
                  <a:srgbClr val="000000"/>
                </a:solidFill>
                <a:latin typeface="Century Gothic" panose="020B0502020202020204" pitchFamily="34" charset="0"/>
              </a:rPr>
              <a:t>2. A programme of regular, panel-based, information-rich, individualised judgements that regulate each trainee’s progression and remediation (where necessary) </a:t>
            </a:r>
          </a:p>
          <a:p>
            <a:endParaRPr lang="en-US"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EFBF3FC-41A4-3B4F-8065-61EC6B54B720}" type="slidenum">
              <a:rPr kumimoji="0" lang="en-US"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16</a:t>
            </a:fld>
            <a:endParaRPr kumimoji="0" lang="en-US"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2669152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For the workplace-based assessments, there has been an explicit move away from an approach with minimum requirements that can promote a tick-box approach to one where trainees choose how to use WPBAs to evidence their progress against the high level ACCS Learning Outcomes. Trainees are given a clear description of the standard and advice on how that may be evidenced. </a:t>
            </a:r>
          </a:p>
          <a:p>
            <a:endParaRPr lang="en-GB" dirty="0"/>
          </a:p>
          <a:p>
            <a:r>
              <a:rPr lang="en-GB" dirty="0"/>
              <a:t>By providing feedback – now anchored to degree of independence - and encouraging reflection throughout training, the WPBA programme helps trainees develop self-regulated learning skills as well as identifying excellence and concerns.</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EFBF3FC-41A4-3B4F-8065-61EC6B54B720}" type="slidenum">
              <a:rPr kumimoji="0" lang="en-US"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17</a:t>
            </a:fld>
            <a:endParaRPr kumimoji="0" lang="en-US"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2035717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 second aspect to the programme of assessment is the use of panel-based judgements – specifically:</a:t>
            </a:r>
          </a:p>
          <a:p>
            <a:endParaRPr lang="en-GB" dirty="0"/>
          </a:p>
          <a:p>
            <a:pPr marL="342900" indent="-342900">
              <a:buFont typeface="Arial" panose="020B0604020202020204" pitchFamily="34" charset="0"/>
              <a:buChar char="•"/>
            </a:pPr>
            <a:r>
              <a:rPr lang="en-GB" dirty="0"/>
              <a:t>The Faculty Educational Governance (FEG) statements in Emergency Medicine</a:t>
            </a:r>
          </a:p>
          <a:p>
            <a:pPr marL="342900" indent="-342900">
              <a:buFont typeface="Arial" panose="020B0604020202020204" pitchFamily="34" charset="0"/>
              <a:buChar char="•"/>
            </a:pPr>
            <a:r>
              <a:rPr lang="en-GB" dirty="0"/>
              <a:t>Multiple Consultant Reports (MCRs) in Internal Medicine and Anaesthesia and Intensive Care Medicine</a:t>
            </a:r>
          </a:p>
          <a:p>
            <a:pPr marL="342900" indent="-342900">
              <a:buFont typeface="Arial" panose="020B0604020202020204" pitchFamily="34" charset="0"/>
              <a:buChar char="•"/>
            </a:pPr>
            <a:r>
              <a:rPr lang="en-GB" dirty="0"/>
              <a:t>Holistic Assessment of Learning Outcome (HALO) within Anaesthesia</a:t>
            </a:r>
          </a:p>
          <a:p>
            <a:endParaRPr lang="en-GB" dirty="0"/>
          </a:p>
          <a:p>
            <a:r>
              <a:rPr lang="en-GB" dirty="0"/>
              <a:t>These judgements work within the ARCP process to provide regular, feedback that regulates each trainee’s progression and remediation (where necessary).</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EFBF3FC-41A4-3B4F-8065-61EC6B54B720}" type="slidenum">
              <a:rPr kumimoji="0" lang="en-US"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18</a:t>
            </a:fld>
            <a:endParaRPr kumimoji="0" lang="en-US"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1421381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 ACCS Curriculum provides clear guidance for trainees and trainers in the form of an assessment blueprint which sets out the possible methods of assessment for each of the Learning Outcomes.</a:t>
            </a:r>
          </a:p>
          <a:p>
            <a:endParaRPr lang="en-GB" dirty="0"/>
          </a:p>
          <a:p>
            <a:r>
              <a:rPr lang="en-GB" dirty="0"/>
              <a:t>Some ACCS LOs have a requirement for evidence of specific interaction with a particular learning element in the Programme of Learning, e.g. adult safeguarding or critical appraisal training for research. These aside however, a checklist approach has been minimised.</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01A92109-C795-42DA-9230-28552A2CC93D}" type="slidenum">
              <a:rPr kumimoji="0" lang="en-GB"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19</a:t>
            </a:fld>
            <a:endParaRPr kumimoji="0" lang="en-GB"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962736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003637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It is not expected that every method will be used for each LO.</a:t>
            </a:r>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01A92109-C795-42DA-9230-28552A2CC93D}" type="slidenum">
              <a:rPr kumimoji="0" lang="en-GB"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20</a:t>
            </a:fld>
            <a:endParaRPr kumimoji="0" lang="en-GB"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834709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Also, additional evidence may be used to help make a judgement on capability.</a:t>
            </a:r>
          </a:p>
          <a:p>
            <a:endParaRPr lang="en-GB"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01A92109-C795-42DA-9230-28552A2CC93D}" type="slidenum">
              <a:rPr kumimoji="0" lang="en-GB"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21</a:t>
            </a:fld>
            <a:endParaRPr kumimoji="0" lang="en-GB"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1560053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Assessment of the 3 Generic LOs is be underpinned by the descriptors from the relevant GPC domains and evidenced against the performance and behaviour expected at that stage of training.</a:t>
            </a:r>
          </a:p>
          <a:p>
            <a:endParaRPr lang="en-GB" dirty="0"/>
          </a:p>
          <a:p>
            <a:r>
              <a:rPr lang="en-GB" dirty="0"/>
              <a:t>The ACCS entrustment scale is thus not applicable to the generic LOs, instead the Educational Supervisor reviews the evidence put forward by the trainee for each generic LO and assesses whether progress is below, at or above expectations.</a:t>
            </a:r>
          </a:p>
          <a:p>
            <a:endParaRPr lang="en-GB" dirty="0"/>
          </a:p>
          <a:p>
            <a:r>
              <a:rPr lang="en-GB" dirty="0"/>
              <a:t>Satisfactory sign off will indicate that there are no concerns before the trainee can progress to the next part of the assessment of clinical capabilities.</a:t>
            </a:r>
          </a:p>
          <a:p>
            <a:endParaRPr lang="en-GB"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01A92109-C795-42DA-9230-28552A2CC93D}" type="slidenum">
              <a:rPr kumimoji="0" lang="en-GB"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22</a:t>
            </a:fld>
            <a:endParaRPr kumimoji="0" lang="en-GB"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889833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diagram illustrates in overview how evidence for each of the learning outcomes is pulled together to inform ARCP.</a:t>
            </a:r>
          </a:p>
          <a:p>
            <a:endParaRPr lang="en-GB" dirty="0"/>
          </a:p>
          <a:p>
            <a:r>
              <a:rPr lang="en-GB" dirty="0"/>
              <a:t>Overall, ACCS trainees will be expected to seek opportunities to learn in each of the ACCS LOs from the outset of training and to build a body of evidence that reflects their growing clinical ability and confidence.</a:t>
            </a:r>
          </a:p>
          <a:p>
            <a:endParaRPr lang="en-GB" dirty="0"/>
          </a:p>
          <a:p>
            <a:r>
              <a:rPr lang="en-GB" dirty="0"/>
              <a:t>The information from WPBAs and the panel-based judgements is combined with other evidence provided by the trainee in an Educational Supervisor’s annual report that is completed at the end of a block of training. This, in turn, is reviewed by the ARCP panel who will make the final decision regarding progression.</a:t>
            </a:r>
          </a:p>
          <a:p>
            <a:endParaRPr lang="en-US"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EFBF3FC-41A4-3B4F-8065-61EC6B54B720}" type="slidenum">
              <a:rPr kumimoji="0" lang="en-US"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23</a:t>
            </a:fld>
            <a:endParaRPr kumimoji="0" lang="en-US"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1367858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By the end of training and in order to be recommended to the GMC for the award of CCT and entry to the specialist register, trainees must demonstrate that they are capable of unsupervised practice in all generic and clinical Learning Outcomes.</a:t>
            </a:r>
          </a:p>
          <a:p>
            <a:endParaRPr lang="en-GB" dirty="0"/>
          </a:p>
          <a:p>
            <a:r>
              <a:rPr lang="en-GB" dirty="0"/>
              <a:t>The ACCS training programme, as the first stage of training for the constituent specialties, gives a sound footing for trainees to achieve this with expected performance levels for the clinical LOs commensurate with this stage of training.</a:t>
            </a:r>
          </a:p>
          <a:p>
            <a:endParaRPr lang="en-US" dirty="0"/>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EFBF3FC-41A4-3B4F-8065-61EC6B54B720}" type="slidenum">
              <a:rPr kumimoji="0" lang="en-US" sz="1200" b="1" i="0" u="none" strike="noStrike" kern="0" cap="none" spc="0" normalizeH="0" baseline="0" noProof="0" smtClean="0">
                <a:ln>
                  <a:noFill/>
                </a:ln>
                <a:solidFill>
                  <a:srgbClr val="000000"/>
                </a:solidFill>
                <a:effectLst/>
                <a:uLnTx/>
                <a:uFillTx/>
                <a:latin typeface="Helvetica Neue"/>
                <a:sym typeface="Helvetica Neue"/>
              </a:rPr>
              <a:pPr marL="0" marR="0" lvl="0" indent="0" algn="r" defTabSz="825500" rtl="0" eaLnBrk="1" fontAlgn="auto" latinLnBrk="0" hangingPunct="0">
                <a:lnSpc>
                  <a:spcPct val="100000"/>
                </a:lnSpc>
                <a:spcBef>
                  <a:spcPts val="0"/>
                </a:spcBef>
                <a:spcAft>
                  <a:spcPts val="0"/>
                </a:spcAft>
                <a:buClrTx/>
                <a:buSzTx/>
                <a:buFontTx/>
                <a:buNone/>
                <a:tabLst/>
                <a:defRPr/>
              </a:pPr>
              <a:t>24</a:t>
            </a:fld>
            <a:endParaRPr kumimoji="0" lang="en-US" sz="1200" b="1"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41749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key table sets out for each of the ACCS LOs the required entrustment level that must be achieved for each placement. Satisfactory completion to these levels is mandatory for completion of the two core ACCS years.</a:t>
            </a:r>
          </a:p>
        </p:txBody>
      </p:sp>
    </p:spTree>
    <p:extLst>
      <p:ext uri="{BB962C8B-B14F-4D97-AF65-F5344CB8AC3E}">
        <p14:creationId xmlns:p14="http://schemas.microsoft.com/office/powerpoint/2010/main" val="17689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Similarly this table sets out the entrustment levels for some of the ACCS procedural skills.</a:t>
            </a:r>
          </a:p>
        </p:txBody>
      </p:sp>
    </p:spTree>
    <p:extLst>
      <p:ext uri="{BB962C8B-B14F-4D97-AF65-F5344CB8AC3E}">
        <p14:creationId xmlns:p14="http://schemas.microsoft.com/office/powerpoint/2010/main" val="1994240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rPr lang="en-GB" dirty="0"/>
              <a:t>It is vital that supervisor roles are </a:t>
            </a:r>
            <a:r>
              <a:rPr dirty="0"/>
              <a:t>allocated prior to a trainee arriving at a clinical attachment</a:t>
            </a:r>
            <a:r>
              <a:rPr lang="en-GB" dirty="0"/>
              <a:t>,</a:t>
            </a:r>
            <a:r>
              <a:rPr dirty="0"/>
              <a:t> and it is likely that these individuals will form part of the faculty who make entrustment decisions such as the FEGS, MCR, HALO.</a:t>
            </a:r>
          </a:p>
        </p:txBody>
      </p:sp>
    </p:spTree>
    <p:extLst>
      <p:ext uri="{BB962C8B-B14F-4D97-AF65-F5344CB8AC3E}">
        <p14:creationId xmlns:p14="http://schemas.microsoft.com/office/powerpoint/2010/main" val="2734679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ACCS is very well placed for maximum simplicity of transition since it is divided into 6-month blocks.</a:t>
            </a:r>
          </a:p>
          <a:p>
            <a:r>
              <a:rPr lang="en-US" dirty="0"/>
              <a:t>All trainees starting a new placement in August 2021 should transition over to the 2021 curriculum – even if it is for the final 6 months of ACCS. This is in order to </a:t>
            </a:r>
            <a:r>
              <a:rPr lang="en-US" dirty="0" err="1"/>
              <a:t>minimise</a:t>
            </a:r>
            <a:r>
              <a:rPr lang="en-US" dirty="0"/>
              <a:t> the incidence of having the old and the new curricula running simultaneously.</a:t>
            </a:r>
          </a:p>
          <a:p>
            <a:endParaRPr lang="en-US" dirty="0"/>
          </a:p>
          <a:p>
            <a:r>
              <a:rPr lang="en-US" dirty="0"/>
              <a:t>The only trainees on the old curriculum after Aug 2021 should therefore be those </a:t>
            </a:r>
            <a:r>
              <a:rPr lang="en-GB" dirty="0"/>
              <a:t>who are part way through a placement - namely</a:t>
            </a:r>
            <a:r>
              <a:rPr lang="en-US" dirty="0"/>
              <a:t> LTFT trainees or those returning from sick leave/time out of </a:t>
            </a:r>
            <a:r>
              <a:rPr lang="en-US" dirty="0" err="1"/>
              <a:t>programme</a:t>
            </a:r>
            <a:r>
              <a:rPr lang="en-US" dirty="0"/>
              <a:t>.</a:t>
            </a:r>
          </a:p>
        </p:txBody>
      </p:sp>
    </p:spTree>
    <p:extLst>
      <p:ext uri="{BB962C8B-B14F-4D97-AF65-F5344CB8AC3E}">
        <p14:creationId xmlns:p14="http://schemas.microsoft.com/office/powerpoint/2010/main" val="3984165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TPDs/ACCS Leads have a crucial role in planning for and delivering a smooth transition to the new curriculum. To support them with this the Intercollegiate ACCS Committee has provided a tool kit of resources. This includes:</a:t>
            </a:r>
          </a:p>
          <a:p>
            <a:endParaRPr lang="en-US" dirty="0"/>
          </a:p>
          <a:p>
            <a:pPr marL="342900" indent="-342900">
              <a:buFont typeface="Arial" panose="020B0604020202020204" pitchFamily="34" charset="0"/>
              <a:buChar char="•"/>
            </a:pPr>
            <a:r>
              <a:rPr lang="en-US" dirty="0"/>
              <a:t>Slide sets with notes and also versions with pre-recorded videos covering the key aspects of the new curriculum as well as a shorter overview presentations, also with notes, for trainees and trainers.</a:t>
            </a:r>
          </a:p>
          <a:p>
            <a:pPr marL="342900" indent="-342900">
              <a:buFont typeface="Arial" panose="020B0604020202020204" pitchFamily="34" charset="0"/>
              <a:buChar char="•"/>
            </a:pPr>
            <a:r>
              <a:rPr lang="en-US" dirty="0"/>
              <a:t>An </a:t>
            </a:r>
            <a:r>
              <a:rPr lang="en-US" dirty="0" err="1"/>
              <a:t>Organisers’</a:t>
            </a:r>
            <a:r>
              <a:rPr lang="en-US" dirty="0"/>
              <a:t> Handbook for the TPD/ACCS Lead to run a local launch/information event.</a:t>
            </a:r>
          </a:p>
          <a:p>
            <a:pPr marL="342900" indent="-342900">
              <a:buFont typeface="Arial" panose="020B0604020202020204" pitchFamily="34" charset="0"/>
              <a:buChar char="•"/>
            </a:pPr>
            <a:r>
              <a:rPr lang="en-US" dirty="0"/>
              <a:t>An implementation checklist.</a:t>
            </a:r>
          </a:p>
          <a:p>
            <a:pPr marL="342900" indent="-342900">
              <a:buFont typeface="Arial" panose="020B0604020202020204" pitchFamily="34" charset="0"/>
              <a:buChar char="•"/>
            </a:pPr>
            <a:r>
              <a:rPr lang="en-US" dirty="0"/>
              <a:t>A Curriculum User Guide that gives an overview and summary of the key parts.</a:t>
            </a:r>
          </a:p>
          <a:p>
            <a:pPr marL="342900" indent="-342900">
              <a:buFont typeface="Arial" panose="020B0604020202020204" pitchFamily="34" charset="0"/>
              <a:buChar char="•"/>
            </a:pPr>
            <a:endParaRPr lang="en-US" dirty="0"/>
          </a:p>
          <a:p>
            <a:r>
              <a:rPr lang="en-US" dirty="0"/>
              <a:t>Everything required to hold a local launch/information event is provided including presentation notes, so no preparation is required. The ‘toolkit’ is available to download from the ACCS and parent specialty websites.</a:t>
            </a:r>
          </a:p>
          <a:p>
            <a:endParaRPr lang="en-US" dirty="0"/>
          </a:p>
          <a:p>
            <a:r>
              <a:rPr lang="en-US" dirty="0"/>
              <a:t>In time for the August changeover, it should be ensured that all trainees have a designated Educational Supervisor. This will ideally be someone from their parent specialty and the same individual for the two core ACCS years.</a:t>
            </a:r>
          </a:p>
          <a:p>
            <a:endParaRPr lang="en-US" dirty="0"/>
          </a:p>
          <a:p>
            <a:r>
              <a:rPr lang="en-US" dirty="0"/>
              <a:t>All trainees who are LTFT/out of programme for whatever reason should be reviewed in good time to make a plan for transitioning.  </a:t>
            </a:r>
          </a:p>
          <a:p>
            <a:endParaRPr lang="en-US" dirty="0"/>
          </a:p>
          <a:p>
            <a:pPr marL="457200" indent="-457200">
              <a:buAutoNum type="arabicPeriod"/>
            </a:pPr>
            <a:endParaRPr lang="en-US" dirty="0"/>
          </a:p>
        </p:txBody>
      </p:sp>
    </p:spTree>
    <p:extLst>
      <p:ext uri="{BB962C8B-B14F-4D97-AF65-F5344CB8AC3E}">
        <p14:creationId xmlns:p14="http://schemas.microsoft.com/office/powerpoint/2010/main" val="947094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curriculum (along with all other training curricula) had to change to meet the new GMC standard for curricula, the latest iteration of which was published in May 2017 along with guidance on how to update curricula.</a:t>
            </a:r>
          </a:p>
        </p:txBody>
      </p:sp>
    </p:spTree>
    <p:extLst>
      <p:ext uri="{BB962C8B-B14F-4D97-AF65-F5344CB8AC3E}">
        <p14:creationId xmlns:p14="http://schemas.microsoft.com/office/powerpoint/2010/main" val="3109421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Educational Supervisors must meet with their trainee(s) prior to, or very shortly after, August 2021.</a:t>
            </a:r>
          </a:p>
          <a:p>
            <a:endParaRPr lang="en-US" dirty="0"/>
          </a:p>
          <a:p>
            <a:r>
              <a:rPr lang="en-US" dirty="0"/>
              <a:t>For new CT1s this should involve:</a:t>
            </a:r>
          </a:p>
          <a:p>
            <a:endParaRPr lang="en-US" dirty="0"/>
          </a:p>
          <a:p>
            <a:pPr marL="342900" indent="-342900">
              <a:buFont typeface="Arial" panose="020B0604020202020204" pitchFamily="34" charset="0"/>
              <a:buChar char="•"/>
            </a:pPr>
            <a:r>
              <a:rPr lang="en-US" dirty="0"/>
              <a:t>Clarification of roles/responsibilities</a:t>
            </a:r>
          </a:p>
          <a:p>
            <a:pPr marL="342900" indent="-342900">
              <a:buFont typeface="Arial" panose="020B0604020202020204" pitchFamily="34" charset="0"/>
              <a:buChar char="•"/>
            </a:pPr>
            <a:r>
              <a:rPr lang="en-US" dirty="0"/>
              <a:t>Overview of the curriculum as a whole – LOs, entrustment, assessments, ARCP etc.</a:t>
            </a:r>
          </a:p>
          <a:p>
            <a:pPr marL="342900" indent="-342900">
              <a:buFont typeface="Arial" panose="020B0604020202020204" pitchFamily="34" charset="0"/>
              <a:buChar char="•"/>
            </a:pPr>
            <a:r>
              <a:rPr lang="en-US" dirty="0"/>
              <a:t>Review of expectations for each placement (LOs and entrustment levels/progress as per table in curriculum)</a:t>
            </a:r>
          </a:p>
          <a:p>
            <a:pPr marL="342900" indent="-342900">
              <a:buFont typeface="Arial" panose="020B0604020202020204" pitchFamily="34" charset="0"/>
              <a:buChar char="•"/>
            </a:pPr>
            <a:r>
              <a:rPr lang="en-US" dirty="0"/>
              <a:t>Review of e-portfolio, agreeing a PDP/educational plan</a:t>
            </a:r>
          </a:p>
          <a:p>
            <a:endParaRPr lang="en-US" dirty="0"/>
          </a:p>
          <a:p>
            <a:r>
              <a:rPr lang="en-US" dirty="0"/>
              <a:t>For existing trainees entering CT2 in this will involved the above as well as mapping coverage of the old curriculum to date across to the new one. Details of how to do this are provided elsewhere including ACCS and College websites and podcasts/videos.</a:t>
            </a:r>
          </a:p>
          <a:p>
            <a:endParaRPr lang="en-US" dirty="0"/>
          </a:p>
          <a:p>
            <a:r>
              <a:rPr lang="en-US" dirty="0"/>
              <a:t>In simple terms, whatever placements have been signed off do not need to be revisited. Additionally, the new curriculum is more generic and so there is greater flexibility for making entrustment decisions of most LOs in more than one placement.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217992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During the placement, the named Clinical Supervisor is responsible for:</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Ensuring regular meetings with the trainee take place,</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Initiating the FEG/MCRs - the results of these are collated and fed back to the trainee to optimize their educational benefit</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dirty="0"/>
              <a:t>Completing an end-of-placement report  including the recommended entrustment decisions for the relevant LOs</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US" dirty="0"/>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GB" dirty="0"/>
              <a:t>The Clinical Supervisor make a plan with the trainee covering objectives for that placement. The objectives for the placement should be established by reviewing the trainee’s e-portfolio to date and the LO entrustment matrix.</a:t>
            </a: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193539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Trainees will need to take the initiative in ensuring they meet with their Educational and Clinical Supervisors promptly around the August changeover.</a:t>
            </a:r>
          </a:p>
          <a:p>
            <a:endParaRPr lang="en-US" dirty="0"/>
          </a:p>
          <a:p>
            <a:r>
              <a:rPr lang="en-GB" dirty="0"/>
              <a:t>As part of these meetings, for existing trainees entering CT2 in August 2021 this will involve mapping coverage of the old curriculum to date across to the new one. </a:t>
            </a:r>
          </a:p>
          <a:p>
            <a:endParaRPr lang="en-GB" dirty="0"/>
          </a:p>
          <a:p>
            <a:r>
              <a:rPr lang="en-GB" dirty="0"/>
              <a:t>In simple terms, whatever placements have been signed off do not need to be revisited. Additionally, the new curriculum is more generic and so there is greater flexibility for making entrustment decisions of most LOs in more than one placement.</a:t>
            </a:r>
          </a:p>
          <a:p>
            <a:endParaRPr lang="en-US" dirty="0"/>
          </a:p>
          <a:p>
            <a:r>
              <a:rPr lang="en-US" dirty="0"/>
              <a:t>The LO entrustment matrix provides the structure summary for what gets covered where and the requirements for each placement.</a:t>
            </a:r>
          </a:p>
          <a:p>
            <a:endParaRPr lang="en-US" dirty="0"/>
          </a:p>
        </p:txBody>
      </p:sp>
    </p:spTree>
    <p:extLst>
      <p:ext uri="{BB962C8B-B14F-4D97-AF65-F5344CB8AC3E}">
        <p14:creationId xmlns:p14="http://schemas.microsoft.com/office/powerpoint/2010/main" val="260168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a range of resources both available now and in development intended to make introducing this new curriculum as straightforward as possible:</a:t>
            </a:r>
          </a:p>
          <a:p>
            <a:endParaRPr lang="en-US" dirty="0"/>
          </a:p>
          <a:p>
            <a:r>
              <a:rPr lang="en-US" dirty="0"/>
              <a:t>A video recording of the Trainers launch event in December 2020  is available via the ACCS and parent specialty websites as a resource for local ACCS TPDs/Leads to use for local training and awareness.</a:t>
            </a:r>
          </a:p>
          <a:p>
            <a:r>
              <a:rPr lang="en-US" dirty="0"/>
              <a:t>There is also a whole Trainers toolkit including the main slide-sets and handbook for organizer to support them in getting the most from this resource.</a:t>
            </a:r>
          </a:p>
          <a:p>
            <a:r>
              <a:rPr lang="en-US" dirty="0"/>
              <a:t>From Spring 2021 a series of live Q&amp;A webinar events has been under way with the video recordings also being added on the website.</a:t>
            </a:r>
          </a:p>
          <a:p>
            <a:r>
              <a:rPr lang="en-US" dirty="0"/>
              <a:t>There will be also be another overall Trainers event with a re-cap of the curriculum and an extended Q&amp;A based on questions/themes chosen by delegates in advance and on the day.</a:t>
            </a:r>
          </a:p>
          <a:p>
            <a:r>
              <a:rPr lang="en-US" dirty="0"/>
              <a:t>There is also a summary Curriculum User Guide, ARCP Decision Aids and an upcoming implementation checklist.</a:t>
            </a:r>
          </a:p>
          <a:p>
            <a:r>
              <a:rPr lang="en-US" dirty="0"/>
              <a:t>There are also supporting documents, a trainee FAQ document, podcasts and short videos covering key aspects of the curriculum.</a:t>
            </a:r>
          </a:p>
          <a:p>
            <a:endParaRPr lang="en-US" dirty="0"/>
          </a:p>
          <a:p>
            <a:r>
              <a:rPr lang="en-US" dirty="0"/>
              <a:t>All events and resources are/will be advertised on the ACCS website, parent College websites, in the ICACCST newsletter and via the ACCS training leads.</a:t>
            </a:r>
          </a:p>
          <a:p>
            <a:endParaRPr lang="en-US" dirty="0"/>
          </a:p>
        </p:txBody>
      </p:sp>
    </p:spTree>
    <p:extLst>
      <p:ext uri="{BB962C8B-B14F-4D97-AF65-F5344CB8AC3E}">
        <p14:creationId xmlns:p14="http://schemas.microsoft.com/office/powerpoint/2010/main" val="3794776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Questions slide</a:t>
            </a:r>
          </a:p>
        </p:txBody>
      </p:sp>
      <p:sp>
        <p:nvSpPr>
          <p:cNvPr id="4" name="Slide Number Placeholder 3"/>
          <p:cNvSpPr>
            <a:spLocks noGrp="1"/>
          </p:cNvSpPr>
          <p:nvPr>
            <p:ph type="sldNum" sz="quarter" idx="5"/>
          </p:nvPr>
        </p:nvSpPr>
        <p:spPr/>
        <p:txBody>
          <a:bodyPr/>
          <a:lstStyle/>
          <a:p>
            <a:fld id="{01A92109-C795-42DA-9230-28552A2CC93D}" type="slidenum">
              <a:rPr lang="en-GB" smtClean="0"/>
              <a:t>34</a:t>
            </a:fld>
            <a:endParaRPr lang="en-GB"/>
          </a:p>
        </p:txBody>
      </p:sp>
    </p:spTree>
    <p:extLst>
      <p:ext uri="{BB962C8B-B14F-4D97-AF65-F5344CB8AC3E}">
        <p14:creationId xmlns:p14="http://schemas.microsoft.com/office/powerpoint/2010/main" val="1220434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summarises what has been covered in this overview presentation.</a:t>
            </a:r>
          </a:p>
        </p:txBody>
      </p:sp>
    </p:spTree>
    <p:extLst>
      <p:ext uri="{BB962C8B-B14F-4D97-AF65-F5344CB8AC3E}">
        <p14:creationId xmlns:p14="http://schemas.microsoft.com/office/powerpoint/2010/main" val="273481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shows the five key themes upon which the ACCS curriculum is structured. These themes are mandatory for all curricula and essentially demonstrate what curricula are expected to deliver.</a:t>
            </a:r>
          </a:p>
        </p:txBody>
      </p:sp>
    </p:spTree>
    <p:extLst>
      <p:ext uri="{BB962C8B-B14F-4D97-AF65-F5344CB8AC3E}">
        <p14:creationId xmlns:p14="http://schemas.microsoft.com/office/powerpoint/2010/main" val="34628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 for all curricula now are GPCs. These generic outcomes are common to all new curricula and must be explicitly included within, or referenced by, the specialty-specific educational outcomes.</a:t>
            </a:r>
          </a:p>
        </p:txBody>
      </p:sp>
    </p:spTree>
    <p:extLst>
      <p:ext uri="{BB962C8B-B14F-4D97-AF65-F5344CB8AC3E}">
        <p14:creationId xmlns:p14="http://schemas.microsoft.com/office/powerpoint/2010/main" val="3806672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GPCs are set out as three fundamental domains and six themed domains within.</a:t>
            </a:r>
          </a:p>
          <a:p>
            <a:endParaRPr lang="en-US" dirty="0"/>
          </a:p>
        </p:txBody>
      </p:sp>
    </p:spTree>
    <p:extLst>
      <p:ext uri="{BB962C8B-B14F-4D97-AF65-F5344CB8AC3E}">
        <p14:creationId xmlns:p14="http://schemas.microsoft.com/office/powerpoint/2010/main" val="1466625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ACCS curriculum has been designed around the concept of ACCS Learning Outcomes. These are common, higher-level outcomes that all ACCS trainees (irrespective of parent specialty) must achieve at the end of the two-year ACCS part of their training. The ACCS Colleges and Faculty have fully signed up to this concept, as have NHS employers and other key groups.</a:t>
            </a:r>
          </a:p>
        </p:txBody>
      </p:sp>
    </p:spTree>
    <p:extLst>
      <p:ext uri="{BB962C8B-B14F-4D97-AF65-F5344CB8AC3E}">
        <p14:creationId xmlns:p14="http://schemas.microsoft.com/office/powerpoint/2010/main" val="329958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These Learning Outcomes are underpinned by the concept of </a:t>
            </a:r>
            <a:r>
              <a:rPr lang="en-GB" dirty="0" err="1"/>
              <a:t>Entrustable</a:t>
            </a:r>
            <a:r>
              <a:rPr lang="en-GB" dirty="0"/>
              <a:t> Professional Activities.</a:t>
            </a:r>
            <a:endParaRPr lang="en-US" dirty="0"/>
          </a:p>
        </p:txBody>
      </p:sp>
    </p:spTree>
    <p:extLst>
      <p:ext uri="{BB962C8B-B14F-4D97-AF65-F5344CB8AC3E}">
        <p14:creationId xmlns:p14="http://schemas.microsoft.com/office/powerpoint/2010/main" val="2591049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illustrates the eight Clinical and three Generic ACCS Learning Outcomes.</a:t>
            </a:r>
          </a:p>
        </p:txBody>
      </p:sp>
    </p:spTree>
    <p:extLst>
      <p:ext uri="{BB962C8B-B14F-4D97-AF65-F5344CB8AC3E}">
        <p14:creationId xmlns:p14="http://schemas.microsoft.com/office/powerpoint/2010/main" val="2849053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grpSp>
        <p:nvGrpSpPr>
          <p:cNvPr id="17" name="Group"/>
          <p:cNvGrpSpPr/>
          <p:nvPr/>
        </p:nvGrpSpPr>
        <p:grpSpPr>
          <a:xfrm>
            <a:off x="0" y="0"/>
            <a:ext cx="24450831" cy="7904128"/>
            <a:chOff x="0" y="0"/>
            <a:chExt cx="24450830" cy="7904127"/>
          </a:xfrm>
        </p:grpSpPr>
        <p:pic>
          <p:nvPicPr>
            <p:cNvPr id="15" name="Image" descr="Image"/>
            <p:cNvPicPr>
              <a:picLocks noChangeAspect="1"/>
            </p:cNvPicPr>
            <p:nvPr/>
          </p:nvPicPr>
          <p:blipFill>
            <a:blip r:embed="rId2"/>
            <a:stretch>
              <a:fillRect/>
            </a:stretch>
          </p:blipFill>
          <p:spPr>
            <a:xfrm>
              <a:off x="0" y="0"/>
              <a:ext cx="24450831" cy="7904128"/>
            </a:xfrm>
            <a:prstGeom prst="rect">
              <a:avLst/>
            </a:prstGeom>
            <a:ln w="12700" cap="flat">
              <a:noFill/>
              <a:miter lim="400000"/>
            </a:ln>
            <a:effectLst/>
          </p:spPr>
        </p:pic>
        <p:sp>
          <p:nvSpPr>
            <p:cNvPr id="16" name="Rectangle"/>
            <p:cNvSpPr/>
            <p:nvPr/>
          </p:nvSpPr>
          <p:spPr>
            <a:xfrm>
              <a:off x="1818769" y="2119619"/>
              <a:ext cx="9554579" cy="5490124"/>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a:p>
          </p:txBody>
        </p:sp>
      </p:grpSp>
      <p:sp>
        <p:nvSpPr>
          <p:cNvPr id="18" name="Title Text"/>
          <p:cNvSpPr txBox="1">
            <a:spLocks noGrp="1"/>
          </p:cNvSpPr>
          <p:nvPr>
            <p:ph type="title" hasCustomPrompt="1"/>
          </p:nvPr>
        </p:nvSpPr>
        <p:spPr>
          <a:xfrm>
            <a:off x="1778000" y="2298700"/>
            <a:ext cx="20828000" cy="4648200"/>
          </a:xfrm>
          <a:prstGeom prst="rect">
            <a:avLst/>
          </a:prstGeom>
        </p:spPr>
        <p:txBody>
          <a:bodyPr anchor="b"/>
          <a:lstStyle>
            <a:lvl1pPr>
              <a:defRPr>
                <a:solidFill>
                  <a:srgbClr val="002060"/>
                </a:solidFill>
              </a:defRPr>
            </a:lvl1pPr>
          </a:lstStyle>
          <a:p>
            <a:r>
              <a:rPr dirty="0"/>
              <a:t>Title Text</a:t>
            </a:r>
          </a:p>
        </p:txBody>
      </p:sp>
      <p:sp>
        <p:nvSpPr>
          <p:cNvPr id="19" name="Body Level One…"/>
          <p:cNvSpPr txBox="1">
            <a:spLocks noGrp="1"/>
          </p:cNvSpPr>
          <p:nvPr>
            <p:ph type="body" sz="quarter" idx="1" hasCustomPrompt="1"/>
          </p:nvPr>
        </p:nvSpPr>
        <p:spPr>
          <a:xfrm>
            <a:off x="1778000" y="7904127"/>
            <a:ext cx="20828000" cy="1587501"/>
          </a:xfrm>
          <a:prstGeom prst="rect">
            <a:avLst/>
          </a:prstGeom>
        </p:spPr>
        <p:txBody>
          <a:bodyPr anchor="t"/>
          <a:lstStyle>
            <a:lvl1pPr marL="0" indent="0">
              <a:spcBef>
                <a:spcPts val="0"/>
              </a:spcBef>
              <a:buSzTx/>
              <a:buNone/>
              <a:defRPr sz="5400">
                <a:solidFill>
                  <a:srgbClr val="002060"/>
                </a:solidFill>
              </a:defRPr>
            </a:lvl1pPr>
            <a:lvl2pPr marL="0" indent="0">
              <a:spcBef>
                <a:spcPts val="0"/>
              </a:spcBef>
              <a:buSzTx/>
              <a:buNone/>
              <a:defRPr sz="5400">
                <a:solidFill>
                  <a:srgbClr val="002060"/>
                </a:solidFill>
              </a:defRPr>
            </a:lvl2pPr>
            <a:lvl3pPr marL="0" indent="0">
              <a:spcBef>
                <a:spcPts val="0"/>
              </a:spcBef>
              <a:buSzTx/>
              <a:buNone/>
              <a:defRPr sz="5400">
                <a:solidFill>
                  <a:srgbClr val="002060"/>
                </a:solidFill>
              </a:defRPr>
            </a:lvl3pPr>
            <a:lvl4pPr marL="0" indent="0">
              <a:spcBef>
                <a:spcPts val="0"/>
              </a:spcBef>
              <a:buSzTx/>
              <a:buNone/>
              <a:defRPr sz="5400">
                <a:solidFill>
                  <a:srgbClr val="002060"/>
                </a:solidFill>
              </a:defRPr>
            </a:lvl4pPr>
            <a:lvl5pPr marL="0" indent="0">
              <a:spcBef>
                <a:spcPts val="0"/>
              </a:spcBef>
              <a:buSzTx/>
              <a:buNone/>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dirty="0"/>
          </a:p>
        </p:txBody>
      </p:sp>
      <p:pic>
        <p:nvPicPr>
          <p:cNvPr id="8" name="Image" descr="Image">
            <a:extLst>
              <a:ext uri="{FF2B5EF4-FFF2-40B4-BE49-F238E27FC236}">
                <a16:creationId xmlns:a16="http://schemas.microsoft.com/office/drawing/2014/main" id="{BDA912CD-5555-E549-BD98-19E096BA76B1}"/>
              </a:ext>
            </a:extLst>
          </p:cNvPr>
          <p:cNvPicPr>
            <a:picLocks noChangeAspect="1"/>
          </p:cNvPicPr>
          <p:nvPr userDrawn="1"/>
        </p:nvPicPr>
        <p:blipFill>
          <a:blip r:embed="rId3"/>
          <a:stretch>
            <a:fillRect/>
          </a:stretch>
        </p:blipFill>
        <p:spPr>
          <a:xfrm>
            <a:off x="635000" y="12220254"/>
            <a:ext cx="1904626" cy="848046"/>
          </a:xfrm>
          <a:prstGeom prst="rect">
            <a:avLst/>
          </a:prstGeom>
          <a:ln w="12700">
            <a:miter lim="400000"/>
          </a:ln>
        </p:spPr>
      </p:pic>
    </p:spTree>
    <p:extLst>
      <p:ext uri="{BB962C8B-B14F-4D97-AF65-F5344CB8AC3E}">
        <p14:creationId xmlns:p14="http://schemas.microsoft.com/office/powerpoint/2010/main" val="143451218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7" name="Title Text"/>
          <p:cNvSpPr txBox="1">
            <a:spLocks noGrp="1"/>
          </p:cNvSpPr>
          <p:nvPr>
            <p:ph type="title" hasCustomPrompt="1"/>
          </p:nvPr>
        </p:nvSpPr>
        <p:spPr>
          <a:xfrm>
            <a:off x="1778000" y="4533900"/>
            <a:ext cx="20828000" cy="4648200"/>
          </a:xfrm>
          <a:prstGeom prst="rect">
            <a:avLst/>
          </a:prstGeom>
        </p:spPr>
        <p:txBody>
          <a:bodyPr/>
          <a:lstStyle>
            <a:lvl1pPr>
              <a:defRPr>
                <a:solidFill>
                  <a:srgbClr val="002060"/>
                </a:solidFill>
              </a:defRPr>
            </a:lvl1pPr>
          </a:lstStyle>
          <a:p>
            <a:r>
              <a:rPr dirty="0"/>
              <a:t>Title Text</a:t>
            </a:r>
          </a:p>
        </p:txBody>
      </p:sp>
      <p:sp>
        <p:nvSpPr>
          <p:cNvPr id="38"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421830125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5" name="Image"/>
          <p:cNvSpPr>
            <a:spLocks noGrp="1"/>
          </p:cNvSpPr>
          <p:nvPr>
            <p:ph type="pic" sz="half" idx="13"/>
          </p:nvPr>
        </p:nvSpPr>
        <p:spPr>
          <a:xfrm>
            <a:off x="13165981" y="952500"/>
            <a:ext cx="9525002" cy="11468100"/>
          </a:xfrm>
          <a:prstGeom prst="rect">
            <a:avLst/>
          </a:prstGeom>
        </p:spPr>
        <p:txBody>
          <a:bodyPr lIns="91439" tIns="45719" rIns="91439" bIns="45719" anchor="t">
            <a:noAutofit/>
          </a:bodyPr>
          <a:lstStyle/>
          <a:p>
            <a:r>
              <a:rPr lang="en-GB"/>
              <a:t>Click icon to add picture</a:t>
            </a:r>
            <a:endParaRPr/>
          </a:p>
        </p:txBody>
      </p:sp>
      <p:sp>
        <p:nvSpPr>
          <p:cNvPr id="46" name="Title Text"/>
          <p:cNvSpPr txBox="1">
            <a:spLocks noGrp="1"/>
          </p:cNvSpPr>
          <p:nvPr>
            <p:ph type="title" hasCustomPrompt="1"/>
          </p:nvPr>
        </p:nvSpPr>
        <p:spPr>
          <a:xfrm>
            <a:off x="1651000" y="952500"/>
            <a:ext cx="10223500" cy="5549900"/>
          </a:xfrm>
          <a:prstGeom prst="rect">
            <a:avLst/>
          </a:prstGeom>
        </p:spPr>
        <p:txBody>
          <a:bodyPr anchor="b"/>
          <a:lstStyle>
            <a:lvl1pPr>
              <a:defRPr sz="8400">
                <a:solidFill>
                  <a:srgbClr val="002060"/>
                </a:solidFill>
              </a:defRPr>
            </a:lvl1pPr>
          </a:lstStyle>
          <a:p>
            <a:r>
              <a:rPr dirty="0"/>
              <a:t>Title Text</a:t>
            </a:r>
          </a:p>
        </p:txBody>
      </p:sp>
      <p:sp>
        <p:nvSpPr>
          <p:cNvPr id="47" name="Body Level One…"/>
          <p:cNvSpPr txBox="1">
            <a:spLocks noGrp="1"/>
          </p:cNvSpPr>
          <p:nvPr>
            <p:ph type="body" sz="quarter" idx="1" hasCustomPrompt="1"/>
          </p:nvPr>
        </p:nvSpPr>
        <p:spPr>
          <a:xfrm>
            <a:off x="1651000" y="6527800"/>
            <a:ext cx="10223500" cy="5727700"/>
          </a:xfrm>
          <a:prstGeom prst="rect">
            <a:avLst/>
          </a:prstGeom>
        </p:spPr>
        <p:txBody>
          <a:bodyPr anchor="t"/>
          <a:lstStyle>
            <a:lvl1pPr marL="0" indent="0">
              <a:spcBef>
                <a:spcPts val="0"/>
              </a:spcBef>
              <a:buSzTx/>
              <a:buNone/>
              <a:defRPr sz="5400">
                <a:solidFill>
                  <a:srgbClr val="002060"/>
                </a:solidFill>
              </a:defRPr>
            </a:lvl1pPr>
            <a:lvl2pPr marL="0" indent="0">
              <a:spcBef>
                <a:spcPts val="0"/>
              </a:spcBef>
              <a:buSzTx/>
              <a:buNone/>
              <a:defRPr sz="5400">
                <a:solidFill>
                  <a:srgbClr val="002060"/>
                </a:solidFill>
              </a:defRPr>
            </a:lvl2pPr>
            <a:lvl3pPr marL="0" indent="0">
              <a:spcBef>
                <a:spcPts val="0"/>
              </a:spcBef>
              <a:buSzTx/>
              <a:buNone/>
              <a:defRPr sz="5400">
                <a:solidFill>
                  <a:srgbClr val="002060"/>
                </a:solidFill>
              </a:defRPr>
            </a:lvl3pPr>
            <a:lvl4pPr marL="0" indent="0">
              <a:spcBef>
                <a:spcPts val="0"/>
              </a:spcBef>
              <a:buSzTx/>
              <a:buNone/>
              <a:defRPr sz="5400">
                <a:solidFill>
                  <a:srgbClr val="002060"/>
                </a:solidFill>
              </a:defRPr>
            </a:lvl4pPr>
            <a:lvl5pPr marL="0" indent="0">
              <a:spcBef>
                <a:spcPts val="0"/>
              </a:spcBef>
              <a:buSzTx/>
              <a:buNone/>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320597126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2" name="Title Text"/>
          <p:cNvSpPr txBox="1">
            <a:spLocks noGrp="1"/>
          </p:cNvSpPr>
          <p:nvPr>
            <p:ph type="title" hasCustomPrompt="1"/>
          </p:nvPr>
        </p:nvSpPr>
        <p:spPr>
          <a:xfrm>
            <a:off x="1689100" y="1295400"/>
            <a:ext cx="21005800" cy="2286000"/>
          </a:xfrm>
          <a:prstGeom prst="rect">
            <a:avLst/>
          </a:prstGeom>
        </p:spPr>
        <p:txBody>
          <a:bodyPr/>
          <a:lstStyle>
            <a:lvl1pPr>
              <a:defRPr>
                <a:solidFill>
                  <a:srgbClr val="002060"/>
                </a:solidFill>
              </a:defRPr>
            </a:lvl1pPr>
          </a:lstStyle>
          <a:p>
            <a:r>
              <a:rPr dirty="0"/>
              <a:t>Title Text</a:t>
            </a:r>
          </a:p>
        </p:txBody>
      </p:sp>
      <p:sp>
        <p:nvSpPr>
          <p:cNvPr id="63" name="Body Level One…"/>
          <p:cNvSpPr txBox="1">
            <a:spLocks noGrp="1"/>
          </p:cNvSpPr>
          <p:nvPr>
            <p:ph type="body" idx="1" hasCustomPrompt="1"/>
          </p:nvPr>
        </p:nvSpPr>
        <p:spPr>
          <a:prstGeom prst="rect">
            <a:avLst/>
          </a:prstGeom>
        </p:spPr>
        <p:txBody>
          <a:bodyPr/>
          <a:lstStyle>
            <a:lvl1pPr>
              <a:defRPr sz="4800">
                <a:solidFill>
                  <a:srgbClr val="002060"/>
                </a:solidFill>
              </a:defRPr>
            </a:lvl1pPr>
            <a:lvl2pPr>
              <a:defRPr sz="4800">
                <a:solidFill>
                  <a:srgbClr val="002060"/>
                </a:solidFill>
              </a:defRPr>
            </a:lvl2pPr>
            <a:lvl3pPr>
              <a:defRPr sz="4800">
                <a:solidFill>
                  <a:srgbClr val="002060"/>
                </a:solidFill>
              </a:defRPr>
            </a:lvl3pPr>
            <a:lvl4pPr>
              <a:defRPr sz="4800">
                <a:solidFill>
                  <a:srgbClr val="002060"/>
                </a:solidFill>
              </a:defRPr>
            </a:lvl4pPr>
            <a:lvl5pPr>
              <a:defRPr sz="48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164577133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7BCDE-AAFA-0440-A052-9FA7AF40541F}"/>
              </a:ext>
            </a:extLst>
          </p:cNvPr>
          <p:cNvSpPr/>
          <p:nvPr userDrawn="1"/>
        </p:nvSpPr>
        <p:spPr>
          <a:xfrm>
            <a:off x="0" y="6365557"/>
            <a:ext cx="24384000" cy="984885"/>
          </a:xfrm>
          <a:prstGeom prst="rect">
            <a:avLst/>
          </a:prstGeom>
          <a:solidFill>
            <a:schemeClr val="bg2">
              <a:lumMod val="75000"/>
              <a:alpha val="54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1651000" rtl="0" fontAlgn="auto" latinLnBrk="0" hangingPunct="0">
              <a:lnSpc>
                <a:spcPct val="100000"/>
              </a:lnSpc>
              <a:spcBef>
                <a:spcPts val="0"/>
              </a:spcBef>
              <a:spcAft>
                <a:spcPts val="0"/>
              </a:spcAft>
              <a:buClrTx/>
              <a:buSzTx/>
              <a:buFontTx/>
              <a:buNone/>
              <a:tabLst/>
            </a:pPr>
            <a:endParaRPr kumimoji="0" lang="en-US" sz="6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2D0E9B8A-A34C-794B-95A6-662C14613E45}"/>
              </a:ext>
            </a:extLst>
          </p:cNvPr>
          <p:cNvSpPr>
            <a:spLocks noGrp="1"/>
          </p:cNvSpPr>
          <p:nvPr>
            <p:ph type="title" hasCustomPrompt="1"/>
          </p:nvPr>
        </p:nvSpPr>
        <p:spPr>
          <a:xfrm>
            <a:off x="1689100" y="628892"/>
            <a:ext cx="21005800" cy="2286000"/>
          </a:xfrm>
        </p:spPr>
        <p:txBody>
          <a:bodyPr/>
          <a:lstStyle/>
          <a:p>
            <a:r>
              <a:rPr lang="en-GB" dirty="0"/>
              <a:t>Summary</a:t>
            </a:r>
            <a:endParaRPr lang="en-US" dirty="0"/>
          </a:p>
        </p:txBody>
      </p:sp>
      <p:sp>
        <p:nvSpPr>
          <p:cNvPr id="3" name="Slide Number Placeholder 2">
            <a:extLst>
              <a:ext uri="{FF2B5EF4-FFF2-40B4-BE49-F238E27FC236}">
                <a16:creationId xmlns:a16="http://schemas.microsoft.com/office/drawing/2014/main" id="{E1D2BD80-7262-F34A-BF8D-6736D63055CE}"/>
              </a:ext>
            </a:extLst>
          </p:cNvPr>
          <p:cNvSpPr>
            <a:spLocks noGrp="1"/>
          </p:cNvSpPr>
          <p:nvPr>
            <p:ph type="sldNum" sz="quarter" idx="10"/>
          </p:nvPr>
        </p:nvSpPr>
        <p:spPr/>
        <p:txBody>
          <a:bodyPr/>
          <a:lstStyle/>
          <a:p>
            <a:fld id="{1EA23435-732C-5B48-A970-EAF067F5E5B4}" type="slidenum">
              <a:rPr lang="en-US" smtClean="0"/>
              <a:t>‹#›</a:t>
            </a:fld>
            <a:endParaRPr lang="en-US"/>
          </a:p>
        </p:txBody>
      </p:sp>
      <p:sp>
        <p:nvSpPr>
          <p:cNvPr id="5" name="Content Placeholder 4">
            <a:extLst>
              <a:ext uri="{FF2B5EF4-FFF2-40B4-BE49-F238E27FC236}">
                <a16:creationId xmlns:a16="http://schemas.microsoft.com/office/drawing/2014/main" id="{1A6AB477-A810-4842-B98A-8A84DF7972C1}"/>
              </a:ext>
            </a:extLst>
          </p:cNvPr>
          <p:cNvSpPr>
            <a:spLocks noGrp="1"/>
          </p:cNvSpPr>
          <p:nvPr>
            <p:ph sz="quarter" idx="11"/>
          </p:nvPr>
        </p:nvSpPr>
        <p:spPr>
          <a:xfrm>
            <a:off x="1689100" y="3468689"/>
            <a:ext cx="21005800" cy="88598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56003537"/>
      </p:ext>
    </p:extLst>
  </p:cSld>
  <p:clrMapOvr>
    <a:overrideClrMapping bg1="lt1" tx1="dk1" bg2="lt2" tx2="dk2" accent1="accent1" accent2="accent2" accent3="accent3" accent4="accent4" accent5="accent5" accent6="accent6" hlink="hlink" folHlink="folHlink"/>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r>
              <a:rPr lang="en-GB"/>
              <a:t>Click icon to add picture</a:t>
            </a:r>
            <a:endParaRPr/>
          </a:p>
        </p:txBody>
      </p:sp>
      <p:sp>
        <p:nvSpPr>
          <p:cNvPr id="72" name="Body Level One…"/>
          <p:cNvSpPr txBox="1">
            <a:spLocks noGrp="1"/>
          </p:cNvSpPr>
          <p:nvPr>
            <p:ph type="body" sz="half" idx="1" hasCustomPrompt="1"/>
          </p:nvPr>
        </p:nvSpPr>
        <p:spPr>
          <a:xfrm>
            <a:off x="1689100" y="3149600"/>
            <a:ext cx="10223500" cy="9296400"/>
          </a:xfrm>
          <a:prstGeom prst="rect">
            <a:avLst/>
          </a:prstGeom>
        </p:spPr>
        <p:txBody>
          <a:bodyPr/>
          <a:lstStyle>
            <a:lvl1pPr marL="558800" indent="-558800">
              <a:spcBef>
                <a:spcPts val="4500"/>
              </a:spcBef>
              <a:defRPr sz="5400">
                <a:solidFill>
                  <a:srgbClr val="002060"/>
                </a:solidFill>
              </a:defRPr>
            </a:lvl1pPr>
            <a:lvl2pPr marL="1117600" indent="-558800">
              <a:spcBef>
                <a:spcPts val="4500"/>
              </a:spcBef>
              <a:defRPr sz="5400">
                <a:solidFill>
                  <a:srgbClr val="002060"/>
                </a:solidFill>
              </a:defRPr>
            </a:lvl2pPr>
            <a:lvl3pPr marL="1676400" indent="-558800">
              <a:spcBef>
                <a:spcPts val="4500"/>
              </a:spcBef>
              <a:defRPr sz="5400">
                <a:solidFill>
                  <a:srgbClr val="002060"/>
                </a:solidFill>
              </a:defRPr>
            </a:lvl3pPr>
            <a:lvl4pPr marL="2235200" indent="-558800">
              <a:spcBef>
                <a:spcPts val="4500"/>
              </a:spcBef>
              <a:defRPr sz="5400">
                <a:solidFill>
                  <a:srgbClr val="002060"/>
                </a:solidFill>
              </a:defRPr>
            </a:lvl4pPr>
            <a:lvl5pPr marL="2794000" indent="-558800">
              <a:spcBef>
                <a:spcPts val="4500"/>
              </a:spcBef>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239239804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0" name="Body Level One…"/>
          <p:cNvSpPr txBox="1">
            <a:spLocks noGrp="1"/>
          </p:cNvSpPr>
          <p:nvPr>
            <p:ph type="body" idx="1" hasCustomPrompt="1"/>
          </p:nvPr>
        </p:nvSpPr>
        <p:spPr>
          <a:xfrm>
            <a:off x="1689100" y="1778000"/>
            <a:ext cx="21005800" cy="10160000"/>
          </a:xfrm>
          <a:prstGeom prst="rect">
            <a:avLst/>
          </a:prstGeom>
        </p:spPr>
        <p:txBody>
          <a:bodyPr/>
          <a:lstStyle>
            <a:lvl1pPr>
              <a:defRPr sz="5400">
                <a:solidFill>
                  <a:srgbClr val="002060"/>
                </a:solidFill>
              </a:defRPr>
            </a:lvl1pPr>
            <a:lvl2pPr>
              <a:defRPr sz="5400">
                <a:solidFill>
                  <a:srgbClr val="002060"/>
                </a:solidFill>
              </a:defRPr>
            </a:lvl2pPr>
            <a:lvl3pPr>
              <a:defRPr sz="5400">
                <a:solidFill>
                  <a:srgbClr val="002060"/>
                </a:solidFill>
              </a:defRPr>
            </a:lvl3pPr>
            <a:lvl4pPr>
              <a:defRPr sz="5400">
                <a:solidFill>
                  <a:srgbClr val="002060"/>
                </a:solidFill>
              </a:defRPr>
            </a:lvl4pPr>
            <a:lvl5pPr>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1"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104310405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8"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r>
              <a:rPr lang="en-GB"/>
              <a:t>Click icon to add picture</a:t>
            </a:r>
            <a:endParaRPr/>
          </a:p>
        </p:txBody>
      </p:sp>
      <p:sp>
        <p:nvSpPr>
          <p:cNvPr id="89"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r>
              <a:rPr lang="en-GB"/>
              <a:t>Click icon to add picture</a:t>
            </a:r>
            <a:endParaRPr/>
          </a:p>
        </p:txBody>
      </p:sp>
      <p:sp>
        <p:nvSpPr>
          <p:cNvPr id="90"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r>
              <a:rPr lang="en-GB"/>
              <a:t>Click icon to add picture</a:t>
            </a:r>
            <a:endParaRPr/>
          </a:p>
        </p:txBody>
      </p:sp>
      <p:sp>
        <p:nvSpPr>
          <p:cNvPr id="91"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40909275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8" name="–Johnny Appleseed"/>
          <p:cNvSpPr txBox="1">
            <a:spLocks noGrp="1"/>
          </p:cNvSpPr>
          <p:nvPr>
            <p:ph type="body" sz="quarter" idx="13" hasCustomPrompt="1"/>
          </p:nvPr>
        </p:nvSpPr>
        <p:spPr>
          <a:xfrm>
            <a:off x="2387600" y="8953501"/>
            <a:ext cx="19621500" cy="595035"/>
          </a:xfrm>
          <a:prstGeom prst="rect">
            <a:avLst/>
          </a:prstGeom>
        </p:spPr>
        <p:txBody>
          <a:bodyPr anchor="t">
            <a:spAutoFit/>
          </a:bodyPr>
          <a:lstStyle>
            <a:lvl1pPr marL="0" indent="0" algn="ctr">
              <a:spcBef>
                <a:spcPts val="0"/>
              </a:spcBef>
              <a:buSzTx/>
              <a:buNone/>
              <a:defRPr sz="3200" i="1">
                <a:solidFill>
                  <a:srgbClr val="002060"/>
                </a:solidFill>
                <a:latin typeface="Helvetica Neue"/>
                <a:ea typeface="Helvetica Neue"/>
                <a:cs typeface="Helvetica Neue"/>
                <a:sym typeface="Helvetica Neue"/>
              </a:defRPr>
            </a:lvl1pPr>
          </a:lstStyle>
          <a:p>
            <a:r>
              <a:rPr dirty="0"/>
              <a:t>–Johnny Appleseed</a:t>
            </a:r>
          </a:p>
        </p:txBody>
      </p:sp>
      <p:sp>
        <p:nvSpPr>
          <p:cNvPr id="99" name="“Type a quote here.”"/>
          <p:cNvSpPr txBox="1">
            <a:spLocks noGrp="1"/>
          </p:cNvSpPr>
          <p:nvPr>
            <p:ph type="body" sz="quarter" idx="14" hasCustomPrompt="1"/>
          </p:nvPr>
        </p:nvSpPr>
        <p:spPr>
          <a:xfrm>
            <a:off x="2387600" y="6069072"/>
            <a:ext cx="19621500" cy="841256"/>
          </a:xfrm>
          <a:prstGeom prst="rect">
            <a:avLst/>
          </a:prstGeom>
        </p:spPr>
        <p:txBody>
          <a:bodyPr>
            <a:spAutoFit/>
          </a:bodyPr>
          <a:lstStyle>
            <a:lvl1pPr marL="0" indent="0" algn="ctr">
              <a:spcBef>
                <a:spcPts val="0"/>
              </a:spcBef>
              <a:buSzTx/>
              <a:buNone/>
              <a:defRPr sz="4800">
                <a:solidFill>
                  <a:srgbClr val="002060"/>
                </a:solidFill>
                <a:latin typeface="Helvetica Neue Medium"/>
                <a:ea typeface="Helvetica Neue Medium"/>
                <a:cs typeface="Helvetica Neue Medium"/>
                <a:sym typeface="Helvetica Neue Medium"/>
              </a:defRPr>
            </a:lvl1pPr>
          </a:lstStyle>
          <a:p>
            <a:r>
              <a:rPr dirty="0"/>
              <a:t>“Type a quote here.” </a:t>
            </a:r>
          </a:p>
        </p:txBody>
      </p:sp>
      <p:sp>
        <p:nvSpPr>
          <p:cNvPr id="100"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121667403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A09D-0CB5-4E81-ADC7-AFAD490ED91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50BB0FF-EE4D-4A81-96F7-1E7E1A8076A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43B63B4-455A-41AE-A3E0-FABF29BCFBE4}"/>
              </a:ext>
            </a:extLst>
          </p:cNvPr>
          <p:cNvSpPr>
            <a:spLocks noGrp="1"/>
          </p:cNvSpPr>
          <p:nvPr>
            <p:ph type="dt" sz="half" idx="10"/>
          </p:nvPr>
        </p:nvSpPr>
        <p:spPr/>
        <p:txBody>
          <a:bodyPr/>
          <a:lstStyle/>
          <a:p>
            <a:fld id="{954DDA53-5404-3141-999D-0D305382A8D2}" type="datetimeFigureOut">
              <a:rPr lang="en-US" smtClean="0"/>
              <a:t>6/11/2021</a:t>
            </a:fld>
            <a:endParaRPr lang="en-US"/>
          </a:p>
        </p:txBody>
      </p:sp>
      <p:sp>
        <p:nvSpPr>
          <p:cNvPr id="5" name="Footer Placeholder 4">
            <a:extLst>
              <a:ext uri="{FF2B5EF4-FFF2-40B4-BE49-F238E27FC236}">
                <a16:creationId xmlns:a16="http://schemas.microsoft.com/office/drawing/2014/main" id="{FF588D6C-7AC9-443B-A207-CCA25DD08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7DC6D-AFF0-4756-8B7A-17580B4DEAE1}"/>
              </a:ext>
            </a:extLst>
          </p:cNvPr>
          <p:cNvSpPr>
            <a:spLocks noGrp="1"/>
          </p:cNvSpPr>
          <p:nvPr>
            <p:ph type="sldNum" sz="quarter" idx="12"/>
          </p:nvPr>
        </p:nvSpPr>
        <p:spPr>
          <a:xfrm>
            <a:off x="11991688" y="13081000"/>
            <a:ext cx="488916" cy="471924"/>
          </a:xfr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1483913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42E9D3-3C5D-40A7-86B4-59C391454ECF}"/>
              </a:ext>
            </a:extLst>
          </p:cNvPr>
          <p:cNvSpPr>
            <a:spLocks noGrp="1"/>
          </p:cNvSpPr>
          <p:nvPr>
            <p:ph type="dt" sz="half" idx="10"/>
          </p:nvPr>
        </p:nvSpPr>
        <p:spPr/>
        <p:txBody>
          <a:bodyPr/>
          <a:lstStyle/>
          <a:p>
            <a:fld id="{2B43F6B2-80EF-4340-BD83-D43FBC5C366A}" type="datetimeFigureOut">
              <a:rPr lang="en-GB" smtClean="0"/>
              <a:t>11/06/2021</a:t>
            </a:fld>
            <a:endParaRPr lang="en-GB"/>
          </a:p>
        </p:txBody>
      </p:sp>
      <p:sp>
        <p:nvSpPr>
          <p:cNvPr id="3" name="Footer Placeholder 2">
            <a:extLst>
              <a:ext uri="{FF2B5EF4-FFF2-40B4-BE49-F238E27FC236}">
                <a16:creationId xmlns:a16="http://schemas.microsoft.com/office/drawing/2014/main" id="{DFD3FB6F-9EFF-4535-9F09-45FC01FA6E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765EE32-DF0F-43A1-95AD-7CFE565D48EF}"/>
              </a:ext>
            </a:extLst>
          </p:cNvPr>
          <p:cNvSpPr>
            <a:spLocks noGrp="1"/>
          </p:cNvSpPr>
          <p:nvPr>
            <p:ph type="sldNum" sz="quarter" idx="12"/>
          </p:nvPr>
        </p:nvSpPr>
        <p:spPr>
          <a:xfrm>
            <a:off x="12011130" y="13081000"/>
            <a:ext cx="488916" cy="471924"/>
          </a:xfrm>
          <a:prstGeom prst="rect">
            <a:avLst/>
          </a:prstGeom>
        </p:spPr>
        <p:txBody>
          <a:bodyPr/>
          <a:lstStyle/>
          <a:p>
            <a:fld id="{59EEEE50-5CB2-41AE-A0EA-3691D2A21A47}" type="slidenum">
              <a:rPr lang="en-GB" smtClean="0"/>
              <a:t>‹#›</a:t>
            </a:fld>
            <a:endParaRPr lang="en-GB"/>
          </a:p>
        </p:txBody>
      </p:sp>
    </p:spTree>
    <p:extLst>
      <p:ext uri="{BB962C8B-B14F-4D97-AF65-F5344CB8AC3E}">
        <p14:creationId xmlns:p14="http://schemas.microsoft.com/office/powerpoint/2010/main" val="1155709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7" name="Title Text"/>
          <p:cNvSpPr txBox="1">
            <a:spLocks noGrp="1"/>
          </p:cNvSpPr>
          <p:nvPr>
            <p:ph type="title" hasCustomPrompt="1"/>
          </p:nvPr>
        </p:nvSpPr>
        <p:spPr>
          <a:xfrm>
            <a:off x="1778000" y="4533900"/>
            <a:ext cx="20828000" cy="4648200"/>
          </a:xfrm>
          <a:prstGeom prst="rect">
            <a:avLst/>
          </a:prstGeom>
        </p:spPr>
        <p:txBody>
          <a:bodyPr/>
          <a:lstStyle>
            <a:lvl1pPr>
              <a:defRPr>
                <a:solidFill>
                  <a:srgbClr val="002060"/>
                </a:solidFill>
              </a:defRPr>
            </a:lvl1pPr>
          </a:lstStyle>
          <a:p>
            <a:r>
              <a:rPr dirty="0"/>
              <a:t>Title Text</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dirty="0"/>
          </a:p>
        </p:txBody>
      </p:sp>
      <p:pic>
        <p:nvPicPr>
          <p:cNvPr id="4" name="Image" descr="Image">
            <a:extLst>
              <a:ext uri="{FF2B5EF4-FFF2-40B4-BE49-F238E27FC236}">
                <a16:creationId xmlns:a16="http://schemas.microsoft.com/office/drawing/2014/main" id="{CDBE9E96-75CF-F14C-858E-A9608F9C4CB1}"/>
              </a:ext>
            </a:extLst>
          </p:cNvPr>
          <p:cNvPicPr>
            <a:picLocks noChangeAspect="1"/>
          </p:cNvPicPr>
          <p:nvPr userDrawn="1"/>
        </p:nvPicPr>
        <p:blipFill>
          <a:blip r:embed="rId2"/>
          <a:stretch>
            <a:fillRect/>
          </a:stretch>
        </p:blipFill>
        <p:spPr>
          <a:xfrm>
            <a:off x="635000" y="12220254"/>
            <a:ext cx="1904626" cy="848046"/>
          </a:xfrm>
          <a:prstGeom prst="rect">
            <a:avLst/>
          </a:prstGeom>
          <a:ln w="12700">
            <a:miter lim="400000"/>
          </a:ln>
        </p:spPr>
      </p:pic>
    </p:spTree>
    <p:extLst>
      <p:ext uri="{BB962C8B-B14F-4D97-AF65-F5344CB8AC3E}">
        <p14:creationId xmlns:p14="http://schemas.microsoft.com/office/powerpoint/2010/main" val="5345536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5"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r>
              <a:rPr lang="en-GB"/>
              <a:t>Click icon to add picture</a:t>
            </a:r>
            <a:endParaRPr/>
          </a:p>
        </p:txBody>
      </p:sp>
      <p:sp>
        <p:nvSpPr>
          <p:cNvPr id="46" name="Title Text"/>
          <p:cNvSpPr txBox="1">
            <a:spLocks noGrp="1"/>
          </p:cNvSpPr>
          <p:nvPr>
            <p:ph type="title" hasCustomPrompt="1"/>
          </p:nvPr>
        </p:nvSpPr>
        <p:spPr>
          <a:xfrm>
            <a:off x="1651000" y="952500"/>
            <a:ext cx="10223500" cy="5549900"/>
          </a:xfrm>
          <a:prstGeom prst="rect">
            <a:avLst/>
          </a:prstGeom>
        </p:spPr>
        <p:txBody>
          <a:bodyPr anchor="b"/>
          <a:lstStyle>
            <a:lvl1pPr>
              <a:defRPr sz="8400">
                <a:solidFill>
                  <a:srgbClr val="002060"/>
                </a:solidFill>
              </a:defRPr>
            </a:lvl1pPr>
          </a:lstStyle>
          <a:p>
            <a:r>
              <a:rPr dirty="0"/>
              <a:t>Title Text</a:t>
            </a:r>
          </a:p>
        </p:txBody>
      </p:sp>
      <p:sp>
        <p:nvSpPr>
          <p:cNvPr id="47" name="Body Level One…"/>
          <p:cNvSpPr txBox="1">
            <a:spLocks noGrp="1"/>
          </p:cNvSpPr>
          <p:nvPr>
            <p:ph type="body" sz="quarter" idx="1" hasCustomPrompt="1"/>
          </p:nvPr>
        </p:nvSpPr>
        <p:spPr>
          <a:xfrm>
            <a:off x="1651000" y="6527800"/>
            <a:ext cx="10223500" cy="5727700"/>
          </a:xfrm>
          <a:prstGeom prst="rect">
            <a:avLst/>
          </a:prstGeom>
        </p:spPr>
        <p:txBody>
          <a:bodyPr anchor="t"/>
          <a:lstStyle>
            <a:lvl1pPr marL="0" indent="0">
              <a:spcBef>
                <a:spcPts val="0"/>
              </a:spcBef>
              <a:buSzTx/>
              <a:buNone/>
              <a:defRPr sz="5400">
                <a:solidFill>
                  <a:srgbClr val="002060"/>
                </a:solidFill>
              </a:defRPr>
            </a:lvl1pPr>
            <a:lvl2pPr marL="0" indent="0">
              <a:spcBef>
                <a:spcPts val="0"/>
              </a:spcBef>
              <a:buSzTx/>
              <a:buNone/>
              <a:defRPr sz="5400">
                <a:solidFill>
                  <a:srgbClr val="002060"/>
                </a:solidFill>
              </a:defRPr>
            </a:lvl2pPr>
            <a:lvl3pPr marL="0" indent="0">
              <a:spcBef>
                <a:spcPts val="0"/>
              </a:spcBef>
              <a:buSzTx/>
              <a:buNone/>
              <a:defRPr sz="5400">
                <a:solidFill>
                  <a:srgbClr val="002060"/>
                </a:solidFill>
              </a:defRPr>
            </a:lvl3pPr>
            <a:lvl4pPr marL="0" indent="0">
              <a:spcBef>
                <a:spcPts val="0"/>
              </a:spcBef>
              <a:buSzTx/>
              <a:buNone/>
              <a:defRPr sz="5400">
                <a:solidFill>
                  <a:srgbClr val="002060"/>
                </a:solidFill>
              </a:defRPr>
            </a:lvl4pPr>
            <a:lvl5pPr marL="0" indent="0">
              <a:spcBef>
                <a:spcPts val="0"/>
              </a:spcBef>
              <a:buSzTx/>
              <a:buNone/>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dirty="0"/>
          </a:p>
        </p:txBody>
      </p:sp>
    </p:spTree>
    <p:extLst>
      <p:ext uri="{BB962C8B-B14F-4D97-AF65-F5344CB8AC3E}">
        <p14:creationId xmlns:p14="http://schemas.microsoft.com/office/powerpoint/2010/main" val="121578026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2" name="Title Text"/>
          <p:cNvSpPr txBox="1">
            <a:spLocks noGrp="1"/>
          </p:cNvSpPr>
          <p:nvPr>
            <p:ph type="title" hasCustomPrompt="1"/>
          </p:nvPr>
        </p:nvSpPr>
        <p:spPr>
          <a:xfrm>
            <a:off x="1689100" y="1295400"/>
            <a:ext cx="21005800" cy="2286000"/>
          </a:xfrm>
          <a:prstGeom prst="rect">
            <a:avLst/>
          </a:prstGeom>
        </p:spPr>
        <p:txBody>
          <a:bodyPr/>
          <a:lstStyle>
            <a:lvl1pPr>
              <a:defRPr>
                <a:solidFill>
                  <a:srgbClr val="002060"/>
                </a:solidFill>
              </a:defRPr>
            </a:lvl1pPr>
          </a:lstStyle>
          <a:p>
            <a:r>
              <a:rPr dirty="0"/>
              <a:t>Title Text</a:t>
            </a:r>
          </a:p>
        </p:txBody>
      </p:sp>
      <p:sp>
        <p:nvSpPr>
          <p:cNvPr id="63" name="Body Level One…"/>
          <p:cNvSpPr txBox="1">
            <a:spLocks noGrp="1"/>
          </p:cNvSpPr>
          <p:nvPr>
            <p:ph type="body" idx="1" hasCustomPrompt="1"/>
          </p:nvPr>
        </p:nvSpPr>
        <p:spPr>
          <a:prstGeom prst="rect">
            <a:avLst/>
          </a:prstGeom>
        </p:spPr>
        <p:txBody>
          <a:bodyPr/>
          <a:lstStyle>
            <a:lvl1pPr>
              <a:defRPr sz="4800">
                <a:solidFill>
                  <a:srgbClr val="002060"/>
                </a:solidFill>
              </a:defRPr>
            </a:lvl1pPr>
            <a:lvl2pPr>
              <a:defRPr sz="4800">
                <a:solidFill>
                  <a:srgbClr val="002060"/>
                </a:solidFill>
              </a:defRPr>
            </a:lvl2pPr>
            <a:lvl3pPr>
              <a:defRPr sz="4800">
                <a:solidFill>
                  <a:srgbClr val="002060"/>
                </a:solidFill>
              </a:defRPr>
            </a:lvl3pPr>
            <a:lvl4pPr>
              <a:defRPr sz="4800">
                <a:solidFill>
                  <a:srgbClr val="002060"/>
                </a:solidFill>
              </a:defRPr>
            </a:lvl4pPr>
            <a:lvl5pPr>
              <a:defRPr sz="48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dirty="0"/>
          </a:p>
        </p:txBody>
      </p:sp>
    </p:spTree>
    <p:extLst>
      <p:ext uri="{BB962C8B-B14F-4D97-AF65-F5344CB8AC3E}">
        <p14:creationId xmlns:p14="http://schemas.microsoft.com/office/powerpoint/2010/main" val="14086222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5BCC46-48AB-DD4B-A3BB-77F1725524F6}"/>
              </a:ext>
            </a:extLst>
          </p:cNvPr>
          <p:cNvSpPr/>
          <p:nvPr/>
        </p:nvSpPr>
        <p:spPr>
          <a:xfrm>
            <a:off x="-1" y="0"/>
            <a:ext cx="24384001" cy="13716000"/>
          </a:xfrm>
          <a:prstGeom prst="rect">
            <a:avLst/>
          </a:prstGeom>
          <a:solidFill>
            <a:schemeClr val="bg2">
              <a:lumMod val="50000"/>
              <a:alpha val="4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2D0E9B8A-A34C-794B-95A6-662C14613E45}"/>
              </a:ext>
            </a:extLst>
          </p:cNvPr>
          <p:cNvSpPr>
            <a:spLocks noGrp="1"/>
          </p:cNvSpPr>
          <p:nvPr>
            <p:ph type="title" hasCustomPrompt="1"/>
          </p:nvPr>
        </p:nvSpPr>
        <p:spPr>
          <a:xfrm>
            <a:off x="1689100" y="628892"/>
            <a:ext cx="21005800" cy="2286000"/>
          </a:xfrm>
        </p:spPr>
        <p:txBody>
          <a:bodyPr/>
          <a:lstStyle/>
          <a:p>
            <a:r>
              <a:rPr lang="en-GB" dirty="0"/>
              <a:t>Summary</a:t>
            </a:r>
            <a:endParaRPr lang="en-US" dirty="0"/>
          </a:p>
        </p:txBody>
      </p:sp>
      <p:sp>
        <p:nvSpPr>
          <p:cNvPr id="3" name="Slide Number Placeholder 2">
            <a:extLst>
              <a:ext uri="{FF2B5EF4-FFF2-40B4-BE49-F238E27FC236}">
                <a16:creationId xmlns:a16="http://schemas.microsoft.com/office/drawing/2014/main" id="{E1D2BD80-7262-F34A-BF8D-6736D63055CE}"/>
              </a:ext>
            </a:extLst>
          </p:cNvPr>
          <p:cNvSpPr>
            <a:spLocks noGrp="1"/>
          </p:cNvSpPr>
          <p:nvPr>
            <p:ph type="sldNum" sz="quarter" idx="10"/>
          </p:nvPr>
        </p:nvSpPr>
        <p:spPr/>
        <p:txBody>
          <a:bodyPr/>
          <a:lstStyle/>
          <a:p>
            <a:fld id="{86CB4B4D-7CA3-9044-876B-883B54F8677D}" type="slidenum">
              <a:rPr lang="en-GB" smtClean="0"/>
              <a:t>‹#›</a:t>
            </a:fld>
            <a:endParaRPr lang="en-GB" dirty="0"/>
          </a:p>
        </p:txBody>
      </p:sp>
      <p:sp>
        <p:nvSpPr>
          <p:cNvPr id="5" name="Content Placeholder 4">
            <a:extLst>
              <a:ext uri="{FF2B5EF4-FFF2-40B4-BE49-F238E27FC236}">
                <a16:creationId xmlns:a16="http://schemas.microsoft.com/office/drawing/2014/main" id="{1A6AB477-A810-4842-B98A-8A84DF7972C1}"/>
              </a:ext>
            </a:extLst>
          </p:cNvPr>
          <p:cNvSpPr>
            <a:spLocks noGrp="1"/>
          </p:cNvSpPr>
          <p:nvPr>
            <p:ph sz="quarter" idx="11"/>
          </p:nvPr>
        </p:nvSpPr>
        <p:spPr>
          <a:xfrm>
            <a:off x="1689100" y="3468688"/>
            <a:ext cx="21005800" cy="88598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46021868"/>
      </p:ext>
    </p:extLst>
  </p:cSld>
  <p:clrMapOvr>
    <a:overrideClrMapping bg1="lt1" tx1="dk1" bg2="lt2" tx2="dk2" accent1="accent1" accent2="accent2" accent3="accent3" accent4="accent4" accent5="accent5" accent6="accent6" hlink="hlink" folHlink="folHlink"/>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r>
              <a:rPr lang="en-GB"/>
              <a:t>Click icon to add picture</a:t>
            </a:r>
            <a:endParaRPr/>
          </a:p>
        </p:txBody>
      </p:sp>
      <p:sp>
        <p:nvSpPr>
          <p:cNvPr id="72" name="Body Level One…"/>
          <p:cNvSpPr txBox="1">
            <a:spLocks noGrp="1"/>
          </p:cNvSpPr>
          <p:nvPr>
            <p:ph type="body" sz="half" idx="1" hasCustomPrompt="1"/>
          </p:nvPr>
        </p:nvSpPr>
        <p:spPr>
          <a:xfrm>
            <a:off x="1689100" y="3149600"/>
            <a:ext cx="10223500" cy="9296400"/>
          </a:xfrm>
          <a:prstGeom prst="rect">
            <a:avLst/>
          </a:prstGeom>
        </p:spPr>
        <p:txBody>
          <a:bodyPr/>
          <a:lstStyle>
            <a:lvl1pPr marL="558800" indent="-558800">
              <a:spcBef>
                <a:spcPts val="4500"/>
              </a:spcBef>
              <a:defRPr sz="5400">
                <a:solidFill>
                  <a:srgbClr val="002060"/>
                </a:solidFill>
              </a:defRPr>
            </a:lvl1pPr>
            <a:lvl2pPr marL="1117600" indent="-558800">
              <a:spcBef>
                <a:spcPts val="4500"/>
              </a:spcBef>
              <a:defRPr sz="5400">
                <a:solidFill>
                  <a:srgbClr val="002060"/>
                </a:solidFill>
              </a:defRPr>
            </a:lvl2pPr>
            <a:lvl3pPr marL="1676400" indent="-558800">
              <a:spcBef>
                <a:spcPts val="4500"/>
              </a:spcBef>
              <a:defRPr sz="5400">
                <a:solidFill>
                  <a:srgbClr val="002060"/>
                </a:solidFill>
              </a:defRPr>
            </a:lvl3pPr>
            <a:lvl4pPr marL="2235200" indent="-558800">
              <a:spcBef>
                <a:spcPts val="4500"/>
              </a:spcBef>
              <a:defRPr sz="5400">
                <a:solidFill>
                  <a:srgbClr val="002060"/>
                </a:solidFill>
              </a:defRPr>
            </a:lvl4pPr>
            <a:lvl5pPr marL="2794000" indent="-558800">
              <a:spcBef>
                <a:spcPts val="4500"/>
              </a:spcBef>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dirty="0"/>
          </a:p>
        </p:txBody>
      </p:sp>
    </p:spTree>
    <p:extLst>
      <p:ext uri="{BB962C8B-B14F-4D97-AF65-F5344CB8AC3E}">
        <p14:creationId xmlns:p14="http://schemas.microsoft.com/office/powerpoint/2010/main" val="117775444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8"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r>
              <a:rPr lang="en-GB"/>
              <a:t>Click icon to add picture</a:t>
            </a:r>
            <a:endParaRPr/>
          </a:p>
        </p:txBody>
      </p:sp>
      <p:sp>
        <p:nvSpPr>
          <p:cNvPr id="89"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r>
              <a:rPr lang="en-GB"/>
              <a:t>Click icon to add picture</a:t>
            </a:r>
            <a:endParaRPr/>
          </a:p>
        </p:txBody>
      </p:sp>
      <p:sp>
        <p:nvSpPr>
          <p:cNvPr id="90"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r>
              <a:rPr lang="en-GB"/>
              <a:t>Click icon to add picture</a:t>
            </a:r>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dirty="0"/>
          </a:p>
        </p:txBody>
      </p:sp>
    </p:spTree>
    <p:extLst>
      <p:ext uri="{BB962C8B-B14F-4D97-AF65-F5344CB8AC3E}">
        <p14:creationId xmlns:p14="http://schemas.microsoft.com/office/powerpoint/2010/main" val="163083470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A09D-0CB5-4E81-ADC7-AFAD490ED91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50BB0FF-EE4D-4A81-96F7-1E7E1A8076A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43B63B4-455A-41AE-A3E0-FABF29BCFBE4}"/>
              </a:ext>
            </a:extLst>
          </p:cNvPr>
          <p:cNvSpPr>
            <a:spLocks noGrp="1"/>
          </p:cNvSpPr>
          <p:nvPr>
            <p:ph type="dt" sz="half" idx="10"/>
          </p:nvPr>
        </p:nvSpPr>
        <p:spPr/>
        <p:txBody>
          <a:bodyPr/>
          <a:lstStyle/>
          <a:p>
            <a:fld id="{2B43F6B2-80EF-4340-BD83-D43FBC5C366A}" type="datetimeFigureOut">
              <a:rPr lang="en-GB" smtClean="0"/>
              <a:t>11/06/2021</a:t>
            </a:fld>
            <a:endParaRPr lang="en-GB"/>
          </a:p>
        </p:txBody>
      </p:sp>
      <p:sp>
        <p:nvSpPr>
          <p:cNvPr id="5" name="Footer Placeholder 4">
            <a:extLst>
              <a:ext uri="{FF2B5EF4-FFF2-40B4-BE49-F238E27FC236}">
                <a16:creationId xmlns:a16="http://schemas.microsoft.com/office/drawing/2014/main" id="{FF588D6C-7AC9-443B-A207-CCA25DD082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87DC6D-AFF0-4756-8B7A-17580B4DEAE1}"/>
              </a:ext>
            </a:extLst>
          </p:cNvPr>
          <p:cNvSpPr>
            <a:spLocks noGrp="1"/>
          </p:cNvSpPr>
          <p:nvPr>
            <p:ph type="sldNum" sz="quarter" idx="12"/>
          </p:nvPr>
        </p:nvSpPr>
        <p:spPr>
          <a:xfrm>
            <a:off x="11968443" y="13081000"/>
            <a:ext cx="434413" cy="471924"/>
          </a:xfrm>
        </p:spPr>
        <p:txBody>
          <a:bodyPr/>
          <a:lstStyle/>
          <a:p>
            <a:fld id="{86CB4B4D-7CA3-9044-876B-883B54F8677D}" type="slidenum">
              <a:rPr lang="en-GB" smtClean="0"/>
              <a:t>‹#›</a:t>
            </a:fld>
            <a:endParaRPr lang="en-GB" dirty="0"/>
          </a:p>
        </p:txBody>
      </p:sp>
    </p:spTree>
    <p:extLst>
      <p:ext uri="{BB962C8B-B14F-4D97-AF65-F5344CB8AC3E}">
        <p14:creationId xmlns:p14="http://schemas.microsoft.com/office/powerpoint/2010/main" val="379162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grpSp>
        <p:nvGrpSpPr>
          <p:cNvPr id="17" name="Group"/>
          <p:cNvGrpSpPr/>
          <p:nvPr/>
        </p:nvGrpSpPr>
        <p:grpSpPr>
          <a:xfrm>
            <a:off x="0" y="0"/>
            <a:ext cx="24450832" cy="7904128"/>
            <a:chOff x="0" y="0"/>
            <a:chExt cx="24450830" cy="7904127"/>
          </a:xfrm>
        </p:grpSpPr>
        <p:pic>
          <p:nvPicPr>
            <p:cNvPr id="15" name="Image" descr="Image"/>
            <p:cNvPicPr>
              <a:picLocks noChangeAspect="1"/>
            </p:cNvPicPr>
            <p:nvPr/>
          </p:nvPicPr>
          <p:blipFill>
            <a:blip r:embed="rId2"/>
            <a:stretch>
              <a:fillRect/>
            </a:stretch>
          </p:blipFill>
          <p:spPr>
            <a:xfrm>
              <a:off x="0" y="0"/>
              <a:ext cx="24450831" cy="7904128"/>
            </a:xfrm>
            <a:prstGeom prst="rect">
              <a:avLst/>
            </a:prstGeom>
            <a:ln w="12700" cap="flat">
              <a:noFill/>
              <a:miter lim="400000"/>
            </a:ln>
            <a:effectLst/>
          </p:spPr>
        </p:pic>
        <p:sp>
          <p:nvSpPr>
            <p:cNvPr id="16" name="Rectangle"/>
            <p:cNvSpPr/>
            <p:nvPr/>
          </p:nvSpPr>
          <p:spPr>
            <a:xfrm>
              <a:off x="1818769" y="2119619"/>
              <a:ext cx="9554579" cy="5490124"/>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3200"/>
            </a:p>
          </p:txBody>
        </p:sp>
      </p:grpSp>
      <p:sp>
        <p:nvSpPr>
          <p:cNvPr id="18" name="Title Text"/>
          <p:cNvSpPr txBox="1">
            <a:spLocks noGrp="1"/>
          </p:cNvSpPr>
          <p:nvPr>
            <p:ph type="title" hasCustomPrompt="1"/>
          </p:nvPr>
        </p:nvSpPr>
        <p:spPr>
          <a:xfrm>
            <a:off x="1778000" y="2298700"/>
            <a:ext cx="20828000" cy="4648200"/>
          </a:xfrm>
          <a:prstGeom prst="rect">
            <a:avLst/>
          </a:prstGeom>
        </p:spPr>
        <p:txBody>
          <a:bodyPr anchor="b"/>
          <a:lstStyle>
            <a:lvl1pPr>
              <a:defRPr>
                <a:solidFill>
                  <a:srgbClr val="002060"/>
                </a:solidFill>
              </a:defRPr>
            </a:lvl1pPr>
          </a:lstStyle>
          <a:p>
            <a:r>
              <a:rPr dirty="0"/>
              <a:t>Title Text</a:t>
            </a:r>
          </a:p>
        </p:txBody>
      </p:sp>
      <p:sp>
        <p:nvSpPr>
          <p:cNvPr id="19" name="Body Level One…"/>
          <p:cNvSpPr txBox="1">
            <a:spLocks noGrp="1"/>
          </p:cNvSpPr>
          <p:nvPr>
            <p:ph type="body" sz="quarter" idx="1" hasCustomPrompt="1"/>
          </p:nvPr>
        </p:nvSpPr>
        <p:spPr>
          <a:xfrm>
            <a:off x="1778000" y="7904129"/>
            <a:ext cx="20828000" cy="1587502"/>
          </a:xfrm>
          <a:prstGeom prst="rect">
            <a:avLst/>
          </a:prstGeom>
        </p:spPr>
        <p:txBody>
          <a:bodyPr anchor="t"/>
          <a:lstStyle>
            <a:lvl1pPr marL="0" indent="0">
              <a:spcBef>
                <a:spcPts val="0"/>
              </a:spcBef>
              <a:buSzTx/>
              <a:buNone/>
              <a:defRPr sz="5400">
                <a:solidFill>
                  <a:srgbClr val="002060"/>
                </a:solidFill>
              </a:defRPr>
            </a:lvl1pPr>
            <a:lvl2pPr marL="0" indent="0">
              <a:spcBef>
                <a:spcPts val="0"/>
              </a:spcBef>
              <a:buSzTx/>
              <a:buNone/>
              <a:defRPr sz="5400">
                <a:solidFill>
                  <a:srgbClr val="002060"/>
                </a:solidFill>
              </a:defRPr>
            </a:lvl2pPr>
            <a:lvl3pPr marL="0" indent="0">
              <a:spcBef>
                <a:spcPts val="0"/>
              </a:spcBef>
              <a:buSzTx/>
              <a:buNone/>
              <a:defRPr sz="5400">
                <a:solidFill>
                  <a:srgbClr val="002060"/>
                </a:solidFill>
              </a:defRPr>
            </a:lvl3pPr>
            <a:lvl4pPr marL="0" indent="0">
              <a:spcBef>
                <a:spcPts val="0"/>
              </a:spcBef>
              <a:buSzTx/>
              <a:buNone/>
              <a:defRPr sz="5400">
                <a:solidFill>
                  <a:srgbClr val="002060"/>
                </a:solidFill>
              </a:defRPr>
            </a:lvl4pPr>
            <a:lvl5pPr marL="0" indent="0">
              <a:spcBef>
                <a:spcPts val="0"/>
              </a:spcBef>
              <a:buSzTx/>
              <a:buNone/>
              <a:defRPr sz="5400">
                <a:solidFill>
                  <a:srgbClr val="00206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 name="Slide Number"/>
          <p:cNvSpPr txBox="1">
            <a:spLocks noGrp="1"/>
          </p:cNvSpPr>
          <p:nvPr>
            <p:ph type="sldNum" sz="quarter" idx="2"/>
          </p:nvPr>
        </p:nvSpPr>
        <p:spPr>
          <a:prstGeom prst="rect">
            <a:avLst/>
          </a:prstGeom>
        </p:spPr>
        <p:txBody>
          <a:bodyPr/>
          <a:lstStyle/>
          <a:p>
            <a:fld id="{1EA23435-732C-5B48-A970-EAF067F5E5B4}" type="slidenum">
              <a:rPr lang="en-US" smtClean="0"/>
              <a:t>‹#›</a:t>
            </a:fld>
            <a:endParaRPr lang="en-US"/>
          </a:p>
        </p:txBody>
      </p:sp>
    </p:spTree>
    <p:extLst>
      <p:ext uri="{BB962C8B-B14F-4D97-AF65-F5344CB8AC3E}">
        <p14:creationId xmlns:p14="http://schemas.microsoft.com/office/powerpoint/2010/main" val="211792467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ti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tif"/><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p:cNvGrpSpPr/>
          <p:nvPr/>
        </p:nvGrpSpPr>
        <p:grpSpPr>
          <a:xfrm>
            <a:off x="0" y="0"/>
            <a:ext cx="24450831" cy="7904128"/>
            <a:chOff x="0" y="0"/>
            <a:chExt cx="24450830" cy="7904127"/>
          </a:xfrm>
        </p:grpSpPr>
        <p:pic>
          <p:nvPicPr>
            <p:cNvPr id="2" name="Image" descr="Image"/>
            <p:cNvPicPr>
              <a:picLocks noChangeAspect="1"/>
            </p:cNvPicPr>
            <p:nvPr/>
          </p:nvPicPr>
          <p:blipFill>
            <a:blip r:embed="rId10"/>
            <a:stretch>
              <a:fillRect/>
            </a:stretch>
          </p:blipFill>
          <p:spPr>
            <a:xfrm>
              <a:off x="0" y="0"/>
              <a:ext cx="24450831" cy="7904128"/>
            </a:xfrm>
            <a:prstGeom prst="rect">
              <a:avLst/>
            </a:prstGeom>
            <a:ln w="12700" cap="flat">
              <a:noFill/>
              <a:miter lim="400000"/>
            </a:ln>
            <a:effectLst/>
          </p:spPr>
        </p:pic>
        <p:sp>
          <p:nvSpPr>
            <p:cNvPr id="3" name="Rectangle"/>
            <p:cNvSpPr/>
            <p:nvPr/>
          </p:nvSpPr>
          <p:spPr>
            <a:xfrm>
              <a:off x="1818769" y="2119619"/>
              <a:ext cx="9554579" cy="5490124"/>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a:p>
          </p:txBody>
        </p:sp>
      </p:grpSp>
      <p:pic>
        <p:nvPicPr>
          <p:cNvPr id="5" name="Image" descr="Image"/>
          <p:cNvPicPr>
            <a:picLocks noChangeAspect="1"/>
          </p:cNvPicPr>
          <p:nvPr/>
        </p:nvPicPr>
        <p:blipFill>
          <a:blip r:embed="rId11"/>
          <a:stretch>
            <a:fillRect/>
          </a:stretch>
        </p:blipFill>
        <p:spPr>
          <a:xfrm>
            <a:off x="635000" y="12220254"/>
            <a:ext cx="1904626" cy="848046"/>
          </a:xfrm>
          <a:prstGeom prst="rect">
            <a:avLst/>
          </a:prstGeom>
          <a:ln w="12700">
            <a:miter lim="400000"/>
          </a:ln>
        </p:spPr>
      </p:pic>
      <p:sp>
        <p:nvSpPr>
          <p:cNvPr id="6"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7"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rPr lang="en-GB" smtClean="0"/>
              <a:t>‹#›</a:t>
            </a:fld>
            <a:endParaRPr lang="en-GB" dirty="0"/>
          </a:p>
        </p:txBody>
      </p:sp>
    </p:spTree>
    <p:extLst>
      <p:ext uri="{BB962C8B-B14F-4D97-AF65-F5344CB8AC3E}">
        <p14:creationId xmlns:p14="http://schemas.microsoft.com/office/powerpoint/2010/main" val="20814970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1" r:id="rId8"/>
  </p:sldLayoutIdLst>
  <p:transition spd="med"/>
  <p:txStyles>
    <p:titleStyle>
      <a:lvl1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1pPr>
      <a:lvl2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2pPr>
      <a:lvl3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3pPr>
      <a:lvl4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4pPr>
      <a:lvl5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5pPr>
      <a:lvl6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6pPr>
      <a:lvl7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7pPr>
      <a:lvl8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8pPr>
      <a:lvl9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9pPr>
    </p:titleStyle>
    <p:bodyStyle>
      <a:lvl1pPr marL="63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1pPr>
      <a:lvl2pPr marL="127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2pPr>
      <a:lvl3pPr marL="190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3pPr>
      <a:lvl4pPr marL="254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4pPr>
      <a:lvl5pPr marL="317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5pPr>
      <a:lvl6pPr marL="381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6pPr>
      <a:lvl7pPr marL="444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7pPr>
      <a:lvl8pPr marL="508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8pPr>
      <a:lvl9pPr marL="571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p:cNvGrpSpPr/>
          <p:nvPr/>
        </p:nvGrpSpPr>
        <p:grpSpPr>
          <a:xfrm>
            <a:off x="0" y="0"/>
            <a:ext cx="24450832" cy="7904128"/>
            <a:chOff x="0" y="0"/>
            <a:chExt cx="24450830" cy="7904127"/>
          </a:xfrm>
        </p:grpSpPr>
        <p:pic>
          <p:nvPicPr>
            <p:cNvPr id="2" name="Image" descr="Image"/>
            <p:cNvPicPr>
              <a:picLocks noChangeAspect="1"/>
            </p:cNvPicPr>
            <p:nvPr/>
          </p:nvPicPr>
          <p:blipFill>
            <a:blip r:embed="rId13"/>
            <a:stretch>
              <a:fillRect/>
            </a:stretch>
          </p:blipFill>
          <p:spPr>
            <a:xfrm>
              <a:off x="0" y="0"/>
              <a:ext cx="24450831" cy="7904128"/>
            </a:xfrm>
            <a:prstGeom prst="rect">
              <a:avLst/>
            </a:prstGeom>
            <a:ln w="12700" cap="flat">
              <a:noFill/>
              <a:miter lim="400000"/>
            </a:ln>
            <a:effectLst/>
          </p:spPr>
        </p:pic>
        <p:sp>
          <p:nvSpPr>
            <p:cNvPr id="3" name="Rectangle"/>
            <p:cNvSpPr/>
            <p:nvPr/>
          </p:nvSpPr>
          <p:spPr>
            <a:xfrm>
              <a:off x="1818769" y="2119619"/>
              <a:ext cx="9554579" cy="5490124"/>
            </a:xfrm>
            <a:prstGeom prst="rect">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3200"/>
            </a:p>
          </p:txBody>
        </p:sp>
      </p:grpSp>
      <p:pic>
        <p:nvPicPr>
          <p:cNvPr id="5" name="Image" descr="Image"/>
          <p:cNvPicPr>
            <a:picLocks noChangeAspect="1"/>
          </p:cNvPicPr>
          <p:nvPr/>
        </p:nvPicPr>
        <p:blipFill>
          <a:blip r:embed="rId14"/>
          <a:stretch>
            <a:fillRect/>
          </a:stretch>
        </p:blipFill>
        <p:spPr>
          <a:xfrm>
            <a:off x="635001" y="12220255"/>
            <a:ext cx="1904626" cy="848046"/>
          </a:xfrm>
          <a:prstGeom prst="rect">
            <a:avLst/>
          </a:prstGeom>
          <a:ln w="12700">
            <a:miter lim="400000"/>
          </a:ln>
        </p:spPr>
      </p:pic>
      <p:sp>
        <p:nvSpPr>
          <p:cNvPr id="6"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7"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11982276" y="13081000"/>
            <a:ext cx="488916" cy="471924"/>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1EA23435-732C-5B48-A970-EAF067F5E5B4}" type="slidenum">
              <a:rPr lang="en-US" smtClean="0"/>
              <a:t>‹#›</a:t>
            </a:fld>
            <a:endParaRPr lang="en-US"/>
          </a:p>
        </p:txBody>
      </p:sp>
    </p:spTree>
    <p:extLst>
      <p:ext uri="{BB962C8B-B14F-4D97-AF65-F5344CB8AC3E}">
        <p14:creationId xmlns:p14="http://schemas.microsoft.com/office/powerpoint/2010/main" val="42174074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txStyles>
    <p:titleStyle>
      <a:lvl1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1pPr>
      <a:lvl2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2pPr>
      <a:lvl3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3pPr>
      <a:lvl4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4pPr>
      <a:lvl5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5pPr>
      <a:lvl6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6pPr>
      <a:lvl7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7pPr>
      <a:lvl8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8pPr>
      <a:lvl9pPr marL="0" marR="0" indent="0" algn="l" defTabSz="82550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9pPr>
    </p:titleStyle>
    <p:bodyStyle>
      <a:lvl1pPr marL="63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1pPr>
      <a:lvl2pPr marL="127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2pPr>
      <a:lvl3pPr marL="190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3pPr>
      <a:lvl4pPr marL="254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4pPr>
      <a:lvl5pPr marL="317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5pPr>
      <a:lvl6pPr marL="381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6pPr>
      <a:lvl7pPr marL="444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7pPr>
      <a:lvl8pPr marL="508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8pPr>
      <a:lvl9pPr marL="571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26194E"/>
          </a:solidFill>
          <a:uFillTx/>
          <a:latin typeface="+mn-lt"/>
          <a:ea typeface="+mn-ea"/>
          <a:cs typeface="+mn-cs"/>
          <a:sym typeface="Century Gothic"/>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Employer Reference Group Meeting…"/>
          <p:cNvSpPr txBox="1">
            <a:spLocks noGrp="1"/>
          </p:cNvSpPr>
          <p:nvPr>
            <p:ph type="body" sz="quarter" idx="1"/>
          </p:nvPr>
        </p:nvSpPr>
        <p:spPr>
          <a:xfrm>
            <a:off x="1308603" y="7631449"/>
            <a:ext cx="20828001" cy="3249372"/>
          </a:xfrm>
          <a:prstGeom prst="rect">
            <a:avLst/>
          </a:prstGeom>
        </p:spPr>
        <p:txBody>
          <a:bodyPr anchor="ctr">
            <a:normAutofit fontScale="92500" lnSpcReduction="10000"/>
          </a:bodyPr>
          <a:lstStyle/>
          <a:p>
            <a:pPr defTabSz="577850">
              <a:defRPr sz="3989" b="1"/>
            </a:pPr>
            <a:r>
              <a:rPr lang="en-US" sz="7800" dirty="0"/>
              <a:t>Curriculum 2021: An Introduction for Trainers</a:t>
            </a:r>
          </a:p>
          <a:p>
            <a:pPr algn="ctr" defTabSz="577850">
              <a:defRPr sz="3989" b="1"/>
            </a:pPr>
            <a:endParaRPr lang="en-US" sz="4800" dirty="0"/>
          </a:p>
          <a:p>
            <a:pPr algn="ctr" defTabSz="577850">
              <a:defRPr sz="3989" b="1"/>
            </a:pPr>
            <a:r>
              <a:rPr lang="en-US" sz="3600" i="1" dirty="0"/>
              <a:t>Provided by the Intercollegiate Committee for ACCS Training – ICACCST</a:t>
            </a:r>
          </a:p>
          <a:p>
            <a:pPr algn="ctr" defTabSz="577850">
              <a:defRPr sz="3989" b="1"/>
            </a:pPr>
            <a:endParaRPr lang="en-US" sz="3600" i="1" dirty="0"/>
          </a:p>
          <a:p>
            <a:pPr algn="ctr" defTabSz="577850">
              <a:defRPr sz="3989" b="1"/>
            </a:pPr>
            <a:r>
              <a:rPr lang="en-US" sz="3600" i="1" dirty="0"/>
              <a:t>May 2021</a:t>
            </a:r>
            <a:endParaRPr sz="3600" i="1" dirty="0"/>
          </a:p>
        </p:txBody>
      </p:sp>
      <p:pic>
        <p:nvPicPr>
          <p:cNvPr id="125" name="Image" descr="Image"/>
          <p:cNvPicPr>
            <a:picLocks noChangeAspect="1"/>
          </p:cNvPicPr>
          <p:nvPr/>
        </p:nvPicPr>
        <p:blipFill>
          <a:blip r:embed="rId3"/>
          <a:srcRect l="5" b="2892"/>
          <a:stretch>
            <a:fillRect/>
          </a:stretch>
        </p:blipFill>
        <p:spPr>
          <a:xfrm>
            <a:off x="1308603" y="2868349"/>
            <a:ext cx="6451440" cy="2756514"/>
          </a:xfrm>
          <a:custGeom>
            <a:avLst/>
            <a:gdLst/>
            <a:ahLst/>
            <a:cxnLst>
              <a:cxn ang="0">
                <a:pos x="wd2" y="hd2"/>
              </a:cxn>
              <a:cxn ang="5400000">
                <a:pos x="wd2" y="hd2"/>
              </a:cxn>
              <a:cxn ang="10800000">
                <a:pos x="wd2" y="hd2"/>
              </a:cxn>
              <a:cxn ang="16200000">
                <a:pos x="wd2" y="hd2"/>
              </a:cxn>
            </a:cxnLst>
            <a:rect l="0" t="0" r="r" b="b"/>
            <a:pathLst>
              <a:path w="21599" h="21577" extrusionOk="0">
                <a:moveTo>
                  <a:pt x="10780" y="0"/>
                </a:moveTo>
                <a:cubicBezTo>
                  <a:pt x="10728" y="0"/>
                  <a:pt x="10715" y="16"/>
                  <a:pt x="10723" y="68"/>
                </a:cubicBezTo>
                <a:cubicBezTo>
                  <a:pt x="10738" y="160"/>
                  <a:pt x="10847" y="160"/>
                  <a:pt x="10847" y="68"/>
                </a:cubicBezTo>
                <a:cubicBezTo>
                  <a:pt x="10847" y="21"/>
                  <a:pt x="10827" y="0"/>
                  <a:pt x="10780" y="0"/>
                </a:cubicBezTo>
                <a:close/>
                <a:moveTo>
                  <a:pt x="21579" y="0"/>
                </a:moveTo>
                <a:cubicBezTo>
                  <a:pt x="21569" y="0"/>
                  <a:pt x="21560" y="31"/>
                  <a:pt x="21560" y="68"/>
                </a:cubicBezTo>
                <a:cubicBezTo>
                  <a:pt x="21560" y="106"/>
                  <a:pt x="21569" y="136"/>
                  <a:pt x="21579" y="136"/>
                </a:cubicBezTo>
                <a:cubicBezTo>
                  <a:pt x="21590" y="136"/>
                  <a:pt x="21599" y="106"/>
                  <a:pt x="21599" y="68"/>
                </a:cubicBezTo>
                <a:cubicBezTo>
                  <a:pt x="21599" y="31"/>
                  <a:pt x="21590" y="0"/>
                  <a:pt x="21579" y="0"/>
                </a:cubicBezTo>
                <a:close/>
                <a:moveTo>
                  <a:pt x="4" y="18"/>
                </a:moveTo>
                <a:cubicBezTo>
                  <a:pt x="2" y="23"/>
                  <a:pt x="0" y="39"/>
                  <a:pt x="0" y="65"/>
                </a:cubicBezTo>
                <a:cubicBezTo>
                  <a:pt x="-1" y="113"/>
                  <a:pt x="4" y="140"/>
                  <a:pt x="11" y="125"/>
                </a:cubicBezTo>
                <a:cubicBezTo>
                  <a:pt x="17" y="109"/>
                  <a:pt x="18" y="70"/>
                  <a:pt x="12" y="37"/>
                </a:cubicBezTo>
                <a:cubicBezTo>
                  <a:pt x="9" y="19"/>
                  <a:pt x="6" y="13"/>
                  <a:pt x="4" y="18"/>
                </a:cubicBezTo>
                <a:close/>
                <a:moveTo>
                  <a:pt x="18945" y="595"/>
                </a:moveTo>
                <a:cubicBezTo>
                  <a:pt x="18729" y="605"/>
                  <a:pt x="18508" y="693"/>
                  <a:pt x="18311" y="856"/>
                </a:cubicBezTo>
                <a:cubicBezTo>
                  <a:pt x="17915" y="1183"/>
                  <a:pt x="17660" y="1783"/>
                  <a:pt x="17536" y="2672"/>
                </a:cubicBezTo>
                <a:cubicBezTo>
                  <a:pt x="17487" y="3026"/>
                  <a:pt x="17480" y="3139"/>
                  <a:pt x="17480" y="3642"/>
                </a:cubicBezTo>
                <a:cubicBezTo>
                  <a:pt x="17480" y="4065"/>
                  <a:pt x="17489" y="4282"/>
                  <a:pt x="17516" y="4485"/>
                </a:cubicBezTo>
                <a:cubicBezTo>
                  <a:pt x="17575" y="4939"/>
                  <a:pt x="17685" y="5374"/>
                  <a:pt x="17827" y="5725"/>
                </a:cubicBezTo>
                <a:cubicBezTo>
                  <a:pt x="18025" y="6212"/>
                  <a:pt x="18231" y="6511"/>
                  <a:pt x="18782" y="7109"/>
                </a:cubicBezTo>
                <a:cubicBezTo>
                  <a:pt x="18965" y="7307"/>
                  <a:pt x="19174" y="7552"/>
                  <a:pt x="19247" y="7654"/>
                </a:cubicBezTo>
                <a:cubicBezTo>
                  <a:pt x="19429" y="7906"/>
                  <a:pt x="19600" y="8307"/>
                  <a:pt x="19666" y="8636"/>
                </a:cubicBezTo>
                <a:cubicBezTo>
                  <a:pt x="19712" y="8868"/>
                  <a:pt x="19719" y="8956"/>
                  <a:pt x="19718" y="9334"/>
                </a:cubicBezTo>
                <a:cubicBezTo>
                  <a:pt x="19716" y="9913"/>
                  <a:pt x="19668" y="10211"/>
                  <a:pt x="19511" y="10591"/>
                </a:cubicBezTo>
                <a:cubicBezTo>
                  <a:pt x="19300" y="11107"/>
                  <a:pt x="19086" y="11268"/>
                  <a:pt x="18658" y="11236"/>
                </a:cubicBezTo>
                <a:cubicBezTo>
                  <a:pt x="18404" y="11218"/>
                  <a:pt x="18356" y="11201"/>
                  <a:pt x="18192" y="11070"/>
                </a:cubicBezTo>
                <a:cubicBezTo>
                  <a:pt x="18028" y="10940"/>
                  <a:pt x="17807" y="10692"/>
                  <a:pt x="17576" y="10382"/>
                </a:cubicBezTo>
                <a:cubicBezTo>
                  <a:pt x="17420" y="10171"/>
                  <a:pt x="17352" y="10341"/>
                  <a:pt x="17353" y="10945"/>
                </a:cubicBezTo>
                <a:cubicBezTo>
                  <a:pt x="17354" y="11291"/>
                  <a:pt x="17386" y="11561"/>
                  <a:pt x="17442" y="11707"/>
                </a:cubicBezTo>
                <a:cubicBezTo>
                  <a:pt x="17477" y="11797"/>
                  <a:pt x="17790" y="12176"/>
                  <a:pt x="17917" y="12282"/>
                </a:cubicBezTo>
                <a:cubicBezTo>
                  <a:pt x="18004" y="12355"/>
                  <a:pt x="17986" y="12395"/>
                  <a:pt x="17779" y="12594"/>
                </a:cubicBezTo>
                <a:cubicBezTo>
                  <a:pt x="17573" y="12790"/>
                  <a:pt x="17422" y="13025"/>
                  <a:pt x="17378" y="13215"/>
                </a:cubicBezTo>
                <a:cubicBezTo>
                  <a:pt x="17325" y="13438"/>
                  <a:pt x="17327" y="14293"/>
                  <a:pt x="17380" y="14429"/>
                </a:cubicBezTo>
                <a:cubicBezTo>
                  <a:pt x="17439" y="14581"/>
                  <a:pt x="17514" y="14545"/>
                  <a:pt x="17749" y="14255"/>
                </a:cubicBezTo>
                <a:cubicBezTo>
                  <a:pt x="18134" y="13780"/>
                  <a:pt x="18387" y="13614"/>
                  <a:pt x="18726" y="13614"/>
                </a:cubicBezTo>
                <a:cubicBezTo>
                  <a:pt x="18967" y="13614"/>
                  <a:pt x="19111" y="13680"/>
                  <a:pt x="19273" y="13865"/>
                </a:cubicBezTo>
                <a:cubicBezTo>
                  <a:pt x="19539" y="14169"/>
                  <a:pt x="19690" y="14716"/>
                  <a:pt x="19737" y="15549"/>
                </a:cubicBezTo>
                <a:cubicBezTo>
                  <a:pt x="19742" y="15649"/>
                  <a:pt x="19747" y="15731"/>
                  <a:pt x="19747" y="15731"/>
                </a:cubicBezTo>
                <a:cubicBezTo>
                  <a:pt x="19748" y="15731"/>
                  <a:pt x="19889" y="15734"/>
                  <a:pt x="20060" y="15736"/>
                </a:cubicBezTo>
                <a:lnTo>
                  <a:pt x="20372" y="15739"/>
                </a:lnTo>
                <a:lnTo>
                  <a:pt x="20387" y="15622"/>
                </a:lnTo>
                <a:cubicBezTo>
                  <a:pt x="20410" y="15430"/>
                  <a:pt x="20398" y="14933"/>
                  <a:pt x="20362" y="14616"/>
                </a:cubicBezTo>
                <a:cubicBezTo>
                  <a:pt x="20319" y="14225"/>
                  <a:pt x="20199" y="13694"/>
                  <a:pt x="20087" y="13395"/>
                </a:cubicBezTo>
                <a:cubicBezTo>
                  <a:pt x="19980" y="13110"/>
                  <a:pt x="19750" y="12735"/>
                  <a:pt x="19577" y="12564"/>
                </a:cubicBezTo>
                <a:cubicBezTo>
                  <a:pt x="19427" y="12417"/>
                  <a:pt x="19396" y="12355"/>
                  <a:pt x="19448" y="12310"/>
                </a:cubicBezTo>
                <a:cubicBezTo>
                  <a:pt x="20041" y="11807"/>
                  <a:pt x="20378" y="10756"/>
                  <a:pt x="20405" y="9328"/>
                </a:cubicBezTo>
                <a:cubicBezTo>
                  <a:pt x="20418" y="8694"/>
                  <a:pt x="20383" y="8262"/>
                  <a:pt x="20284" y="7797"/>
                </a:cubicBezTo>
                <a:cubicBezTo>
                  <a:pt x="20113" y="6999"/>
                  <a:pt x="19859" y="6547"/>
                  <a:pt x="19139" y="5758"/>
                </a:cubicBezTo>
                <a:cubicBezTo>
                  <a:pt x="18944" y="5544"/>
                  <a:pt x="18723" y="5284"/>
                  <a:pt x="18648" y="5180"/>
                </a:cubicBezTo>
                <a:cubicBezTo>
                  <a:pt x="18451" y="4910"/>
                  <a:pt x="18265" y="4474"/>
                  <a:pt x="18200" y="4135"/>
                </a:cubicBezTo>
                <a:cubicBezTo>
                  <a:pt x="18151" y="3882"/>
                  <a:pt x="18147" y="3823"/>
                  <a:pt x="18155" y="3421"/>
                </a:cubicBezTo>
                <a:cubicBezTo>
                  <a:pt x="18161" y="3082"/>
                  <a:pt x="18173" y="2937"/>
                  <a:pt x="18207" y="2786"/>
                </a:cubicBezTo>
                <a:cubicBezTo>
                  <a:pt x="18343" y="2175"/>
                  <a:pt x="18602" y="1868"/>
                  <a:pt x="18980" y="1868"/>
                </a:cubicBezTo>
                <a:cubicBezTo>
                  <a:pt x="19231" y="1868"/>
                  <a:pt x="19413" y="1988"/>
                  <a:pt x="19740" y="2374"/>
                </a:cubicBezTo>
                <a:cubicBezTo>
                  <a:pt x="20111" y="2810"/>
                  <a:pt x="20128" y="2793"/>
                  <a:pt x="20128" y="1973"/>
                </a:cubicBezTo>
                <a:cubicBezTo>
                  <a:pt x="20128" y="1621"/>
                  <a:pt x="20122" y="1534"/>
                  <a:pt x="20088" y="1426"/>
                </a:cubicBezTo>
                <a:cubicBezTo>
                  <a:pt x="19997" y="1138"/>
                  <a:pt x="19671" y="812"/>
                  <a:pt x="19323" y="662"/>
                </a:cubicBezTo>
                <a:cubicBezTo>
                  <a:pt x="19203" y="610"/>
                  <a:pt x="19075" y="589"/>
                  <a:pt x="18945" y="595"/>
                </a:cubicBezTo>
                <a:close/>
                <a:moveTo>
                  <a:pt x="15399" y="629"/>
                </a:moveTo>
                <a:cubicBezTo>
                  <a:pt x="15172" y="632"/>
                  <a:pt x="14945" y="709"/>
                  <a:pt x="14733" y="862"/>
                </a:cubicBezTo>
                <a:cubicBezTo>
                  <a:pt x="14462" y="1057"/>
                  <a:pt x="14099" y="1585"/>
                  <a:pt x="13912" y="2055"/>
                </a:cubicBezTo>
                <a:cubicBezTo>
                  <a:pt x="13621" y="2788"/>
                  <a:pt x="13423" y="3761"/>
                  <a:pt x="13307" y="5047"/>
                </a:cubicBezTo>
                <a:cubicBezTo>
                  <a:pt x="13259" y="5581"/>
                  <a:pt x="13255" y="5703"/>
                  <a:pt x="13255" y="6738"/>
                </a:cubicBezTo>
                <a:cubicBezTo>
                  <a:pt x="13255" y="7770"/>
                  <a:pt x="13259" y="7897"/>
                  <a:pt x="13306" y="8423"/>
                </a:cubicBezTo>
                <a:cubicBezTo>
                  <a:pt x="13373" y="9155"/>
                  <a:pt x="13435" y="9600"/>
                  <a:pt x="13543" y="10101"/>
                </a:cubicBezTo>
                <a:cubicBezTo>
                  <a:pt x="13758" y="11101"/>
                  <a:pt x="14104" y="11849"/>
                  <a:pt x="14519" y="12208"/>
                </a:cubicBezTo>
                <a:cubicBezTo>
                  <a:pt x="14583" y="12264"/>
                  <a:pt x="14644" y="12326"/>
                  <a:pt x="14654" y="12346"/>
                </a:cubicBezTo>
                <a:cubicBezTo>
                  <a:pt x="14664" y="12367"/>
                  <a:pt x="14630" y="12424"/>
                  <a:pt x="14576" y="12476"/>
                </a:cubicBezTo>
                <a:cubicBezTo>
                  <a:pt x="14236" y="12811"/>
                  <a:pt x="14087" y="13030"/>
                  <a:pt x="13890" y="13487"/>
                </a:cubicBezTo>
                <a:cubicBezTo>
                  <a:pt x="13742" y="13827"/>
                  <a:pt x="13618" y="14250"/>
                  <a:pt x="13526" y="14724"/>
                </a:cubicBezTo>
                <a:cubicBezTo>
                  <a:pt x="13464" y="15044"/>
                  <a:pt x="13399" y="15525"/>
                  <a:pt x="13399" y="15669"/>
                </a:cubicBezTo>
                <a:cubicBezTo>
                  <a:pt x="13399" y="15719"/>
                  <a:pt x="13466" y="15731"/>
                  <a:pt x="13742" y="15731"/>
                </a:cubicBezTo>
                <a:cubicBezTo>
                  <a:pt x="14136" y="15731"/>
                  <a:pt x="14083" y="15790"/>
                  <a:pt x="14254" y="15162"/>
                </a:cubicBezTo>
                <a:cubicBezTo>
                  <a:pt x="14369" y="14738"/>
                  <a:pt x="14600" y="14227"/>
                  <a:pt x="14765" y="14033"/>
                </a:cubicBezTo>
                <a:cubicBezTo>
                  <a:pt x="15027" y="13723"/>
                  <a:pt x="15317" y="13615"/>
                  <a:pt x="15647" y="13702"/>
                </a:cubicBezTo>
                <a:cubicBezTo>
                  <a:pt x="15962" y="13785"/>
                  <a:pt x="16203" y="14007"/>
                  <a:pt x="16583" y="14561"/>
                </a:cubicBezTo>
                <a:cubicBezTo>
                  <a:pt x="16707" y="14742"/>
                  <a:pt x="16767" y="14774"/>
                  <a:pt x="16817" y="14690"/>
                </a:cubicBezTo>
                <a:cubicBezTo>
                  <a:pt x="16851" y="14632"/>
                  <a:pt x="16856" y="14560"/>
                  <a:pt x="16862" y="14107"/>
                </a:cubicBezTo>
                <a:cubicBezTo>
                  <a:pt x="16870" y="13448"/>
                  <a:pt x="16852" y="13361"/>
                  <a:pt x="16644" y="13037"/>
                </a:cubicBezTo>
                <a:cubicBezTo>
                  <a:pt x="16505" y="12821"/>
                  <a:pt x="16420" y="12725"/>
                  <a:pt x="16159" y="12491"/>
                </a:cubicBezTo>
                <a:cubicBezTo>
                  <a:pt x="16107" y="12445"/>
                  <a:pt x="16065" y="12387"/>
                  <a:pt x="16066" y="12362"/>
                </a:cubicBezTo>
                <a:cubicBezTo>
                  <a:pt x="16067" y="12337"/>
                  <a:pt x="16123" y="12274"/>
                  <a:pt x="16190" y="12221"/>
                </a:cubicBezTo>
                <a:cubicBezTo>
                  <a:pt x="16476" y="11995"/>
                  <a:pt x="16774" y="11562"/>
                  <a:pt x="16820" y="11307"/>
                </a:cubicBezTo>
                <a:cubicBezTo>
                  <a:pt x="16852" y="11129"/>
                  <a:pt x="16856" y="10327"/>
                  <a:pt x="16826" y="10196"/>
                </a:cubicBezTo>
                <a:cubicBezTo>
                  <a:pt x="16791" y="10044"/>
                  <a:pt x="16710" y="10089"/>
                  <a:pt x="16534" y="10362"/>
                </a:cubicBezTo>
                <a:cubicBezTo>
                  <a:pt x="16125" y="10996"/>
                  <a:pt x="15797" y="11232"/>
                  <a:pt x="15386" y="11187"/>
                </a:cubicBezTo>
                <a:cubicBezTo>
                  <a:pt x="14831" y="11126"/>
                  <a:pt x="14452" y="10576"/>
                  <a:pt x="14197" y="9459"/>
                </a:cubicBezTo>
                <a:cubicBezTo>
                  <a:pt x="14035" y="8750"/>
                  <a:pt x="13958" y="7845"/>
                  <a:pt x="13957" y="6648"/>
                </a:cubicBezTo>
                <a:cubicBezTo>
                  <a:pt x="13957" y="5739"/>
                  <a:pt x="13983" y="5271"/>
                  <a:pt x="14074" y="4554"/>
                </a:cubicBezTo>
                <a:cubicBezTo>
                  <a:pt x="14235" y="3289"/>
                  <a:pt x="14583" y="2396"/>
                  <a:pt x="15044" y="2065"/>
                </a:cubicBezTo>
                <a:cubicBezTo>
                  <a:pt x="15137" y="1998"/>
                  <a:pt x="15223" y="1981"/>
                  <a:pt x="15463" y="1983"/>
                </a:cubicBezTo>
                <a:cubicBezTo>
                  <a:pt x="15750" y="1986"/>
                  <a:pt x="15774" y="1994"/>
                  <a:pt x="15945" y="2130"/>
                </a:cubicBezTo>
                <a:cubicBezTo>
                  <a:pt x="16171" y="2311"/>
                  <a:pt x="16308" y="2475"/>
                  <a:pt x="16505" y="2796"/>
                </a:cubicBezTo>
                <a:cubicBezTo>
                  <a:pt x="16768" y="3227"/>
                  <a:pt x="16827" y="3150"/>
                  <a:pt x="16827" y="2377"/>
                </a:cubicBezTo>
                <a:cubicBezTo>
                  <a:pt x="16827" y="1740"/>
                  <a:pt x="16781" y="1589"/>
                  <a:pt x="16476" y="1214"/>
                </a:cubicBezTo>
                <a:cubicBezTo>
                  <a:pt x="16159" y="823"/>
                  <a:pt x="15778" y="624"/>
                  <a:pt x="15399" y="629"/>
                </a:cubicBezTo>
                <a:close/>
                <a:moveTo>
                  <a:pt x="11219" y="633"/>
                </a:moveTo>
                <a:cubicBezTo>
                  <a:pt x="10818" y="635"/>
                  <a:pt x="10534" y="791"/>
                  <a:pt x="10206" y="1185"/>
                </a:cubicBezTo>
                <a:cubicBezTo>
                  <a:pt x="9631" y="1875"/>
                  <a:pt x="9261" y="3183"/>
                  <a:pt x="9091" y="5123"/>
                </a:cubicBezTo>
                <a:cubicBezTo>
                  <a:pt x="9052" y="5562"/>
                  <a:pt x="9047" y="5759"/>
                  <a:pt x="9047" y="6738"/>
                </a:cubicBezTo>
                <a:cubicBezTo>
                  <a:pt x="9047" y="7966"/>
                  <a:pt x="9073" y="8427"/>
                  <a:pt x="9193" y="9290"/>
                </a:cubicBezTo>
                <a:cubicBezTo>
                  <a:pt x="9391" y="10719"/>
                  <a:pt x="9788" y="11754"/>
                  <a:pt x="10311" y="12208"/>
                </a:cubicBezTo>
                <a:cubicBezTo>
                  <a:pt x="10463" y="12339"/>
                  <a:pt x="10476" y="12368"/>
                  <a:pt x="10407" y="12435"/>
                </a:cubicBezTo>
                <a:cubicBezTo>
                  <a:pt x="9849" y="12980"/>
                  <a:pt x="9566" y="13557"/>
                  <a:pt x="9348" y="14593"/>
                </a:cubicBezTo>
                <a:cubicBezTo>
                  <a:pt x="9233" y="15136"/>
                  <a:pt x="9169" y="15648"/>
                  <a:pt x="9209" y="15705"/>
                </a:cubicBezTo>
                <a:cubicBezTo>
                  <a:pt x="9250" y="15764"/>
                  <a:pt x="9900" y="15730"/>
                  <a:pt x="9909" y="15668"/>
                </a:cubicBezTo>
                <a:cubicBezTo>
                  <a:pt x="9913" y="15639"/>
                  <a:pt x="9966" y="15436"/>
                  <a:pt x="10028" y="15218"/>
                </a:cubicBezTo>
                <a:cubicBezTo>
                  <a:pt x="10176" y="14691"/>
                  <a:pt x="10393" y="14214"/>
                  <a:pt x="10578" y="14008"/>
                </a:cubicBezTo>
                <a:cubicBezTo>
                  <a:pt x="10816" y="13742"/>
                  <a:pt x="10936" y="13686"/>
                  <a:pt x="11256" y="13692"/>
                </a:cubicBezTo>
                <a:cubicBezTo>
                  <a:pt x="11501" y="13696"/>
                  <a:pt x="11562" y="13712"/>
                  <a:pt x="11713" y="13816"/>
                </a:cubicBezTo>
                <a:cubicBezTo>
                  <a:pt x="11909" y="13952"/>
                  <a:pt x="12073" y="14131"/>
                  <a:pt x="12310" y="14469"/>
                </a:cubicBezTo>
                <a:cubicBezTo>
                  <a:pt x="12501" y="14741"/>
                  <a:pt x="12556" y="14781"/>
                  <a:pt x="12610" y="14690"/>
                </a:cubicBezTo>
                <a:cubicBezTo>
                  <a:pt x="12643" y="14633"/>
                  <a:pt x="12649" y="14558"/>
                  <a:pt x="12655" y="14125"/>
                </a:cubicBezTo>
                <a:cubicBezTo>
                  <a:pt x="12664" y="13525"/>
                  <a:pt x="12640" y="13364"/>
                  <a:pt x="12504" y="13132"/>
                </a:cubicBezTo>
                <a:cubicBezTo>
                  <a:pt x="12390" y="12937"/>
                  <a:pt x="12182" y="12690"/>
                  <a:pt x="11999" y="12531"/>
                </a:cubicBezTo>
                <a:cubicBezTo>
                  <a:pt x="11921" y="12463"/>
                  <a:pt x="11855" y="12389"/>
                  <a:pt x="11853" y="12367"/>
                </a:cubicBezTo>
                <a:cubicBezTo>
                  <a:pt x="11852" y="12344"/>
                  <a:pt x="11907" y="12279"/>
                  <a:pt x="11977" y="12224"/>
                </a:cubicBezTo>
                <a:cubicBezTo>
                  <a:pt x="12269" y="11994"/>
                  <a:pt x="12566" y="11564"/>
                  <a:pt x="12612" y="11307"/>
                </a:cubicBezTo>
                <a:cubicBezTo>
                  <a:pt x="12643" y="11133"/>
                  <a:pt x="12649" y="10401"/>
                  <a:pt x="12621" y="10224"/>
                </a:cubicBezTo>
                <a:cubicBezTo>
                  <a:pt x="12590" y="10037"/>
                  <a:pt x="12514" y="10072"/>
                  <a:pt x="12327" y="10362"/>
                </a:cubicBezTo>
                <a:cubicBezTo>
                  <a:pt x="11918" y="10996"/>
                  <a:pt x="11589" y="11232"/>
                  <a:pt x="11178" y="11187"/>
                </a:cubicBezTo>
                <a:cubicBezTo>
                  <a:pt x="10617" y="11126"/>
                  <a:pt x="10250" y="10595"/>
                  <a:pt x="9994" y="9471"/>
                </a:cubicBezTo>
                <a:cubicBezTo>
                  <a:pt x="9895" y="9041"/>
                  <a:pt x="9844" y="8677"/>
                  <a:pt x="9791" y="8014"/>
                </a:cubicBezTo>
                <a:cubicBezTo>
                  <a:pt x="9705" y="6966"/>
                  <a:pt x="9742" y="5420"/>
                  <a:pt x="9874" y="4462"/>
                </a:cubicBezTo>
                <a:cubicBezTo>
                  <a:pt x="10039" y="3272"/>
                  <a:pt x="10383" y="2401"/>
                  <a:pt x="10813" y="2084"/>
                </a:cubicBezTo>
                <a:cubicBezTo>
                  <a:pt x="10934" y="1996"/>
                  <a:pt x="10996" y="1981"/>
                  <a:pt x="11247" y="1982"/>
                </a:cubicBezTo>
                <a:cubicBezTo>
                  <a:pt x="11498" y="1983"/>
                  <a:pt x="11559" y="1998"/>
                  <a:pt x="11685" y="2089"/>
                </a:cubicBezTo>
                <a:cubicBezTo>
                  <a:pt x="11903" y="2248"/>
                  <a:pt x="12062" y="2429"/>
                  <a:pt x="12272" y="2759"/>
                </a:cubicBezTo>
                <a:cubicBezTo>
                  <a:pt x="12558" y="3208"/>
                  <a:pt x="12619" y="3146"/>
                  <a:pt x="12620" y="2400"/>
                </a:cubicBezTo>
                <a:cubicBezTo>
                  <a:pt x="12620" y="1760"/>
                  <a:pt x="12566" y="1576"/>
                  <a:pt x="12271" y="1214"/>
                </a:cubicBezTo>
                <a:cubicBezTo>
                  <a:pt x="11953" y="824"/>
                  <a:pt x="11603" y="632"/>
                  <a:pt x="11219" y="633"/>
                </a:cubicBezTo>
                <a:close/>
                <a:moveTo>
                  <a:pt x="6356" y="724"/>
                </a:moveTo>
                <a:cubicBezTo>
                  <a:pt x="6208" y="728"/>
                  <a:pt x="6062" y="757"/>
                  <a:pt x="6018" y="809"/>
                </a:cubicBezTo>
                <a:cubicBezTo>
                  <a:pt x="5942" y="898"/>
                  <a:pt x="5991" y="611"/>
                  <a:pt x="5393" y="4485"/>
                </a:cubicBezTo>
                <a:cubicBezTo>
                  <a:pt x="5231" y="5536"/>
                  <a:pt x="4946" y="7382"/>
                  <a:pt x="4761" y="8584"/>
                </a:cubicBezTo>
                <a:cubicBezTo>
                  <a:pt x="4240" y="11952"/>
                  <a:pt x="4224" y="12065"/>
                  <a:pt x="4224" y="12242"/>
                </a:cubicBezTo>
                <a:cubicBezTo>
                  <a:pt x="4225" y="12333"/>
                  <a:pt x="4219" y="12494"/>
                  <a:pt x="4213" y="12600"/>
                </a:cubicBezTo>
                <a:cubicBezTo>
                  <a:pt x="4203" y="12762"/>
                  <a:pt x="4219" y="12904"/>
                  <a:pt x="4313" y="13488"/>
                </a:cubicBezTo>
                <a:cubicBezTo>
                  <a:pt x="4583" y="15178"/>
                  <a:pt x="4680" y="15696"/>
                  <a:pt x="4728" y="15718"/>
                </a:cubicBezTo>
                <a:cubicBezTo>
                  <a:pt x="4757" y="15731"/>
                  <a:pt x="7856" y="15727"/>
                  <a:pt x="7987" y="15714"/>
                </a:cubicBezTo>
                <a:cubicBezTo>
                  <a:pt x="8033" y="15709"/>
                  <a:pt x="8047" y="15661"/>
                  <a:pt x="8117" y="15288"/>
                </a:cubicBezTo>
                <a:cubicBezTo>
                  <a:pt x="8196" y="14863"/>
                  <a:pt x="8341" y="13996"/>
                  <a:pt x="8463" y="13211"/>
                </a:cubicBezTo>
                <a:cubicBezTo>
                  <a:pt x="8525" y="12813"/>
                  <a:pt x="8547" y="12485"/>
                  <a:pt x="8516" y="12414"/>
                </a:cubicBezTo>
                <a:cubicBezTo>
                  <a:pt x="8509" y="12397"/>
                  <a:pt x="8502" y="12287"/>
                  <a:pt x="8499" y="12168"/>
                </a:cubicBezTo>
                <a:cubicBezTo>
                  <a:pt x="8497" y="12038"/>
                  <a:pt x="8448" y="11654"/>
                  <a:pt x="8377" y="11201"/>
                </a:cubicBezTo>
                <a:cubicBezTo>
                  <a:pt x="8313" y="10787"/>
                  <a:pt x="8168" y="9854"/>
                  <a:pt x="8056" y="9128"/>
                </a:cubicBezTo>
                <a:cubicBezTo>
                  <a:pt x="7754" y="7177"/>
                  <a:pt x="7459" y="5266"/>
                  <a:pt x="7131" y="3142"/>
                </a:cubicBezTo>
                <a:cubicBezTo>
                  <a:pt x="6754" y="703"/>
                  <a:pt x="6784" y="866"/>
                  <a:pt x="6706" y="791"/>
                </a:cubicBezTo>
                <a:cubicBezTo>
                  <a:pt x="6655" y="741"/>
                  <a:pt x="6505" y="720"/>
                  <a:pt x="6356" y="724"/>
                </a:cubicBezTo>
                <a:close/>
                <a:moveTo>
                  <a:pt x="3037" y="2718"/>
                </a:moveTo>
                <a:cubicBezTo>
                  <a:pt x="3030" y="2738"/>
                  <a:pt x="3001" y="2887"/>
                  <a:pt x="2973" y="3050"/>
                </a:cubicBezTo>
                <a:cubicBezTo>
                  <a:pt x="2946" y="3213"/>
                  <a:pt x="2909" y="3426"/>
                  <a:pt x="2891" y="3523"/>
                </a:cubicBezTo>
                <a:lnTo>
                  <a:pt x="2859" y="3700"/>
                </a:lnTo>
                <a:lnTo>
                  <a:pt x="2805" y="3580"/>
                </a:lnTo>
                <a:cubicBezTo>
                  <a:pt x="2662" y="3260"/>
                  <a:pt x="2428" y="3378"/>
                  <a:pt x="2386" y="3792"/>
                </a:cubicBezTo>
                <a:cubicBezTo>
                  <a:pt x="2378" y="3875"/>
                  <a:pt x="2387" y="3988"/>
                  <a:pt x="2411" y="4117"/>
                </a:cubicBezTo>
                <a:cubicBezTo>
                  <a:pt x="2442" y="4279"/>
                  <a:pt x="2464" y="4328"/>
                  <a:pt x="2536" y="4393"/>
                </a:cubicBezTo>
                <a:cubicBezTo>
                  <a:pt x="2584" y="4436"/>
                  <a:pt x="2642" y="4458"/>
                  <a:pt x="2664" y="4442"/>
                </a:cubicBezTo>
                <a:cubicBezTo>
                  <a:pt x="2731" y="4392"/>
                  <a:pt x="2728" y="4485"/>
                  <a:pt x="2648" y="4902"/>
                </a:cubicBezTo>
                <a:cubicBezTo>
                  <a:pt x="2606" y="5123"/>
                  <a:pt x="2577" y="5318"/>
                  <a:pt x="2585" y="5335"/>
                </a:cubicBezTo>
                <a:cubicBezTo>
                  <a:pt x="2612" y="5397"/>
                  <a:pt x="2807" y="5556"/>
                  <a:pt x="2824" y="5531"/>
                </a:cubicBezTo>
                <a:cubicBezTo>
                  <a:pt x="2834" y="5516"/>
                  <a:pt x="2842" y="5471"/>
                  <a:pt x="2842" y="5431"/>
                </a:cubicBezTo>
                <a:cubicBezTo>
                  <a:pt x="2842" y="5300"/>
                  <a:pt x="2944" y="5044"/>
                  <a:pt x="3032" y="4954"/>
                </a:cubicBezTo>
                <a:cubicBezTo>
                  <a:pt x="3144" y="4838"/>
                  <a:pt x="3249" y="4877"/>
                  <a:pt x="3341" y="5066"/>
                </a:cubicBezTo>
                <a:cubicBezTo>
                  <a:pt x="3468" y="5327"/>
                  <a:pt x="3500" y="5655"/>
                  <a:pt x="3429" y="5965"/>
                </a:cubicBezTo>
                <a:lnTo>
                  <a:pt x="3392" y="6124"/>
                </a:lnTo>
                <a:lnTo>
                  <a:pt x="3540" y="6271"/>
                </a:lnTo>
                <a:cubicBezTo>
                  <a:pt x="3680" y="6409"/>
                  <a:pt x="3719" y="6438"/>
                  <a:pt x="3719" y="6407"/>
                </a:cubicBezTo>
                <a:cubicBezTo>
                  <a:pt x="3719" y="6400"/>
                  <a:pt x="3823" y="5804"/>
                  <a:pt x="3951" y="5083"/>
                </a:cubicBezTo>
                <a:lnTo>
                  <a:pt x="4183" y="3771"/>
                </a:lnTo>
                <a:lnTo>
                  <a:pt x="4122" y="3712"/>
                </a:lnTo>
                <a:cubicBezTo>
                  <a:pt x="3304" y="2922"/>
                  <a:pt x="3049" y="2688"/>
                  <a:pt x="3037" y="2718"/>
                </a:cubicBezTo>
                <a:close/>
                <a:moveTo>
                  <a:pt x="856" y="4007"/>
                </a:moveTo>
                <a:lnTo>
                  <a:pt x="856" y="5532"/>
                </a:lnTo>
                <a:lnTo>
                  <a:pt x="856" y="7057"/>
                </a:lnTo>
                <a:lnTo>
                  <a:pt x="1096" y="7057"/>
                </a:lnTo>
                <a:cubicBezTo>
                  <a:pt x="1228" y="7057"/>
                  <a:pt x="1341" y="7071"/>
                  <a:pt x="1348" y="7087"/>
                </a:cubicBezTo>
                <a:cubicBezTo>
                  <a:pt x="1355" y="7103"/>
                  <a:pt x="1343" y="7167"/>
                  <a:pt x="1322" y="7229"/>
                </a:cubicBezTo>
                <a:cubicBezTo>
                  <a:pt x="1249" y="7447"/>
                  <a:pt x="1289" y="7851"/>
                  <a:pt x="1396" y="7987"/>
                </a:cubicBezTo>
                <a:cubicBezTo>
                  <a:pt x="1523" y="8148"/>
                  <a:pt x="1690" y="8015"/>
                  <a:pt x="1732" y="7719"/>
                </a:cubicBezTo>
                <a:cubicBezTo>
                  <a:pt x="1759" y="7529"/>
                  <a:pt x="1744" y="7275"/>
                  <a:pt x="1702" y="7194"/>
                </a:cubicBezTo>
                <a:cubicBezTo>
                  <a:pt x="1647" y="7087"/>
                  <a:pt x="1698" y="7057"/>
                  <a:pt x="1938" y="7057"/>
                </a:cubicBezTo>
                <a:lnTo>
                  <a:pt x="2180" y="7057"/>
                </a:lnTo>
                <a:lnTo>
                  <a:pt x="2180" y="6510"/>
                </a:lnTo>
                <a:lnTo>
                  <a:pt x="2180" y="5962"/>
                </a:lnTo>
                <a:lnTo>
                  <a:pt x="2122" y="6032"/>
                </a:lnTo>
                <a:cubicBezTo>
                  <a:pt x="2091" y="6070"/>
                  <a:pt x="2029" y="6102"/>
                  <a:pt x="1984" y="6102"/>
                </a:cubicBezTo>
                <a:cubicBezTo>
                  <a:pt x="1916" y="6102"/>
                  <a:pt x="1891" y="6074"/>
                  <a:pt x="1829" y="5928"/>
                </a:cubicBezTo>
                <a:cubicBezTo>
                  <a:pt x="1703" y="5636"/>
                  <a:pt x="1707" y="5375"/>
                  <a:pt x="1842" y="5099"/>
                </a:cubicBezTo>
                <a:cubicBezTo>
                  <a:pt x="1918" y="4942"/>
                  <a:pt x="2027" y="4916"/>
                  <a:pt x="2122" y="5032"/>
                </a:cubicBezTo>
                <a:lnTo>
                  <a:pt x="2180" y="5102"/>
                </a:lnTo>
                <a:lnTo>
                  <a:pt x="2180" y="4554"/>
                </a:lnTo>
                <a:lnTo>
                  <a:pt x="2180" y="4007"/>
                </a:lnTo>
                <a:lnTo>
                  <a:pt x="1518" y="4007"/>
                </a:lnTo>
                <a:lnTo>
                  <a:pt x="856" y="4007"/>
                </a:lnTo>
                <a:close/>
                <a:moveTo>
                  <a:pt x="2883" y="6446"/>
                </a:moveTo>
                <a:cubicBezTo>
                  <a:pt x="2811" y="6452"/>
                  <a:pt x="2740" y="6525"/>
                  <a:pt x="2705" y="6661"/>
                </a:cubicBezTo>
                <a:cubicBezTo>
                  <a:pt x="2660" y="6834"/>
                  <a:pt x="2655" y="7135"/>
                  <a:pt x="2695" y="7269"/>
                </a:cubicBezTo>
                <a:cubicBezTo>
                  <a:pt x="2711" y="7322"/>
                  <a:pt x="2719" y="7377"/>
                  <a:pt x="2712" y="7392"/>
                </a:cubicBezTo>
                <a:cubicBezTo>
                  <a:pt x="2705" y="7408"/>
                  <a:pt x="2613" y="7422"/>
                  <a:pt x="2507" y="7422"/>
                </a:cubicBezTo>
                <a:lnTo>
                  <a:pt x="2316" y="7422"/>
                </a:lnTo>
                <a:lnTo>
                  <a:pt x="2316" y="7622"/>
                </a:lnTo>
                <a:lnTo>
                  <a:pt x="2316" y="7823"/>
                </a:lnTo>
                <a:lnTo>
                  <a:pt x="2399" y="7855"/>
                </a:lnTo>
                <a:cubicBezTo>
                  <a:pt x="2611" y="7938"/>
                  <a:pt x="2745" y="8280"/>
                  <a:pt x="2745" y="8742"/>
                </a:cubicBezTo>
                <a:cubicBezTo>
                  <a:pt x="2745" y="9215"/>
                  <a:pt x="2586" y="9607"/>
                  <a:pt x="2395" y="9607"/>
                </a:cubicBezTo>
                <a:lnTo>
                  <a:pt x="2316" y="9607"/>
                </a:lnTo>
                <a:lnTo>
                  <a:pt x="2316" y="9949"/>
                </a:lnTo>
                <a:lnTo>
                  <a:pt x="2316" y="10290"/>
                </a:lnTo>
                <a:lnTo>
                  <a:pt x="2930" y="10290"/>
                </a:lnTo>
                <a:lnTo>
                  <a:pt x="3543" y="10290"/>
                </a:lnTo>
                <a:lnTo>
                  <a:pt x="3543" y="8855"/>
                </a:lnTo>
                <a:lnTo>
                  <a:pt x="3543" y="7422"/>
                </a:lnTo>
                <a:lnTo>
                  <a:pt x="3313" y="7422"/>
                </a:lnTo>
                <a:cubicBezTo>
                  <a:pt x="3186" y="7422"/>
                  <a:pt x="3078" y="7412"/>
                  <a:pt x="3072" y="7398"/>
                </a:cubicBezTo>
                <a:cubicBezTo>
                  <a:pt x="3067" y="7385"/>
                  <a:pt x="3079" y="7292"/>
                  <a:pt x="3099" y="7194"/>
                </a:cubicBezTo>
                <a:cubicBezTo>
                  <a:pt x="3143" y="6989"/>
                  <a:pt x="3135" y="6810"/>
                  <a:pt x="3073" y="6628"/>
                </a:cubicBezTo>
                <a:cubicBezTo>
                  <a:pt x="3030" y="6499"/>
                  <a:pt x="2955" y="6440"/>
                  <a:pt x="2883" y="6446"/>
                </a:cubicBezTo>
                <a:close/>
                <a:moveTo>
                  <a:pt x="856" y="7422"/>
                </a:moveTo>
                <a:lnTo>
                  <a:pt x="856" y="8855"/>
                </a:lnTo>
                <a:lnTo>
                  <a:pt x="856" y="10290"/>
                </a:lnTo>
                <a:lnTo>
                  <a:pt x="1518" y="10290"/>
                </a:lnTo>
                <a:lnTo>
                  <a:pt x="2180" y="10290"/>
                </a:lnTo>
                <a:lnTo>
                  <a:pt x="2180" y="9751"/>
                </a:lnTo>
                <a:cubicBezTo>
                  <a:pt x="2180" y="9455"/>
                  <a:pt x="2185" y="9200"/>
                  <a:pt x="2191" y="9185"/>
                </a:cubicBezTo>
                <a:cubicBezTo>
                  <a:pt x="2198" y="9169"/>
                  <a:pt x="2232" y="9190"/>
                  <a:pt x="2268" y="9229"/>
                </a:cubicBezTo>
                <a:cubicBezTo>
                  <a:pt x="2391" y="9367"/>
                  <a:pt x="2546" y="9206"/>
                  <a:pt x="2590" y="8895"/>
                </a:cubicBezTo>
                <a:cubicBezTo>
                  <a:pt x="2656" y="8427"/>
                  <a:pt x="2450" y="8031"/>
                  <a:pt x="2259" y="8262"/>
                </a:cubicBezTo>
                <a:cubicBezTo>
                  <a:pt x="2229" y="8298"/>
                  <a:pt x="2199" y="8316"/>
                  <a:pt x="2192" y="8300"/>
                </a:cubicBezTo>
                <a:cubicBezTo>
                  <a:pt x="2185" y="8285"/>
                  <a:pt x="2180" y="8080"/>
                  <a:pt x="2180" y="7846"/>
                </a:cubicBezTo>
                <a:lnTo>
                  <a:pt x="2180" y="7422"/>
                </a:lnTo>
                <a:lnTo>
                  <a:pt x="2038" y="7422"/>
                </a:lnTo>
                <a:lnTo>
                  <a:pt x="1896" y="7422"/>
                </a:lnTo>
                <a:lnTo>
                  <a:pt x="1893" y="7606"/>
                </a:lnTo>
                <a:cubicBezTo>
                  <a:pt x="1886" y="8021"/>
                  <a:pt x="1698" y="8423"/>
                  <a:pt x="1513" y="8423"/>
                </a:cubicBezTo>
                <a:cubicBezTo>
                  <a:pt x="1351" y="8423"/>
                  <a:pt x="1162" y="8022"/>
                  <a:pt x="1137" y="7627"/>
                </a:cubicBezTo>
                <a:lnTo>
                  <a:pt x="1124" y="7422"/>
                </a:lnTo>
                <a:lnTo>
                  <a:pt x="990" y="7422"/>
                </a:lnTo>
                <a:lnTo>
                  <a:pt x="856" y="7422"/>
                </a:lnTo>
                <a:close/>
                <a:moveTo>
                  <a:pt x="21579" y="11088"/>
                </a:moveTo>
                <a:cubicBezTo>
                  <a:pt x="21569" y="11103"/>
                  <a:pt x="21560" y="11176"/>
                  <a:pt x="21560" y="11250"/>
                </a:cubicBezTo>
                <a:cubicBezTo>
                  <a:pt x="21560" y="11323"/>
                  <a:pt x="21569" y="11383"/>
                  <a:pt x="21579" y="11383"/>
                </a:cubicBezTo>
                <a:cubicBezTo>
                  <a:pt x="21590" y="11383"/>
                  <a:pt x="21599" y="11309"/>
                  <a:pt x="21599" y="11220"/>
                </a:cubicBezTo>
                <a:cubicBezTo>
                  <a:pt x="21599" y="11124"/>
                  <a:pt x="21591" y="11071"/>
                  <a:pt x="21579" y="11088"/>
                </a:cubicBezTo>
                <a:close/>
                <a:moveTo>
                  <a:pt x="9" y="11119"/>
                </a:moveTo>
                <a:cubicBezTo>
                  <a:pt x="6" y="11110"/>
                  <a:pt x="4" y="11148"/>
                  <a:pt x="4" y="11223"/>
                </a:cubicBezTo>
                <a:cubicBezTo>
                  <a:pt x="3" y="11323"/>
                  <a:pt x="7" y="11370"/>
                  <a:pt x="12" y="11327"/>
                </a:cubicBezTo>
                <a:cubicBezTo>
                  <a:pt x="17" y="11283"/>
                  <a:pt x="17" y="11201"/>
                  <a:pt x="13" y="11144"/>
                </a:cubicBezTo>
                <a:cubicBezTo>
                  <a:pt x="11" y="11130"/>
                  <a:pt x="10" y="11122"/>
                  <a:pt x="9" y="11119"/>
                </a:cubicBezTo>
                <a:close/>
                <a:moveTo>
                  <a:pt x="849" y="14024"/>
                </a:moveTo>
                <a:lnTo>
                  <a:pt x="862" y="15037"/>
                </a:lnTo>
                <a:cubicBezTo>
                  <a:pt x="869" y="15594"/>
                  <a:pt x="875" y="16218"/>
                  <a:pt x="875" y="16423"/>
                </a:cubicBezTo>
                <a:cubicBezTo>
                  <a:pt x="875" y="16735"/>
                  <a:pt x="880" y="16796"/>
                  <a:pt x="908" y="16808"/>
                </a:cubicBezTo>
                <a:cubicBezTo>
                  <a:pt x="926" y="16817"/>
                  <a:pt x="982" y="16828"/>
                  <a:pt x="1032" y="16832"/>
                </a:cubicBezTo>
                <a:lnTo>
                  <a:pt x="1124" y="16840"/>
                </a:lnTo>
                <a:lnTo>
                  <a:pt x="1133" y="16638"/>
                </a:lnTo>
                <a:cubicBezTo>
                  <a:pt x="1145" y="16385"/>
                  <a:pt x="1220" y="16117"/>
                  <a:pt x="1317" y="15976"/>
                </a:cubicBezTo>
                <a:cubicBezTo>
                  <a:pt x="1425" y="15819"/>
                  <a:pt x="1618" y="15822"/>
                  <a:pt x="1719" y="15982"/>
                </a:cubicBezTo>
                <a:cubicBezTo>
                  <a:pt x="1813" y="16130"/>
                  <a:pt x="1886" y="16381"/>
                  <a:pt x="1901" y="16602"/>
                </a:cubicBezTo>
                <a:cubicBezTo>
                  <a:pt x="1907" y="16700"/>
                  <a:pt x="1920" y="16789"/>
                  <a:pt x="1929" y="16802"/>
                </a:cubicBezTo>
                <a:cubicBezTo>
                  <a:pt x="1937" y="16816"/>
                  <a:pt x="1991" y="16826"/>
                  <a:pt x="2047" y="16825"/>
                </a:cubicBezTo>
                <a:lnTo>
                  <a:pt x="2151" y="16822"/>
                </a:lnTo>
                <a:lnTo>
                  <a:pt x="2156" y="16412"/>
                </a:lnTo>
                <a:cubicBezTo>
                  <a:pt x="2163" y="15868"/>
                  <a:pt x="2162" y="15870"/>
                  <a:pt x="2258" y="15987"/>
                </a:cubicBezTo>
                <a:cubicBezTo>
                  <a:pt x="2422" y="16186"/>
                  <a:pt x="2589" y="15963"/>
                  <a:pt x="2589" y="15544"/>
                </a:cubicBezTo>
                <a:cubicBezTo>
                  <a:pt x="2589" y="15368"/>
                  <a:pt x="2579" y="15311"/>
                  <a:pt x="2523" y="15179"/>
                </a:cubicBezTo>
                <a:cubicBezTo>
                  <a:pt x="2468" y="15051"/>
                  <a:pt x="2442" y="15025"/>
                  <a:pt x="2371" y="15025"/>
                </a:cubicBezTo>
                <a:cubicBezTo>
                  <a:pt x="2324" y="15025"/>
                  <a:pt x="2267" y="15057"/>
                  <a:pt x="2243" y="15096"/>
                </a:cubicBezTo>
                <a:cubicBezTo>
                  <a:pt x="2167" y="15221"/>
                  <a:pt x="2157" y="15148"/>
                  <a:pt x="2171" y="14565"/>
                </a:cubicBezTo>
                <a:lnTo>
                  <a:pt x="2185" y="14024"/>
                </a:lnTo>
                <a:lnTo>
                  <a:pt x="1517" y="14024"/>
                </a:lnTo>
                <a:lnTo>
                  <a:pt x="849" y="14024"/>
                </a:lnTo>
                <a:close/>
                <a:moveTo>
                  <a:pt x="2336" y="14024"/>
                </a:moveTo>
                <a:lnTo>
                  <a:pt x="2336" y="14309"/>
                </a:lnTo>
                <a:lnTo>
                  <a:pt x="2336" y="14593"/>
                </a:lnTo>
                <a:lnTo>
                  <a:pt x="2436" y="14650"/>
                </a:lnTo>
                <a:cubicBezTo>
                  <a:pt x="2613" y="14748"/>
                  <a:pt x="2733" y="15049"/>
                  <a:pt x="2757" y="15451"/>
                </a:cubicBezTo>
                <a:cubicBezTo>
                  <a:pt x="2783" y="15903"/>
                  <a:pt x="2595" y="16438"/>
                  <a:pt x="2410" y="16438"/>
                </a:cubicBezTo>
                <a:lnTo>
                  <a:pt x="2336" y="16438"/>
                </a:lnTo>
                <a:lnTo>
                  <a:pt x="2336" y="16642"/>
                </a:lnTo>
                <a:lnTo>
                  <a:pt x="2336" y="16847"/>
                </a:lnTo>
                <a:lnTo>
                  <a:pt x="2527" y="16847"/>
                </a:lnTo>
                <a:cubicBezTo>
                  <a:pt x="2632" y="16847"/>
                  <a:pt x="2724" y="16859"/>
                  <a:pt x="2731" y="16875"/>
                </a:cubicBezTo>
                <a:cubicBezTo>
                  <a:pt x="2738" y="16891"/>
                  <a:pt x="2731" y="16962"/>
                  <a:pt x="2715" y="17032"/>
                </a:cubicBezTo>
                <a:cubicBezTo>
                  <a:pt x="2699" y="17103"/>
                  <a:pt x="2686" y="17221"/>
                  <a:pt x="2686" y="17295"/>
                </a:cubicBezTo>
                <a:lnTo>
                  <a:pt x="2686" y="17430"/>
                </a:lnTo>
                <a:lnTo>
                  <a:pt x="2891" y="17436"/>
                </a:lnTo>
                <a:lnTo>
                  <a:pt x="3095" y="17440"/>
                </a:lnTo>
                <a:lnTo>
                  <a:pt x="3095" y="17268"/>
                </a:lnTo>
                <a:cubicBezTo>
                  <a:pt x="3095" y="17173"/>
                  <a:pt x="3082" y="17051"/>
                  <a:pt x="3066" y="16997"/>
                </a:cubicBezTo>
                <a:cubicBezTo>
                  <a:pt x="3050" y="16943"/>
                  <a:pt x="3044" y="16888"/>
                  <a:pt x="3054" y="16874"/>
                </a:cubicBezTo>
                <a:cubicBezTo>
                  <a:pt x="3063" y="16860"/>
                  <a:pt x="3173" y="16846"/>
                  <a:pt x="3296" y="16844"/>
                </a:cubicBezTo>
                <a:cubicBezTo>
                  <a:pt x="3477" y="16841"/>
                  <a:pt x="3523" y="16826"/>
                  <a:pt x="3532" y="16771"/>
                </a:cubicBezTo>
                <a:cubicBezTo>
                  <a:pt x="3538" y="16734"/>
                  <a:pt x="3543" y="16100"/>
                  <a:pt x="3543" y="15363"/>
                </a:cubicBezTo>
                <a:lnTo>
                  <a:pt x="3543" y="14024"/>
                </a:lnTo>
                <a:lnTo>
                  <a:pt x="2940" y="14024"/>
                </a:lnTo>
                <a:lnTo>
                  <a:pt x="2336" y="14024"/>
                </a:lnTo>
                <a:close/>
                <a:moveTo>
                  <a:pt x="1537" y="16260"/>
                </a:moveTo>
                <a:cubicBezTo>
                  <a:pt x="1492" y="16251"/>
                  <a:pt x="1445" y="16270"/>
                  <a:pt x="1403" y="16320"/>
                </a:cubicBezTo>
                <a:cubicBezTo>
                  <a:pt x="1303" y="16442"/>
                  <a:pt x="1272" y="16803"/>
                  <a:pt x="1341" y="17049"/>
                </a:cubicBezTo>
                <a:cubicBezTo>
                  <a:pt x="1362" y="17122"/>
                  <a:pt x="1375" y="17199"/>
                  <a:pt x="1369" y="17219"/>
                </a:cubicBezTo>
                <a:cubicBezTo>
                  <a:pt x="1364" y="17240"/>
                  <a:pt x="1251" y="17256"/>
                  <a:pt x="1117" y="17256"/>
                </a:cubicBezTo>
                <a:cubicBezTo>
                  <a:pt x="984" y="17256"/>
                  <a:pt x="875" y="17265"/>
                  <a:pt x="875" y="17276"/>
                </a:cubicBezTo>
                <a:cubicBezTo>
                  <a:pt x="875" y="17286"/>
                  <a:pt x="880" y="17325"/>
                  <a:pt x="886" y="17362"/>
                </a:cubicBezTo>
                <a:cubicBezTo>
                  <a:pt x="895" y="17419"/>
                  <a:pt x="987" y="17430"/>
                  <a:pt x="1509" y="17430"/>
                </a:cubicBezTo>
                <a:cubicBezTo>
                  <a:pt x="2091" y="17430"/>
                  <a:pt x="2123" y="17425"/>
                  <a:pt x="2142" y="17342"/>
                </a:cubicBezTo>
                <a:cubicBezTo>
                  <a:pt x="2161" y="17260"/>
                  <a:pt x="2151" y="17256"/>
                  <a:pt x="1919" y="17256"/>
                </a:cubicBezTo>
                <a:cubicBezTo>
                  <a:pt x="1776" y="17256"/>
                  <a:pt x="1671" y="17237"/>
                  <a:pt x="1664" y="17210"/>
                </a:cubicBezTo>
                <a:cubicBezTo>
                  <a:pt x="1657" y="17185"/>
                  <a:pt x="1669" y="17112"/>
                  <a:pt x="1691" y="17046"/>
                </a:cubicBezTo>
                <a:cubicBezTo>
                  <a:pt x="1736" y="16912"/>
                  <a:pt x="1744" y="16685"/>
                  <a:pt x="1709" y="16504"/>
                </a:cubicBezTo>
                <a:cubicBezTo>
                  <a:pt x="1681" y="16362"/>
                  <a:pt x="1612" y="16273"/>
                  <a:pt x="1537" y="16260"/>
                </a:cubicBezTo>
                <a:close/>
                <a:moveTo>
                  <a:pt x="1275" y="18716"/>
                </a:moveTo>
                <a:cubicBezTo>
                  <a:pt x="1241" y="18716"/>
                  <a:pt x="1208" y="18727"/>
                  <a:pt x="1193" y="18749"/>
                </a:cubicBezTo>
                <a:cubicBezTo>
                  <a:pt x="1172" y="18781"/>
                  <a:pt x="758" y="21381"/>
                  <a:pt x="758" y="21486"/>
                </a:cubicBezTo>
                <a:cubicBezTo>
                  <a:pt x="758" y="21515"/>
                  <a:pt x="791" y="21536"/>
                  <a:pt x="834" y="21536"/>
                </a:cubicBezTo>
                <a:cubicBezTo>
                  <a:pt x="908" y="21536"/>
                  <a:pt x="912" y="21528"/>
                  <a:pt x="945" y="21320"/>
                </a:cubicBezTo>
                <a:cubicBezTo>
                  <a:pt x="963" y="21201"/>
                  <a:pt x="990" y="21037"/>
                  <a:pt x="1004" y="20955"/>
                </a:cubicBezTo>
                <a:lnTo>
                  <a:pt x="1029" y="20805"/>
                </a:lnTo>
                <a:lnTo>
                  <a:pt x="1276" y="20818"/>
                </a:lnTo>
                <a:lnTo>
                  <a:pt x="1522" y="20830"/>
                </a:lnTo>
                <a:lnTo>
                  <a:pt x="1573" y="21183"/>
                </a:lnTo>
                <a:lnTo>
                  <a:pt x="1624" y="21536"/>
                </a:lnTo>
                <a:lnTo>
                  <a:pt x="1707" y="21536"/>
                </a:lnTo>
                <a:cubicBezTo>
                  <a:pt x="1753" y="21536"/>
                  <a:pt x="1790" y="21516"/>
                  <a:pt x="1790" y="21490"/>
                </a:cubicBezTo>
                <a:cubicBezTo>
                  <a:pt x="1790" y="21385"/>
                  <a:pt x="1378" y="18783"/>
                  <a:pt x="1356" y="18750"/>
                </a:cubicBezTo>
                <a:cubicBezTo>
                  <a:pt x="1341" y="18728"/>
                  <a:pt x="1308" y="18717"/>
                  <a:pt x="1275" y="18716"/>
                </a:cubicBezTo>
                <a:close/>
                <a:moveTo>
                  <a:pt x="17449" y="18719"/>
                </a:moveTo>
                <a:cubicBezTo>
                  <a:pt x="17293" y="18725"/>
                  <a:pt x="17204" y="18845"/>
                  <a:pt x="17155" y="19106"/>
                </a:cubicBezTo>
                <a:cubicBezTo>
                  <a:pt x="17103" y="19378"/>
                  <a:pt x="17114" y="19655"/>
                  <a:pt x="17184" y="19869"/>
                </a:cubicBezTo>
                <a:cubicBezTo>
                  <a:pt x="17215" y="19965"/>
                  <a:pt x="17300" y="20102"/>
                  <a:pt x="17409" y="20234"/>
                </a:cubicBezTo>
                <a:cubicBezTo>
                  <a:pt x="17505" y="20350"/>
                  <a:pt x="17602" y="20499"/>
                  <a:pt x="17624" y="20565"/>
                </a:cubicBezTo>
                <a:cubicBezTo>
                  <a:pt x="17745" y="20923"/>
                  <a:pt x="17559" y="21344"/>
                  <a:pt x="17336" y="21219"/>
                </a:cubicBezTo>
                <a:cubicBezTo>
                  <a:pt x="17283" y="21189"/>
                  <a:pt x="17223" y="21137"/>
                  <a:pt x="17203" y="21102"/>
                </a:cubicBezTo>
                <a:cubicBezTo>
                  <a:pt x="17137" y="20985"/>
                  <a:pt x="17100" y="21019"/>
                  <a:pt x="17100" y="21194"/>
                </a:cubicBezTo>
                <a:cubicBezTo>
                  <a:pt x="17100" y="21325"/>
                  <a:pt x="17110" y="21365"/>
                  <a:pt x="17161" y="21427"/>
                </a:cubicBezTo>
                <a:cubicBezTo>
                  <a:pt x="17195" y="21467"/>
                  <a:pt x="17262" y="21516"/>
                  <a:pt x="17312" y="21535"/>
                </a:cubicBezTo>
                <a:cubicBezTo>
                  <a:pt x="17479" y="21600"/>
                  <a:pt x="17650" y="21511"/>
                  <a:pt x="17728" y="21318"/>
                </a:cubicBezTo>
                <a:cubicBezTo>
                  <a:pt x="17794" y="21157"/>
                  <a:pt x="17820" y="20988"/>
                  <a:pt x="17820" y="20725"/>
                </a:cubicBezTo>
                <a:cubicBezTo>
                  <a:pt x="17820" y="20354"/>
                  <a:pt x="17750" y="20178"/>
                  <a:pt x="17482" y="19872"/>
                </a:cubicBezTo>
                <a:cubicBezTo>
                  <a:pt x="17348" y="19719"/>
                  <a:pt x="17294" y="19575"/>
                  <a:pt x="17294" y="19375"/>
                </a:cubicBezTo>
                <a:cubicBezTo>
                  <a:pt x="17294" y="19047"/>
                  <a:pt x="17475" y="18916"/>
                  <a:pt x="17649" y="19117"/>
                </a:cubicBezTo>
                <a:cubicBezTo>
                  <a:pt x="17743" y="19225"/>
                  <a:pt x="17761" y="19212"/>
                  <a:pt x="17761" y="19031"/>
                </a:cubicBezTo>
                <a:cubicBezTo>
                  <a:pt x="17761" y="18838"/>
                  <a:pt x="17692" y="18749"/>
                  <a:pt x="17520" y="18724"/>
                </a:cubicBezTo>
                <a:cubicBezTo>
                  <a:pt x="17495" y="18720"/>
                  <a:pt x="17471" y="18718"/>
                  <a:pt x="17449" y="18719"/>
                </a:cubicBezTo>
                <a:close/>
                <a:moveTo>
                  <a:pt x="6192" y="18724"/>
                </a:moveTo>
                <a:cubicBezTo>
                  <a:pt x="5992" y="18758"/>
                  <a:pt x="5847" y="19023"/>
                  <a:pt x="5773" y="19495"/>
                </a:cubicBezTo>
                <a:cubicBezTo>
                  <a:pt x="5717" y="19854"/>
                  <a:pt x="5721" y="20564"/>
                  <a:pt x="5781" y="20876"/>
                </a:cubicBezTo>
                <a:cubicBezTo>
                  <a:pt x="5835" y="21158"/>
                  <a:pt x="5906" y="21340"/>
                  <a:pt x="6007" y="21453"/>
                </a:cubicBezTo>
                <a:cubicBezTo>
                  <a:pt x="6070" y="21524"/>
                  <a:pt x="6119" y="21536"/>
                  <a:pt x="6261" y="21525"/>
                </a:cubicBezTo>
                <a:cubicBezTo>
                  <a:pt x="6487" y="21506"/>
                  <a:pt x="6569" y="21411"/>
                  <a:pt x="6578" y="21158"/>
                </a:cubicBezTo>
                <a:cubicBezTo>
                  <a:pt x="6581" y="21065"/>
                  <a:pt x="6575" y="20990"/>
                  <a:pt x="6565" y="20990"/>
                </a:cubicBezTo>
                <a:cubicBezTo>
                  <a:pt x="6554" y="20990"/>
                  <a:pt x="6504" y="21042"/>
                  <a:pt x="6454" y="21105"/>
                </a:cubicBezTo>
                <a:cubicBezTo>
                  <a:pt x="6346" y="21239"/>
                  <a:pt x="6203" y="21255"/>
                  <a:pt x="6105" y="21146"/>
                </a:cubicBezTo>
                <a:cubicBezTo>
                  <a:pt x="5935" y="20958"/>
                  <a:pt x="5853" y="20279"/>
                  <a:pt x="5929" y="19681"/>
                </a:cubicBezTo>
                <a:cubicBezTo>
                  <a:pt x="6006" y="19081"/>
                  <a:pt x="6217" y="18876"/>
                  <a:pt x="6455" y="19169"/>
                </a:cubicBezTo>
                <a:cubicBezTo>
                  <a:pt x="6517" y="19244"/>
                  <a:pt x="6571" y="19305"/>
                  <a:pt x="6575" y="19305"/>
                </a:cubicBezTo>
                <a:cubicBezTo>
                  <a:pt x="6580" y="19305"/>
                  <a:pt x="6581" y="19219"/>
                  <a:pt x="6578" y="19112"/>
                </a:cubicBezTo>
                <a:cubicBezTo>
                  <a:pt x="6573" y="18938"/>
                  <a:pt x="6565" y="18910"/>
                  <a:pt x="6496" y="18832"/>
                </a:cubicBezTo>
                <a:cubicBezTo>
                  <a:pt x="6452" y="18782"/>
                  <a:pt x="6361" y="18736"/>
                  <a:pt x="6281" y="18724"/>
                </a:cubicBezTo>
                <a:cubicBezTo>
                  <a:pt x="6250" y="18719"/>
                  <a:pt x="6221" y="18719"/>
                  <a:pt x="6192" y="18724"/>
                </a:cubicBezTo>
                <a:close/>
                <a:moveTo>
                  <a:pt x="10127" y="18724"/>
                </a:moveTo>
                <a:cubicBezTo>
                  <a:pt x="9926" y="18757"/>
                  <a:pt x="9782" y="19022"/>
                  <a:pt x="9708" y="19495"/>
                </a:cubicBezTo>
                <a:cubicBezTo>
                  <a:pt x="9652" y="19854"/>
                  <a:pt x="9655" y="20564"/>
                  <a:pt x="9715" y="20876"/>
                </a:cubicBezTo>
                <a:cubicBezTo>
                  <a:pt x="9769" y="21158"/>
                  <a:pt x="9840" y="21340"/>
                  <a:pt x="9942" y="21453"/>
                </a:cubicBezTo>
                <a:cubicBezTo>
                  <a:pt x="10005" y="21524"/>
                  <a:pt x="10054" y="21536"/>
                  <a:pt x="10196" y="21525"/>
                </a:cubicBezTo>
                <a:cubicBezTo>
                  <a:pt x="10422" y="21506"/>
                  <a:pt x="10504" y="21411"/>
                  <a:pt x="10513" y="21158"/>
                </a:cubicBezTo>
                <a:cubicBezTo>
                  <a:pt x="10516" y="21065"/>
                  <a:pt x="10509" y="20990"/>
                  <a:pt x="10499" y="20990"/>
                </a:cubicBezTo>
                <a:cubicBezTo>
                  <a:pt x="10488" y="20990"/>
                  <a:pt x="10437" y="21043"/>
                  <a:pt x="10386" y="21108"/>
                </a:cubicBezTo>
                <a:cubicBezTo>
                  <a:pt x="10266" y="21258"/>
                  <a:pt x="10092" y="21251"/>
                  <a:pt x="9996" y="21091"/>
                </a:cubicBezTo>
                <a:cubicBezTo>
                  <a:pt x="9861" y="20866"/>
                  <a:pt x="9798" y="20217"/>
                  <a:pt x="9862" y="19704"/>
                </a:cubicBezTo>
                <a:cubicBezTo>
                  <a:pt x="9939" y="19083"/>
                  <a:pt x="10147" y="18871"/>
                  <a:pt x="10390" y="19169"/>
                </a:cubicBezTo>
                <a:cubicBezTo>
                  <a:pt x="10451" y="19244"/>
                  <a:pt x="10505" y="19305"/>
                  <a:pt x="10509" y="19305"/>
                </a:cubicBezTo>
                <a:cubicBezTo>
                  <a:pt x="10514" y="19305"/>
                  <a:pt x="10516" y="19221"/>
                  <a:pt x="10513" y="19117"/>
                </a:cubicBezTo>
                <a:cubicBezTo>
                  <a:pt x="10507" y="18949"/>
                  <a:pt x="10498" y="18916"/>
                  <a:pt x="10431" y="18835"/>
                </a:cubicBezTo>
                <a:cubicBezTo>
                  <a:pt x="10385" y="18779"/>
                  <a:pt x="10303" y="18737"/>
                  <a:pt x="10216" y="18724"/>
                </a:cubicBezTo>
                <a:cubicBezTo>
                  <a:pt x="10185" y="18719"/>
                  <a:pt x="10155" y="18719"/>
                  <a:pt x="10127" y="18724"/>
                </a:cubicBezTo>
                <a:close/>
                <a:moveTo>
                  <a:pt x="3950" y="18936"/>
                </a:moveTo>
                <a:lnTo>
                  <a:pt x="3878" y="18949"/>
                </a:lnTo>
                <a:lnTo>
                  <a:pt x="3806" y="18964"/>
                </a:lnTo>
                <a:lnTo>
                  <a:pt x="3796" y="19215"/>
                </a:lnTo>
                <a:cubicBezTo>
                  <a:pt x="3787" y="19458"/>
                  <a:pt x="3785" y="19465"/>
                  <a:pt x="3724" y="19479"/>
                </a:cubicBezTo>
                <a:cubicBezTo>
                  <a:pt x="3669" y="19491"/>
                  <a:pt x="3660" y="19510"/>
                  <a:pt x="3660" y="19624"/>
                </a:cubicBezTo>
                <a:cubicBezTo>
                  <a:pt x="3660" y="19738"/>
                  <a:pt x="3669" y="19757"/>
                  <a:pt x="3724" y="19770"/>
                </a:cubicBezTo>
                <a:lnTo>
                  <a:pt x="3787" y="19783"/>
                </a:lnTo>
                <a:lnTo>
                  <a:pt x="3797" y="20489"/>
                </a:lnTo>
                <a:cubicBezTo>
                  <a:pt x="3808" y="21208"/>
                  <a:pt x="3826" y="21401"/>
                  <a:pt x="3888" y="21487"/>
                </a:cubicBezTo>
                <a:cubicBezTo>
                  <a:pt x="3908" y="21514"/>
                  <a:pt x="3980" y="21531"/>
                  <a:pt x="4050" y="21525"/>
                </a:cubicBezTo>
                <a:lnTo>
                  <a:pt x="4176" y="21514"/>
                </a:lnTo>
                <a:lnTo>
                  <a:pt x="4183" y="21361"/>
                </a:lnTo>
                <a:lnTo>
                  <a:pt x="4189" y="21209"/>
                </a:lnTo>
                <a:lnTo>
                  <a:pt x="4113" y="21238"/>
                </a:lnTo>
                <a:cubicBezTo>
                  <a:pt x="4051" y="21263"/>
                  <a:pt x="4031" y="21251"/>
                  <a:pt x="4000" y="21170"/>
                </a:cubicBezTo>
                <a:cubicBezTo>
                  <a:pt x="3966" y="21082"/>
                  <a:pt x="3962" y="21003"/>
                  <a:pt x="3962" y="20428"/>
                </a:cubicBezTo>
                <a:lnTo>
                  <a:pt x="3962" y="19783"/>
                </a:lnTo>
                <a:lnTo>
                  <a:pt x="4074" y="19770"/>
                </a:lnTo>
                <a:cubicBezTo>
                  <a:pt x="4183" y="19756"/>
                  <a:pt x="4186" y="19753"/>
                  <a:pt x="4186" y="19624"/>
                </a:cubicBezTo>
                <a:cubicBezTo>
                  <a:pt x="4186" y="19495"/>
                  <a:pt x="4183" y="19492"/>
                  <a:pt x="4074" y="19479"/>
                </a:cubicBezTo>
                <a:lnTo>
                  <a:pt x="3962" y="19464"/>
                </a:lnTo>
                <a:lnTo>
                  <a:pt x="3956" y="19200"/>
                </a:lnTo>
                <a:lnTo>
                  <a:pt x="3950" y="18936"/>
                </a:lnTo>
                <a:close/>
                <a:moveTo>
                  <a:pt x="18075" y="18936"/>
                </a:moveTo>
                <a:lnTo>
                  <a:pt x="18070" y="19200"/>
                </a:lnTo>
                <a:cubicBezTo>
                  <a:pt x="18064" y="19460"/>
                  <a:pt x="18063" y="19465"/>
                  <a:pt x="18002" y="19479"/>
                </a:cubicBezTo>
                <a:cubicBezTo>
                  <a:pt x="17938" y="19493"/>
                  <a:pt x="17911" y="19574"/>
                  <a:pt x="17930" y="19689"/>
                </a:cubicBezTo>
                <a:cubicBezTo>
                  <a:pt x="17935" y="19726"/>
                  <a:pt x="17968" y="19762"/>
                  <a:pt x="18002" y="19770"/>
                </a:cubicBezTo>
                <a:lnTo>
                  <a:pt x="18063" y="19783"/>
                </a:lnTo>
                <a:lnTo>
                  <a:pt x="18074" y="20511"/>
                </a:lnTo>
                <a:cubicBezTo>
                  <a:pt x="18084" y="21248"/>
                  <a:pt x="18098" y="21393"/>
                  <a:pt x="18166" y="21489"/>
                </a:cubicBezTo>
                <a:cubicBezTo>
                  <a:pt x="18185" y="21515"/>
                  <a:pt x="18257" y="21531"/>
                  <a:pt x="18327" y="21525"/>
                </a:cubicBezTo>
                <a:lnTo>
                  <a:pt x="18453" y="21514"/>
                </a:lnTo>
                <a:lnTo>
                  <a:pt x="18459" y="21361"/>
                </a:lnTo>
                <a:lnTo>
                  <a:pt x="18466" y="21209"/>
                </a:lnTo>
                <a:lnTo>
                  <a:pt x="18388" y="21240"/>
                </a:lnTo>
                <a:cubicBezTo>
                  <a:pt x="18324" y="21265"/>
                  <a:pt x="18303" y="21253"/>
                  <a:pt x="18269" y="21174"/>
                </a:cubicBezTo>
                <a:cubicBezTo>
                  <a:pt x="18231" y="21085"/>
                  <a:pt x="18228" y="21038"/>
                  <a:pt x="18233" y="20431"/>
                </a:cubicBezTo>
                <a:lnTo>
                  <a:pt x="18239" y="19783"/>
                </a:lnTo>
                <a:lnTo>
                  <a:pt x="18351" y="19770"/>
                </a:lnTo>
                <a:cubicBezTo>
                  <a:pt x="18460" y="19756"/>
                  <a:pt x="18463" y="19753"/>
                  <a:pt x="18463" y="19624"/>
                </a:cubicBezTo>
                <a:cubicBezTo>
                  <a:pt x="18463" y="19495"/>
                  <a:pt x="18460" y="19492"/>
                  <a:pt x="18351" y="19479"/>
                </a:cubicBezTo>
                <a:lnTo>
                  <a:pt x="18239" y="19464"/>
                </a:lnTo>
                <a:lnTo>
                  <a:pt x="18229" y="19215"/>
                </a:lnTo>
                <a:lnTo>
                  <a:pt x="18220" y="18964"/>
                </a:lnTo>
                <a:lnTo>
                  <a:pt x="18147" y="18949"/>
                </a:lnTo>
                <a:lnTo>
                  <a:pt x="18075" y="18936"/>
                </a:lnTo>
                <a:close/>
                <a:moveTo>
                  <a:pt x="12664" y="19440"/>
                </a:moveTo>
                <a:cubicBezTo>
                  <a:pt x="12606" y="19451"/>
                  <a:pt x="12546" y="19503"/>
                  <a:pt x="12487" y="19596"/>
                </a:cubicBezTo>
                <a:cubicBezTo>
                  <a:pt x="12389" y="19750"/>
                  <a:pt x="12388" y="19750"/>
                  <a:pt x="12353" y="19660"/>
                </a:cubicBezTo>
                <a:cubicBezTo>
                  <a:pt x="12253" y="19400"/>
                  <a:pt x="12086" y="19366"/>
                  <a:pt x="11960" y="19580"/>
                </a:cubicBezTo>
                <a:cubicBezTo>
                  <a:pt x="11894" y="19691"/>
                  <a:pt x="11877" y="19704"/>
                  <a:pt x="11869" y="19648"/>
                </a:cubicBezTo>
                <a:cubicBezTo>
                  <a:pt x="11864" y="19610"/>
                  <a:pt x="11855" y="19546"/>
                  <a:pt x="11850" y="19507"/>
                </a:cubicBezTo>
                <a:cubicBezTo>
                  <a:pt x="11844" y="19460"/>
                  <a:pt x="11823" y="19441"/>
                  <a:pt x="11787" y="19451"/>
                </a:cubicBezTo>
                <a:lnTo>
                  <a:pt x="11733" y="19464"/>
                </a:lnTo>
                <a:lnTo>
                  <a:pt x="11728" y="20501"/>
                </a:lnTo>
                <a:lnTo>
                  <a:pt x="11723" y="21536"/>
                </a:lnTo>
                <a:lnTo>
                  <a:pt x="11801" y="21536"/>
                </a:lnTo>
                <a:lnTo>
                  <a:pt x="11879" y="21536"/>
                </a:lnTo>
                <a:lnTo>
                  <a:pt x="11879" y="20824"/>
                </a:lnTo>
                <a:lnTo>
                  <a:pt x="11879" y="20111"/>
                </a:lnTo>
                <a:lnTo>
                  <a:pt x="11959" y="19934"/>
                </a:lnTo>
                <a:cubicBezTo>
                  <a:pt x="12026" y="19786"/>
                  <a:pt x="12051" y="19758"/>
                  <a:pt x="12108" y="19770"/>
                </a:cubicBezTo>
                <a:cubicBezTo>
                  <a:pt x="12158" y="19779"/>
                  <a:pt x="12190" y="19821"/>
                  <a:pt x="12219" y="19912"/>
                </a:cubicBezTo>
                <a:cubicBezTo>
                  <a:pt x="12256" y="20028"/>
                  <a:pt x="12260" y="20114"/>
                  <a:pt x="12266" y="20789"/>
                </a:cubicBezTo>
                <a:lnTo>
                  <a:pt x="12272" y="21536"/>
                </a:lnTo>
                <a:lnTo>
                  <a:pt x="12339" y="21536"/>
                </a:lnTo>
                <a:lnTo>
                  <a:pt x="12405" y="21536"/>
                </a:lnTo>
                <a:lnTo>
                  <a:pt x="12405" y="20836"/>
                </a:lnTo>
                <a:lnTo>
                  <a:pt x="12405" y="20136"/>
                </a:lnTo>
                <a:lnTo>
                  <a:pt x="12493" y="19949"/>
                </a:lnTo>
                <a:cubicBezTo>
                  <a:pt x="12577" y="19767"/>
                  <a:pt x="12634" y="19724"/>
                  <a:pt x="12706" y="19789"/>
                </a:cubicBezTo>
                <a:cubicBezTo>
                  <a:pt x="12771" y="19847"/>
                  <a:pt x="12785" y="20005"/>
                  <a:pt x="12795" y="20762"/>
                </a:cubicBezTo>
                <a:lnTo>
                  <a:pt x="12805" y="21514"/>
                </a:lnTo>
                <a:lnTo>
                  <a:pt x="12877" y="21528"/>
                </a:lnTo>
                <a:lnTo>
                  <a:pt x="12951" y="21542"/>
                </a:lnTo>
                <a:lnTo>
                  <a:pt x="12951" y="20741"/>
                </a:lnTo>
                <a:cubicBezTo>
                  <a:pt x="12951" y="19837"/>
                  <a:pt x="12936" y="19685"/>
                  <a:pt x="12831" y="19535"/>
                </a:cubicBezTo>
                <a:cubicBezTo>
                  <a:pt x="12779" y="19462"/>
                  <a:pt x="12723" y="19430"/>
                  <a:pt x="12664" y="19440"/>
                </a:cubicBezTo>
                <a:close/>
                <a:moveTo>
                  <a:pt x="13640" y="19440"/>
                </a:moveTo>
                <a:cubicBezTo>
                  <a:pt x="13588" y="19448"/>
                  <a:pt x="13534" y="19488"/>
                  <a:pt x="13482" y="19560"/>
                </a:cubicBezTo>
                <a:cubicBezTo>
                  <a:pt x="13396" y="19677"/>
                  <a:pt x="13396" y="19676"/>
                  <a:pt x="13386" y="19581"/>
                </a:cubicBezTo>
                <a:cubicBezTo>
                  <a:pt x="13375" y="19483"/>
                  <a:pt x="13300" y="19412"/>
                  <a:pt x="13264" y="19464"/>
                </a:cubicBezTo>
                <a:cubicBezTo>
                  <a:pt x="13250" y="19483"/>
                  <a:pt x="13243" y="19846"/>
                  <a:pt x="13243" y="20514"/>
                </a:cubicBezTo>
                <a:lnTo>
                  <a:pt x="13243" y="21536"/>
                </a:lnTo>
                <a:lnTo>
                  <a:pt x="13311" y="21536"/>
                </a:lnTo>
                <a:lnTo>
                  <a:pt x="13379" y="21536"/>
                </a:lnTo>
                <a:lnTo>
                  <a:pt x="13379" y="20836"/>
                </a:lnTo>
                <a:lnTo>
                  <a:pt x="13379" y="20136"/>
                </a:lnTo>
                <a:lnTo>
                  <a:pt x="13466" y="19949"/>
                </a:lnTo>
                <a:cubicBezTo>
                  <a:pt x="13571" y="19724"/>
                  <a:pt x="13641" y="19703"/>
                  <a:pt x="13712" y="19878"/>
                </a:cubicBezTo>
                <a:cubicBezTo>
                  <a:pt x="13757" y="19991"/>
                  <a:pt x="13759" y="20023"/>
                  <a:pt x="13765" y="20766"/>
                </a:cubicBezTo>
                <a:lnTo>
                  <a:pt x="13772" y="21536"/>
                </a:lnTo>
                <a:lnTo>
                  <a:pt x="13848" y="21536"/>
                </a:lnTo>
                <a:lnTo>
                  <a:pt x="13924" y="21536"/>
                </a:lnTo>
                <a:lnTo>
                  <a:pt x="13924" y="20836"/>
                </a:lnTo>
                <a:lnTo>
                  <a:pt x="13924" y="20136"/>
                </a:lnTo>
                <a:lnTo>
                  <a:pt x="14013" y="19946"/>
                </a:lnTo>
                <a:cubicBezTo>
                  <a:pt x="14126" y="19704"/>
                  <a:pt x="14202" y="19702"/>
                  <a:pt x="14270" y="19939"/>
                </a:cubicBezTo>
                <a:cubicBezTo>
                  <a:pt x="14311" y="20084"/>
                  <a:pt x="14314" y="20138"/>
                  <a:pt x="14314" y="20814"/>
                </a:cubicBezTo>
                <a:lnTo>
                  <a:pt x="14314" y="21536"/>
                </a:lnTo>
                <a:lnTo>
                  <a:pt x="14394" y="21536"/>
                </a:lnTo>
                <a:lnTo>
                  <a:pt x="14474" y="21536"/>
                </a:lnTo>
                <a:lnTo>
                  <a:pt x="14467" y="20706"/>
                </a:lnTo>
                <a:cubicBezTo>
                  <a:pt x="14461" y="19979"/>
                  <a:pt x="14456" y="19857"/>
                  <a:pt x="14423" y="19728"/>
                </a:cubicBezTo>
                <a:cubicBezTo>
                  <a:pt x="14330" y="19370"/>
                  <a:pt x="14106" y="19349"/>
                  <a:pt x="13949" y="19685"/>
                </a:cubicBezTo>
                <a:lnTo>
                  <a:pt x="13904" y="19780"/>
                </a:lnTo>
                <a:lnTo>
                  <a:pt x="13860" y="19661"/>
                </a:lnTo>
                <a:cubicBezTo>
                  <a:pt x="13803" y="19502"/>
                  <a:pt x="13725" y="19427"/>
                  <a:pt x="13640" y="19440"/>
                </a:cubicBezTo>
                <a:close/>
                <a:moveTo>
                  <a:pt x="20028" y="19440"/>
                </a:moveTo>
                <a:cubicBezTo>
                  <a:pt x="19977" y="19448"/>
                  <a:pt x="19923" y="19488"/>
                  <a:pt x="19871" y="19560"/>
                </a:cubicBezTo>
                <a:cubicBezTo>
                  <a:pt x="19785" y="19677"/>
                  <a:pt x="19785" y="19676"/>
                  <a:pt x="19774" y="19581"/>
                </a:cubicBezTo>
                <a:cubicBezTo>
                  <a:pt x="19763" y="19483"/>
                  <a:pt x="19689" y="19412"/>
                  <a:pt x="19652" y="19464"/>
                </a:cubicBezTo>
                <a:cubicBezTo>
                  <a:pt x="19639" y="19483"/>
                  <a:pt x="19631" y="19846"/>
                  <a:pt x="19631" y="20514"/>
                </a:cubicBezTo>
                <a:lnTo>
                  <a:pt x="19631" y="21536"/>
                </a:lnTo>
                <a:lnTo>
                  <a:pt x="19700" y="21536"/>
                </a:lnTo>
                <a:lnTo>
                  <a:pt x="19768" y="21536"/>
                </a:lnTo>
                <a:lnTo>
                  <a:pt x="19768" y="20836"/>
                </a:lnTo>
                <a:lnTo>
                  <a:pt x="19768" y="20136"/>
                </a:lnTo>
                <a:lnTo>
                  <a:pt x="19855" y="19949"/>
                </a:lnTo>
                <a:cubicBezTo>
                  <a:pt x="19960" y="19724"/>
                  <a:pt x="20030" y="19703"/>
                  <a:pt x="20100" y="19878"/>
                </a:cubicBezTo>
                <a:cubicBezTo>
                  <a:pt x="20146" y="19991"/>
                  <a:pt x="20148" y="20023"/>
                  <a:pt x="20154" y="20766"/>
                </a:cubicBezTo>
                <a:lnTo>
                  <a:pt x="20160" y="21536"/>
                </a:lnTo>
                <a:lnTo>
                  <a:pt x="20237" y="21536"/>
                </a:lnTo>
                <a:lnTo>
                  <a:pt x="20313" y="21536"/>
                </a:lnTo>
                <a:lnTo>
                  <a:pt x="20313" y="20836"/>
                </a:lnTo>
                <a:lnTo>
                  <a:pt x="20313" y="20136"/>
                </a:lnTo>
                <a:lnTo>
                  <a:pt x="20400" y="19949"/>
                </a:lnTo>
                <a:cubicBezTo>
                  <a:pt x="20505" y="19724"/>
                  <a:pt x="20576" y="19703"/>
                  <a:pt x="20646" y="19878"/>
                </a:cubicBezTo>
                <a:cubicBezTo>
                  <a:pt x="20691" y="19991"/>
                  <a:pt x="20693" y="20023"/>
                  <a:pt x="20699" y="20766"/>
                </a:cubicBezTo>
                <a:lnTo>
                  <a:pt x="20706" y="21536"/>
                </a:lnTo>
                <a:lnTo>
                  <a:pt x="20784" y="21536"/>
                </a:lnTo>
                <a:lnTo>
                  <a:pt x="20862" y="21536"/>
                </a:lnTo>
                <a:lnTo>
                  <a:pt x="20855" y="20728"/>
                </a:lnTo>
                <a:cubicBezTo>
                  <a:pt x="20849" y="20064"/>
                  <a:pt x="20842" y="19891"/>
                  <a:pt x="20813" y="19753"/>
                </a:cubicBezTo>
                <a:cubicBezTo>
                  <a:pt x="20733" y="19372"/>
                  <a:pt x="20499" y="19338"/>
                  <a:pt x="20337" y="19685"/>
                </a:cubicBezTo>
                <a:lnTo>
                  <a:pt x="20293" y="19780"/>
                </a:lnTo>
                <a:lnTo>
                  <a:pt x="20249" y="19661"/>
                </a:lnTo>
                <a:cubicBezTo>
                  <a:pt x="20192" y="19502"/>
                  <a:pt x="20113" y="19427"/>
                  <a:pt x="20028" y="19440"/>
                </a:cubicBezTo>
                <a:close/>
                <a:moveTo>
                  <a:pt x="8051" y="19442"/>
                </a:moveTo>
                <a:cubicBezTo>
                  <a:pt x="7989" y="19442"/>
                  <a:pt x="7952" y="19473"/>
                  <a:pt x="7907" y="19562"/>
                </a:cubicBezTo>
                <a:cubicBezTo>
                  <a:pt x="7846" y="19681"/>
                  <a:pt x="7846" y="19681"/>
                  <a:pt x="7835" y="19584"/>
                </a:cubicBezTo>
                <a:cubicBezTo>
                  <a:pt x="7824" y="19484"/>
                  <a:pt x="7749" y="19411"/>
                  <a:pt x="7712" y="19464"/>
                </a:cubicBezTo>
                <a:cubicBezTo>
                  <a:pt x="7699" y="19483"/>
                  <a:pt x="7692" y="19846"/>
                  <a:pt x="7692" y="20514"/>
                </a:cubicBezTo>
                <a:lnTo>
                  <a:pt x="7692" y="21536"/>
                </a:lnTo>
                <a:lnTo>
                  <a:pt x="7760" y="21536"/>
                </a:lnTo>
                <a:lnTo>
                  <a:pt x="7829" y="21536"/>
                </a:lnTo>
                <a:lnTo>
                  <a:pt x="7829" y="20885"/>
                </a:lnTo>
                <a:lnTo>
                  <a:pt x="7829" y="20234"/>
                </a:lnTo>
                <a:lnTo>
                  <a:pt x="7888" y="20045"/>
                </a:lnTo>
                <a:cubicBezTo>
                  <a:pt x="7952" y="19839"/>
                  <a:pt x="7997" y="19785"/>
                  <a:pt x="8101" y="19784"/>
                </a:cubicBezTo>
                <a:cubicBezTo>
                  <a:pt x="8157" y="19784"/>
                  <a:pt x="8170" y="19764"/>
                  <a:pt x="8176" y="19678"/>
                </a:cubicBezTo>
                <a:cubicBezTo>
                  <a:pt x="8185" y="19517"/>
                  <a:pt x="8145" y="19442"/>
                  <a:pt x="8051" y="19442"/>
                </a:cubicBezTo>
                <a:close/>
                <a:moveTo>
                  <a:pt x="16185" y="19442"/>
                </a:moveTo>
                <a:cubicBezTo>
                  <a:pt x="16094" y="19438"/>
                  <a:pt x="15999" y="19510"/>
                  <a:pt x="15952" y="19643"/>
                </a:cubicBezTo>
                <a:cubicBezTo>
                  <a:pt x="15921" y="19729"/>
                  <a:pt x="15892" y="19696"/>
                  <a:pt x="15892" y="19577"/>
                </a:cubicBezTo>
                <a:cubicBezTo>
                  <a:pt x="15892" y="19485"/>
                  <a:pt x="15814" y="19409"/>
                  <a:pt x="15776" y="19464"/>
                </a:cubicBezTo>
                <a:cubicBezTo>
                  <a:pt x="15763" y="19483"/>
                  <a:pt x="15756" y="19847"/>
                  <a:pt x="15756" y="20517"/>
                </a:cubicBezTo>
                <a:lnTo>
                  <a:pt x="15756" y="21542"/>
                </a:lnTo>
                <a:lnTo>
                  <a:pt x="15829" y="21528"/>
                </a:lnTo>
                <a:lnTo>
                  <a:pt x="15902" y="21514"/>
                </a:lnTo>
                <a:lnTo>
                  <a:pt x="15907" y="20799"/>
                </a:lnTo>
                <a:lnTo>
                  <a:pt x="15912" y="20084"/>
                </a:lnTo>
                <a:lnTo>
                  <a:pt x="15994" y="19922"/>
                </a:lnTo>
                <a:cubicBezTo>
                  <a:pt x="16111" y="19687"/>
                  <a:pt x="16217" y="19701"/>
                  <a:pt x="16277" y="19959"/>
                </a:cubicBezTo>
                <a:cubicBezTo>
                  <a:pt x="16302" y="20070"/>
                  <a:pt x="16311" y="20260"/>
                  <a:pt x="16317" y="20821"/>
                </a:cubicBezTo>
                <a:lnTo>
                  <a:pt x="16324" y="21541"/>
                </a:lnTo>
                <a:lnTo>
                  <a:pt x="16396" y="21528"/>
                </a:lnTo>
                <a:lnTo>
                  <a:pt x="16466" y="21514"/>
                </a:lnTo>
                <a:lnTo>
                  <a:pt x="16465" y="20740"/>
                </a:lnTo>
                <a:cubicBezTo>
                  <a:pt x="16463" y="19862"/>
                  <a:pt x="16445" y="19690"/>
                  <a:pt x="16336" y="19535"/>
                </a:cubicBezTo>
                <a:cubicBezTo>
                  <a:pt x="16294" y="19475"/>
                  <a:pt x="16240" y="19444"/>
                  <a:pt x="16185" y="19442"/>
                </a:cubicBezTo>
                <a:close/>
                <a:moveTo>
                  <a:pt x="2870" y="19443"/>
                </a:moveTo>
                <a:cubicBezTo>
                  <a:pt x="2856" y="19437"/>
                  <a:pt x="2836" y="19446"/>
                  <a:pt x="2811" y="19461"/>
                </a:cubicBezTo>
                <a:lnTo>
                  <a:pt x="2761" y="19492"/>
                </a:lnTo>
                <a:lnTo>
                  <a:pt x="2768" y="20275"/>
                </a:lnTo>
                <a:cubicBezTo>
                  <a:pt x="2778" y="21294"/>
                  <a:pt x="2803" y="21435"/>
                  <a:pt x="2988" y="21539"/>
                </a:cubicBezTo>
                <a:cubicBezTo>
                  <a:pt x="3073" y="21587"/>
                  <a:pt x="3172" y="21543"/>
                  <a:pt x="3254" y="21421"/>
                </a:cubicBezTo>
                <a:cubicBezTo>
                  <a:pt x="3328" y="21309"/>
                  <a:pt x="3349" y="21316"/>
                  <a:pt x="3349" y="21453"/>
                </a:cubicBezTo>
                <a:cubicBezTo>
                  <a:pt x="3349" y="21518"/>
                  <a:pt x="3364" y="21536"/>
                  <a:pt x="3417" y="21536"/>
                </a:cubicBezTo>
                <a:lnTo>
                  <a:pt x="3485" y="21536"/>
                </a:lnTo>
                <a:lnTo>
                  <a:pt x="3485" y="20516"/>
                </a:lnTo>
                <a:cubicBezTo>
                  <a:pt x="3485" y="19534"/>
                  <a:pt x="3483" y="19492"/>
                  <a:pt x="3446" y="19464"/>
                </a:cubicBezTo>
                <a:cubicBezTo>
                  <a:pt x="3425" y="19448"/>
                  <a:pt x="3389" y="19448"/>
                  <a:pt x="3368" y="19464"/>
                </a:cubicBezTo>
                <a:cubicBezTo>
                  <a:pt x="3331" y="19491"/>
                  <a:pt x="3329" y="19534"/>
                  <a:pt x="3329" y="20188"/>
                </a:cubicBezTo>
                <a:lnTo>
                  <a:pt x="3329" y="20881"/>
                </a:lnTo>
                <a:lnTo>
                  <a:pt x="3256" y="21048"/>
                </a:lnTo>
                <a:cubicBezTo>
                  <a:pt x="3152" y="21286"/>
                  <a:pt x="3079" y="21311"/>
                  <a:pt x="2995" y="21136"/>
                </a:cubicBezTo>
                <a:lnTo>
                  <a:pt x="2930" y="20998"/>
                </a:lnTo>
                <a:lnTo>
                  <a:pt x="2923" y="20240"/>
                </a:lnTo>
                <a:cubicBezTo>
                  <a:pt x="2918" y="19627"/>
                  <a:pt x="2915" y="19462"/>
                  <a:pt x="2870" y="19443"/>
                </a:cubicBezTo>
                <a:close/>
                <a:moveTo>
                  <a:pt x="2261" y="19445"/>
                </a:moveTo>
                <a:cubicBezTo>
                  <a:pt x="2216" y="19448"/>
                  <a:pt x="2172" y="19468"/>
                  <a:pt x="2135" y="19504"/>
                </a:cubicBezTo>
                <a:cubicBezTo>
                  <a:pt x="1980" y="19655"/>
                  <a:pt x="1893" y="20103"/>
                  <a:pt x="1912" y="20651"/>
                </a:cubicBezTo>
                <a:cubicBezTo>
                  <a:pt x="1930" y="21175"/>
                  <a:pt x="2025" y="21477"/>
                  <a:pt x="2190" y="21538"/>
                </a:cubicBezTo>
                <a:cubicBezTo>
                  <a:pt x="2262" y="21565"/>
                  <a:pt x="2325" y="21557"/>
                  <a:pt x="2425" y="21511"/>
                </a:cubicBezTo>
                <a:cubicBezTo>
                  <a:pt x="2500" y="21477"/>
                  <a:pt x="2570" y="21311"/>
                  <a:pt x="2570" y="21169"/>
                </a:cubicBezTo>
                <a:cubicBezTo>
                  <a:pt x="2570" y="21007"/>
                  <a:pt x="2532" y="20995"/>
                  <a:pt x="2451" y="21130"/>
                </a:cubicBezTo>
                <a:cubicBezTo>
                  <a:pt x="2372" y="21262"/>
                  <a:pt x="2277" y="21289"/>
                  <a:pt x="2203" y="21200"/>
                </a:cubicBezTo>
                <a:cubicBezTo>
                  <a:pt x="2094" y="21068"/>
                  <a:pt x="2044" y="20675"/>
                  <a:pt x="2082" y="20247"/>
                </a:cubicBezTo>
                <a:cubicBezTo>
                  <a:pt x="2123" y="19777"/>
                  <a:pt x="2272" y="19620"/>
                  <a:pt x="2448" y="19857"/>
                </a:cubicBezTo>
                <a:cubicBezTo>
                  <a:pt x="2542" y="19983"/>
                  <a:pt x="2583" y="19939"/>
                  <a:pt x="2561" y="19738"/>
                </a:cubicBezTo>
                <a:cubicBezTo>
                  <a:pt x="2542" y="19557"/>
                  <a:pt x="2395" y="19434"/>
                  <a:pt x="2261" y="19445"/>
                </a:cubicBezTo>
                <a:close/>
                <a:moveTo>
                  <a:pt x="7087" y="19445"/>
                </a:moveTo>
                <a:cubicBezTo>
                  <a:pt x="7012" y="19444"/>
                  <a:pt x="6934" y="19472"/>
                  <a:pt x="6874" y="19529"/>
                </a:cubicBezTo>
                <a:cubicBezTo>
                  <a:pt x="6798" y="19601"/>
                  <a:pt x="6785" y="19632"/>
                  <a:pt x="6780" y="19761"/>
                </a:cubicBezTo>
                <a:cubicBezTo>
                  <a:pt x="6773" y="19928"/>
                  <a:pt x="6779" y="19929"/>
                  <a:pt x="6956" y="19781"/>
                </a:cubicBezTo>
                <a:cubicBezTo>
                  <a:pt x="7130" y="19637"/>
                  <a:pt x="7247" y="19787"/>
                  <a:pt x="7252" y="20161"/>
                </a:cubicBezTo>
                <a:lnTo>
                  <a:pt x="7254" y="20330"/>
                </a:lnTo>
                <a:lnTo>
                  <a:pt x="7088" y="20357"/>
                </a:lnTo>
                <a:cubicBezTo>
                  <a:pt x="6831" y="20399"/>
                  <a:pt x="6735" y="20564"/>
                  <a:pt x="6735" y="20961"/>
                </a:cubicBezTo>
                <a:cubicBezTo>
                  <a:pt x="6735" y="21317"/>
                  <a:pt x="6801" y="21498"/>
                  <a:pt x="6952" y="21548"/>
                </a:cubicBezTo>
                <a:cubicBezTo>
                  <a:pt x="7033" y="21575"/>
                  <a:pt x="7134" y="21530"/>
                  <a:pt x="7202" y="21434"/>
                </a:cubicBezTo>
                <a:lnTo>
                  <a:pt x="7266" y="21344"/>
                </a:lnTo>
                <a:lnTo>
                  <a:pt x="7277" y="21443"/>
                </a:lnTo>
                <a:cubicBezTo>
                  <a:pt x="7286" y="21522"/>
                  <a:pt x="7300" y="21539"/>
                  <a:pt x="7349" y="21528"/>
                </a:cubicBezTo>
                <a:lnTo>
                  <a:pt x="7410" y="21514"/>
                </a:lnTo>
                <a:lnTo>
                  <a:pt x="7410" y="20718"/>
                </a:lnTo>
                <a:cubicBezTo>
                  <a:pt x="7410" y="19794"/>
                  <a:pt x="7396" y="19668"/>
                  <a:pt x="7281" y="19531"/>
                </a:cubicBezTo>
                <a:cubicBezTo>
                  <a:pt x="7233" y="19473"/>
                  <a:pt x="7162" y="19445"/>
                  <a:pt x="7087" y="19445"/>
                </a:cubicBezTo>
                <a:close/>
                <a:moveTo>
                  <a:pt x="19052" y="19445"/>
                </a:moveTo>
                <a:cubicBezTo>
                  <a:pt x="18929" y="19432"/>
                  <a:pt x="18796" y="19530"/>
                  <a:pt x="18727" y="19722"/>
                </a:cubicBezTo>
                <a:cubicBezTo>
                  <a:pt x="18611" y="20043"/>
                  <a:pt x="18590" y="20693"/>
                  <a:pt x="18680" y="21115"/>
                </a:cubicBezTo>
                <a:cubicBezTo>
                  <a:pt x="18737" y="21380"/>
                  <a:pt x="18799" y="21486"/>
                  <a:pt x="18922" y="21532"/>
                </a:cubicBezTo>
                <a:cubicBezTo>
                  <a:pt x="19029" y="21572"/>
                  <a:pt x="19180" y="21551"/>
                  <a:pt x="19276" y="21483"/>
                </a:cubicBezTo>
                <a:cubicBezTo>
                  <a:pt x="19319" y="21453"/>
                  <a:pt x="19343" y="21401"/>
                  <a:pt x="19352" y="21324"/>
                </a:cubicBezTo>
                <a:cubicBezTo>
                  <a:pt x="19370" y="21152"/>
                  <a:pt x="19339" y="21115"/>
                  <a:pt x="19243" y="21194"/>
                </a:cubicBezTo>
                <a:cubicBezTo>
                  <a:pt x="19136" y="21282"/>
                  <a:pt x="18984" y="21282"/>
                  <a:pt x="18911" y="21194"/>
                </a:cubicBezTo>
                <a:cubicBezTo>
                  <a:pt x="18842" y="21111"/>
                  <a:pt x="18789" y="20893"/>
                  <a:pt x="18798" y="20725"/>
                </a:cubicBezTo>
                <a:lnTo>
                  <a:pt x="18804" y="20603"/>
                </a:lnTo>
                <a:lnTo>
                  <a:pt x="19086" y="20580"/>
                </a:lnTo>
                <a:lnTo>
                  <a:pt x="19369" y="20557"/>
                </a:lnTo>
                <a:lnTo>
                  <a:pt x="19374" y="20333"/>
                </a:lnTo>
                <a:cubicBezTo>
                  <a:pt x="19383" y="20032"/>
                  <a:pt x="19334" y="19744"/>
                  <a:pt x="19248" y="19592"/>
                </a:cubicBezTo>
                <a:cubicBezTo>
                  <a:pt x="19197" y="19500"/>
                  <a:pt x="19126" y="19452"/>
                  <a:pt x="19052" y="19445"/>
                </a:cubicBezTo>
                <a:close/>
                <a:moveTo>
                  <a:pt x="4709" y="19449"/>
                </a:moveTo>
                <a:cubicBezTo>
                  <a:pt x="4563" y="19462"/>
                  <a:pt x="4479" y="19599"/>
                  <a:pt x="4411" y="19916"/>
                </a:cubicBezTo>
                <a:cubicBezTo>
                  <a:pt x="4363" y="20141"/>
                  <a:pt x="4354" y="20235"/>
                  <a:pt x="4355" y="20529"/>
                </a:cubicBezTo>
                <a:cubicBezTo>
                  <a:pt x="4355" y="21121"/>
                  <a:pt x="4460" y="21466"/>
                  <a:pt x="4662" y="21538"/>
                </a:cubicBezTo>
                <a:cubicBezTo>
                  <a:pt x="4766" y="21575"/>
                  <a:pt x="4940" y="21539"/>
                  <a:pt x="5019" y="21464"/>
                </a:cubicBezTo>
                <a:cubicBezTo>
                  <a:pt x="5071" y="21414"/>
                  <a:pt x="5082" y="21380"/>
                  <a:pt x="5082" y="21266"/>
                </a:cubicBezTo>
                <a:cubicBezTo>
                  <a:pt x="5082" y="21107"/>
                  <a:pt x="5080" y="21105"/>
                  <a:pt x="4975" y="21194"/>
                </a:cubicBezTo>
                <a:cubicBezTo>
                  <a:pt x="4932" y="21230"/>
                  <a:pt x="4847" y="21259"/>
                  <a:pt x="4785" y="21260"/>
                </a:cubicBezTo>
                <a:cubicBezTo>
                  <a:pt x="4684" y="21262"/>
                  <a:pt x="4665" y="21247"/>
                  <a:pt x="4602" y="21112"/>
                </a:cubicBezTo>
                <a:cubicBezTo>
                  <a:pt x="4546" y="20991"/>
                  <a:pt x="4532" y="20927"/>
                  <a:pt x="4530" y="20783"/>
                </a:cubicBezTo>
                <a:lnTo>
                  <a:pt x="4527" y="20603"/>
                </a:lnTo>
                <a:lnTo>
                  <a:pt x="4803" y="20590"/>
                </a:lnTo>
                <a:cubicBezTo>
                  <a:pt x="5005" y="20581"/>
                  <a:pt x="5084" y="20561"/>
                  <a:pt x="5100" y="20516"/>
                </a:cubicBezTo>
                <a:cubicBezTo>
                  <a:pt x="5133" y="20424"/>
                  <a:pt x="5104" y="19964"/>
                  <a:pt x="5055" y="19796"/>
                </a:cubicBezTo>
                <a:cubicBezTo>
                  <a:pt x="4983" y="19549"/>
                  <a:pt x="4918" y="19468"/>
                  <a:pt x="4775" y="19451"/>
                </a:cubicBezTo>
                <a:cubicBezTo>
                  <a:pt x="4751" y="19448"/>
                  <a:pt x="4729" y="19447"/>
                  <a:pt x="4709" y="19449"/>
                </a:cubicBezTo>
                <a:close/>
                <a:moveTo>
                  <a:pt x="8661" y="19449"/>
                </a:moveTo>
                <a:cubicBezTo>
                  <a:pt x="8537" y="19460"/>
                  <a:pt x="8431" y="19572"/>
                  <a:pt x="8374" y="19759"/>
                </a:cubicBezTo>
                <a:cubicBezTo>
                  <a:pt x="8305" y="19986"/>
                  <a:pt x="8269" y="20421"/>
                  <a:pt x="8292" y="20750"/>
                </a:cubicBezTo>
                <a:cubicBezTo>
                  <a:pt x="8327" y="21238"/>
                  <a:pt x="8417" y="21471"/>
                  <a:pt x="8598" y="21538"/>
                </a:cubicBezTo>
                <a:cubicBezTo>
                  <a:pt x="8700" y="21576"/>
                  <a:pt x="8874" y="21539"/>
                  <a:pt x="8953" y="21464"/>
                </a:cubicBezTo>
                <a:cubicBezTo>
                  <a:pt x="9005" y="21414"/>
                  <a:pt x="9016" y="21380"/>
                  <a:pt x="9016" y="21266"/>
                </a:cubicBezTo>
                <a:cubicBezTo>
                  <a:pt x="9016" y="21107"/>
                  <a:pt x="9011" y="21103"/>
                  <a:pt x="8900" y="21195"/>
                </a:cubicBezTo>
                <a:cubicBezTo>
                  <a:pt x="8854" y="21233"/>
                  <a:pt x="8770" y="21263"/>
                  <a:pt x="8712" y="21263"/>
                </a:cubicBezTo>
                <a:cubicBezTo>
                  <a:pt x="8620" y="21263"/>
                  <a:pt x="8598" y="21243"/>
                  <a:pt x="8537" y="21112"/>
                </a:cubicBezTo>
                <a:cubicBezTo>
                  <a:pt x="8480" y="20991"/>
                  <a:pt x="8466" y="20927"/>
                  <a:pt x="8464" y="20783"/>
                </a:cubicBezTo>
                <a:lnTo>
                  <a:pt x="8461" y="20603"/>
                </a:lnTo>
                <a:lnTo>
                  <a:pt x="8738" y="20590"/>
                </a:lnTo>
                <a:cubicBezTo>
                  <a:pt x="9061" y="20575"/>
                  <a:pt x="9062" y="20574"/>
                  <a:pt x="9038" y="20154"/>
                </a:cubicBezTo>
                <a:cubicBezTo>
                  <a:pt x="9012" y="19703"/>
                  <a:pt x="8909" y="19479"/>
                  <a:pt x="8715" y="19451"/>
                </a:cubicBezTo>
                <a:cubicBezTo>
                  <a:pt x="8697" y="19448"/>
                  <a:pt x="8679" y="19448"/>
                  <a:pt x="8661" y="19449"/>
                </a:cubicBezTo>
                <a:close/>
                <a:moveTo>
                  <a:pt x="11149" y="19449"/>
                </a:moveTo>
                <a:cubicBezTo>
                  <a:pt x="11127" y="19447"/>
                  <a:pt x="11104" y="19448"/>
                  <a:pt x="11079" y="19451"/>
                </a:cubicBezTo>
                <a:cubicBezTo>
                  <a:pt x="10894" y="19469"/>
                  <a:pt x="10798" y="19600"/>
                  <a:pt x="10729" y="19928"/>
                </a:cubicBezTo>
                <a:cubicBezTo>
                  <a:pt x="10691" y="20108"/>
                  <a:pt x="10683" y="20219"/>
                  <a:pt x="10683" y="20535"/>
                </a:cubicBezTo>
                <a:cubicBezTo>
                  <a:pt x="10683" y="20863"/>
                  <a:pt x="10690" y="20952"/>
                  <a:pt x="10731" y="21123"/>
                </a:cubicBezTo>
                <a:cubicBezTo>
                  <a:pt x="10793" y="21382"/>
                  <a:pt x="10856" y="21487"/>
                  <a:pt x="10975" y="21532"/>
                </a:cubicBezTo>
                <a:cubicBezTo>
                  <a:pt x="11070" y="21568"/>
                  <a:pt x="11085" y="21568"/>
                  <a:pt x="11216" y="21517"/>
                </a:cubicBezTo>
                <a:cubicBezTo>
                  <a:pt x="11306" y="21482"/>
                  <a:pt x="11404" y="21298"/>
                  <a:pt x="11455" y="21068"/>
                </a:cubicBezTo>
                <a:cubicBezTo>
                  <a:pt x="11519" y="20779"/>
                  <a:pt x="11516" y="20176"/>
                  <a:pt x="11450" y="19873"/>
                </a:cubicBezTo>
                <a:cubicBezTo>
                  <a:pt x="11387" y="19590"/>
                  <a:pt x="11301" y="19463"/>
                  <a:pt x="11149" y="19449"/>
                </a:cubicBezTo>
                <a:close/>
                <a:moveTo>
                  <a:pt x="15115" y="19464"/>
                </a:moveTo>
                <a:cubicBezTo>
                  <a:pt x="14963" y="19464"/>
                  <a:pt x="14936" y="19478"/>
                  <a:pt x="14865" y="19587"/>
                </a:cubicBezTo>
                <a:cubicBezTo>
                  <a:pt x="14745" y="19774"/>
                  <a:pt x="14694" y="20054"/>
                  <a:pt x="14694" y="20535"/>
                </a:cubicBezTo>
                <a:cubicBezTo>
                  <a:pt x="14694" y="20864"/>
                  <a:pt x="14702" y="20952"/>
                  <a:pt x="14743" y="21123"/>
                </a:cubicBezTo>
                <a:cubicBezTo>
                  <a:pt x="14804" y="21375"/>
                  <a:pt x="14875" y="21499"/>
                  <a:pt x="14981" y="21539"/>
                </a:cubicBezTo>
                <a:cubicBezTo>
                  <a:pt x="15027" y="21557"/>
                  <a:pt x="15064" y="21573"/>
                  <a:pt x="15064" y="21576"/>
                </a:cubicBezTo>
                <a:cubicBezTo>
                  <a:pt x="15064" y="21579"/>
                  <a:pt x="15115" y="21562"/>
                  <a:pt x="15178" y="21538"/>
                </a:cubicBezTo>
                <a:cubicBezTo>
                  <a:pt x="15405" y="21451"/>
                  <a:pt x="15508" y="21115"/>
                  <a:pt x="15508" y="20462"/>
                </a:cubicBezTo>
                <a:cubicBezTo>
                  <a:pt x="15508" y="20023"/>
                  <a:pt x="15472" y="19815"/>
                  <a:pt x="15359" y="19605"/>
                </a:cubicBezTo>
                <a:cubicBezTo>
                  <a:pt x="15288" y="19473"/>
                  <a:pt x="15275" y="19464"/>
                  <a:pt x="15115" y="19464"/>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advTm="4298">
        <p:fade/>
      </p:transition>
    </mc:Choice>
    <mc:Fallback xmlns="">
      <p:transition spd="med" advTm="4298">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2FD6-68A0-E942-A58B-6F7FD25AF34C}"/>
              </a:ext>
            </a:extLst>
          </p:cNvPr>
          <p:cNvSpPr>
            <a:spLocks noGrp="1"/>
          </p:cNvSpPr>
          <p:nvPr>
            <p:ph type="title"/>
          </p:nvPr>
        </p:nvSpPr>
        <p:spPr/>
        <p:txBody>
          <a:bodyPr>
            <a:normAutofit/>
          </a:bodyPr>
          <a:lstStyle/>
          <a:p>
            <a:r>
              <a:rPr lang="en-US" sz="8400" b="0" dirty="0"/>
              <a:t>ACCS Entrustment Scale</a:t>
            </a:r>
          </a:p>
        </p:txBody>
      </p:sp>
      <p:graphicFrame>
        <p:nvGraphicFramePr>
          <p:cNvPr id="5" name="Table">
            <a:extLst>
              <a:ext uri="{FF2B5EF4-FFF2-40B4-BE49-F238E27FC236}">
                <a16:creationId xmlns:a16="http://schemas.microsoft.com/office/drawing/2014/main" id="{D5BFA751-CE94-BB4F-A629-90E8750055EB}"/>
              </a:ext>
            </a:extLst>
          </p:cNvPr>
          <p:cNvGraphicFramePr/>
          <p:nvPr>
            <p:extLst>
              <p:ext uri="{D42A27DB-BD31-4B8C-83A1-F6EECF244321}">
                <p14:modId xmlns:p14="http://schemas.microsoft.com/office/powerpoint/2010/main" val="3214319578"/>
              </p:ext>
            </p:extLst>
          </p:nvPr>
        </p:nvGraphicFramePr>
        <p:xfrm>
          <a:off x="2706624" y="4005072"/>
          <a:ext cx="19988276" cy="8138160"/>
        </p:xfrm>
        <a:graphic>
          <a:graphicData uri="http://schemas.openxmlformats.org/drawingml/2006/table">
            <a:tbl>
              <a:tblPr bandRow="1">
                <a:tableStyleId>{4C3C2611-4C71-4FC5-86AE-919BDF0F9419}</a:tableStyleId>
              </a:tblPr>
              <a:tblGrid>
                <a:gridCol w="2834640">
                  <a:extLst>
                    <a:ext uri="{9D8B030D-6E8A-4147-A177-3AD203B41FA5}">
                      <a16:colId xmlns:a16="http://schemas.microsoft.com/office/drawing/2014/main" val="20000"/>
                    </a:ext>
                  </a:extLst>
                </a:gridCol>
                <a:gridCol w="17153636">
                  <a:extLst>
                    <a:ext uri="{9D8B030D-6E8A-4147-A177-3AD203B41FA5}">
                      <a16:colId xmlns:a16="http://schemas.microsoft.com/office/drawing/2014/main" val="20001"/>
                    </a:ext>
                  </a:extLst>
                </a:gridCol>
              </a:tblGrid>
              <a:tr h="1356360">
                <a:tc>
                  <a:txBody>
                    <a:bodyPr/>
                    <a:lstStyle/>
                    <a:p>
                      <a:pPr defTabSz="914400">
                        <a:defRPr sz="4600">
                          <a:solidFill>
                            <a:srgbClr val="FFFFFF"/>
                          </a:solidFill>
                          <a:sym typeface="Helvetica Neue"/>
                        </a:defRPr>
                      </a:pPr>
                      <a:r>
                        <a:rPr lang="en-GB" sz="3600" dirty="0"/>
                        <a:t>Entrustment Level</a:t>
                      </a:r>
                      <a:endParaRPr sz="3600" dirty="0"/>
                    </a:p>
                  </a:txBody>
                  <a:tcPr marL="63500" marR="63500" marT="0" marB="0" anchor="ctr" horzOverflow="overflow">
                    <a:lnL w="12700">
                      <a:solidFill>
                        <a:srgbClr val="FFFFFF"/>
                      </a:solidFill>
                      <a:miter lim="400000"/>
                    </a:lnL>
                    <a:lnR w="0">
                      <a:miter lim="400000"/>
                    </a:lnR>
                    <a:lnT w="12700">
                      <a:solidFill>
                        <a:srgbClr val="FFFFFF"/>
                      </a:solidFill>
                      <a:miter lim="400000"/>
                    </a:lnT>
                    <a:lnB w="12700">
                      <a:solidFill>
                        <a:srgbClr val="FFFFFF"/>
                      </a:solidFill>
                      <a:miter lim="400000"/>
                    </a:lnB>
                    <a:solidFill>
                      <a:srgbClr val="26194E"/>
                    </a:solidFill>
                  </a:tcPr>
                </a:tc>
                <a:tc>
                  <a:txBody>
                    <a:bodyPr/>
                    <a:lstStyle/>
                    <a:p>
                      <a:pPr algn="l" defTabSz="457200">
                        <a:defRPr sz="1800"/>
                      </a:pPr>
                      <a:r>
                        <a:rPr lang="en-GB" sz="4800" b="1" dirty="0">
                          <a:solidFill>
                            <a:srgbClr val="FFFFFF"/>
                          </a:solidFill>
                          <a:latin typeface="Calibri"/>
                          <a:ea typeface="Calibri"/>
                          <a:cs typeface="Calibri"/>
                          <a:sym typeface="Calibri"/>
                        </a:rPr>
                        <a:t>Descriptor</a:t>
                      </a:r>
                      <a:endParaRPr sz="4800" b="1" dirty="0">
                        <a:solidFill>
                          <a:srgbClr val="FFFFFF"/>
                        </a:solidFill>
                        <a:latin typeface="Calibri"/>
                        <a:ea typeface="Calibri"/>
                        <a:cs typeface="Calibri"/>
                        <a:sym typeface="Calibri"/>
                      </a:endParaRPr>
                    </a:p>
                  </a:txBody>
                  <a:tcPr marL="63500" marR="63500" marT="0" marB="0" anchor="ctr" horzOverflow="overflow">
                    <a:lnL w="0">
                      <a:miter lim="400000"/>
                    </a:lnL>
                    <a:lnR w="0">
                      <a:miter lim="400000"/>
                    </a:lnR>
                    <a:lnT w="12700">
                      <a:solidFill>
                        <a:srgbClr val="FFFFFF"/>
                      </a:solidFill>
                      <a:miter lim="400000"/>
                    </a:lnT>
                    <a:lnB w="12700">
                      <a:solidFill>
                        <a:srgbClr val="FFFFFF"/>
                      </a:solidFill>
                      <a:miter lim="400000"/>
                    </a:lnB>
                    <a:solidFill>
                      <a:srgbClr val="26194E"/>
                    </a:solidFill>
                  </a:tcPr>
                </a:tc>
                <a:extLst>
                  <a:ext uri="{0D108BD9-81ED-4DB2-BD59-A6C34878D82A}">
                    <a16:rowId xmlns:a16="http://schemas.microsoft.com/office/drawing/2014/main" val="10000"/>
                  </a:ext>
                </a:extLst>
              </a:tr>
              <a:tr h="1356360">
                <a:tc>
                  <a:txBody>
                    <a:bodyPr/>
                    <a:lstStyle/>
                    <a:p>
                      <a:pPr defTabSz="457200">
                        <a:defRPr sz="1800"/>
                      </a:pPr>
                      <a:r>
                        <a:rPr sz="4000" dirty="0">
                          <a:solidFill>
                            <a:srgbClr val="002060"/>
                          </a:solidFill>
                          <a:latin typeface="Calibri"/>
                          <a:ea typeface="Calibri"/>
                          <a:cs typeface="Calibri"/>
                          <a:sym typeface="Calibri"/>
                        </a:rPr>
                        <a:t>1</a:t>
                      </a:r>
                    </a:p>
                  </a:txBody>
                  <a:tcPr marL="63500" marR="63500" marT="0" marB="0" anchor="ctr" horzOverflow="overflow">
                    <a:lnL w="6350">
                      <a:solidFill>
                        <a:srgbClr val="CBCBCB"/>
                      </a:solidFill>
                      <a:miter lim="400000"/>
                    </a:lnL>
                    <a:lnR w="6350">
                      <a:solidFill>
                        <a:srgbClr val="CBCBCB"/>
                      </a:solidFill>
                      <a:miter lim="400000"/>
                    </a:lnR>
                    <a:lnT w="12700">
                      <a:solidFill>
                        <a:srgbClr val="FFFFFF"/>
                      </a:solidFill>
                      <a:miter lim="400000"/>
                    </a:lnT>
                    <a:lnB w="6350">
                      <a:solidFill>
                        <a:srgbClr val="CBCBCB"/>
                      </a:solidFill>
                      <a:miter lim="400000"/>
                    </a:lnB>
                    <a:solidFill>
                      <a:srgbClr val="F1F0F4"/>
                    </a:solidFill>
                  </a:tcPr>
                </a:tc>
                <a:tc>
                  <a:txBody>
                    <a:bodyPr/>
                    <a:lstStyle/>
                    <a:p>
                      <a:pPr algn="l"/>
                      <a:r>
                        <a:rPr lang="en-GB" sz="4000" b="0" i="0" u="none" strike="noStrike" cap="none" spc="0" baseline="0" dirty="0">
                          <a:ln>
                            <a:noFill/>
                          </a:ln>
                          <a:solidFill>
                            <a:srgbClr val="002060"/>
                          </a:solidFill>
                          <a:effectLst/>
                          <a:uFillTx/>
                          <a:latin typeface="Calibri" panose="020F0502020204030204" pitchFamily="34" charset="0"/>
                          <a:ea typeface="Helvetica Neue"/>
                          <a:cs typeface="Calibri" panose="020F0502020204030204" pitchFamily="34" charset="0"/>
                          <a:sym typeface="Helvetica Neue Light"/>
                        </a:rPr>
                        <a:t>Direct supervisor observation/involvement, able to provide immediate direction or assistance </a:t>
                      </a:r>
                      <a:endParaRPr lang="en-GB" sz="4000" dirty="0">
                        <a:solidFill>
                          <a:srgbClr val="002060"/>
                        </a:solidFill>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12700">
                      <a:solidFill>
                        <a:srgbClr val="FFFFFF"/>
                      </a:solidFill>
                      <a:miter lim="400000"/>
                    </a:lnT>
                    <a:lnB w="6350">
                      <a:solidFill>
                        <a:srgbClr val="CBCBCB"/>
                      </a:solidFill>
                      <a:miter lim="400000"/>
                    </a:lnB>
                    <a:solidFill>
                      <a:srgbClr val="F1F0F4"/>
                    </a:solidFill>
                  </a:tcPr>
                </a:tc>
                <a:extLst>
                  <a:ext uri="{0D108BD9-81ED-4DB2-BD59-A6C34878D82A}">
                    <a16:rowId xmlns:a16="http://schemas.microsoft.com/office/drawing/2014/main" val="10001"/>
                  </a:ext>
                </a:extLst>
              </a:tr>
              <a:tr h="1356360">
                <a:tc>
                  <a:txBody>
                    <a:bodyPr/>
                    <a:lstStyle/>
                    <a:p>
                      <a:pPr defTabSz="457200">
                        <a:defRPr sz="1800"/>
                      </a:pPr>
                      <a:r>
                        <a:rPr sz="4000" dirty="0">
                          <a:solidFill>
                            <a:srgbClr val="002060"/>
                          </a:solidFill>
                          <a:latin typeface="Calibri"/>
                          <a:ea typeface="Calibri"/>
                          <a:cs typeface="Calibri"/>
                          <a:sym typeface="Calibri"/>
                        </a:rPr>
                        <a:t>2</a:t>
                      </a:r>
                      <a:r>
                        <a:rPr lang="en-GB" sz="4000" dirty="0">
                          <a:solidFill>
                            <a:srgbClr val="002060"/>
                          </a:solidFill>
                          <a:latin typeface="Calibri"/>
                          <a:ea typeface="Calibri"/>
                          <a:cs typeface="Calibri"/>
                          <a:sym typeface="Calibri"/>
                        </a:rPr>
                        <a:t>a</a:t>
                      </a:r>
                      <a:endParaRPr sz="4000" dirty="0">
                        <a:solidFill>
                          <a:srgbClr val="002060"/>
                        </a:solidFill>
                        <a:latin typeface="Calibri"/>
                        <a:ea typeface="Calibri"/>
                        <a:cs typeface="Calibri"/>
                        <a:sym typeface="Calibri"/>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r>
                        <a:rPr lang="en-GB" sz="4000" b="0" i="0" u="none" strike="noStrike" cap="none" spc="0" baseline="0" dirty="0">
                          <a:ln>
                            <a:noFill/>
                          </a:ln>
                          <a:solidFill>
                            <a:srgbClr val="002060"/>
                          </a:solidFill>
                          <a:effectLst/>
                          <a:uFillTx/>
                          <a:latin typeface="Calibri" panose="020F0502020204030204" pitchFamily="34" charset="0"/>
                          <a:ea typeface="Helvetica Neue"/>
                          <a:cs typeface="Calibri" panose="020F0502020204030204" pitchFamily="34" charset="0"/>
                          <a:sym typeface="Helvetica Neue Light"/>
                        </a:rPr>
                        <a:t>Supervisor on the ‘shop-floor’ (e.g. ED, theatres, AMU, ICU), monitoring at regular intervals </a:t>
                      </a:r>
                      <a:endParaRPr lang="en-GB" sz="4000" dirty="0">
                        <a:solidFill>
                          <a:srgbClr val="00206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2"/>
                  </a:ext>
                </a:extLst>
              </a:tr>
              <a:tr h="1356360">
                <a:tc>
                  <a:txBody>
                    <a:bodyPr/>
                    <a:lstStyle/>
                    <a:p>
                      <a:pPr defTabSz="457200">
                        <a:defRPr sz="1800"/>
                      </a:pPr>
                      <a:r>
                        <a:rPr lang="en-GB" sz="4000" dirty="0">
                          <a:solidFill>
                            <a:srgbClr val="002060"/>
                          </a:solidFill>
                          <a:latin typeface="Calibri"/>
                          <a:ea typeface="Calibri"/>
                          <a:cs typeface="Calibri"/>
                          <a:sym typeface="Calibri"/>
                        </a:rPr>
                        <a:t>2b</a:t>
                      </a:r>
                      <a:endParaRPr sz="4000" dirty="0">
                        <a:solidFill>
                          <a:srgbClr val="002060"/>
                        </a:solidFill>
                        <a:latin typeface="Calibri"/>
                        <a:ea typeface="Calibri"/>
                        <a:cs typeface="Calibri"/>
                        <a:sym typeface="Calibri"/>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tc>
                  <a:txBody>
                    <a:bodyPr/>
                    <a:lstStyle/>
                    <a:p>
                      <a:pPr algn="l"/>
                      <a:r>
                        <a:rPr lang="en-GB" sz="4000" b="0" i="0" u="none" strike="noStrike" cap="none" spc="0" baseline="0" dirty="0">
                          <a:ln>
                            <a:noFill/>
                          </a:ln>
                          <a:solidFill>
                            <a:srgbClr val="002060"/>
                          </a:solidFill>
                          <a:effectLst/>
                          <a:uFillTx/>
                          <a:latin typeface="Calibri" panose="020F0502020204030204" pitchFamily="34" charset="0"/>
                          <a:ea typeface="Helvetica Neue"/>
                          <a:cs typeface="Calibri" panose="020F0502020204030204" pitchFamily="34" charset="0"/>
                          <a:sym typeface="Helvetica Neue Light"/>
                        </a:rPr>
                        <a:t>Supervisor within hospital for queries, able to provide prompt direction or assistance and trainee knows reliably when to ask for help </a:t>
                      </a:r>
                      <a:endParaRPr lang="en-GB" sz="4000" dirty="0">
                        <a:solidFill>
                          <a:srgbClr val="00206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03"/>
                  </a:ext>
                </a:extLst>
              </a:tr>
              <a:tr h="1356360">
                <a:tc>
                  <a:txBody>
                    <a:bodyPr/>
                    <a:lstStyle/>
                    <a:p>
                      <a:pPr defTabSz="457200">
                        <a:defRPr sz="1800"/>
                      </a:pPr>
                      <a:r>
                        <a:rPr lang="en-GB" sz="4000" dirty="0">
                          <a:solidFill>
                            <a:srgbClr val="002060"/>
                          </a:solidFill>
                          <a:latin typeface="Calibri"/>
                          <a:ea typeface="Calibri"/>
                          <a:cs typeface="Calibri"/>
                          <a:sym typeface="Calibri"/>
                        </a:rPr>
                        <a:t>3</a:t>
                      </a:r>
                      <a:endParaRPr sz="4000" dirty="0">
                        <a:solidFill>
                          <a:srgbClr val="002060"/>
                        </a:solidFill>
                        <a:latin typeface="Calibri"/>
                        <a:ea typeface="Calibri"/>
                        <a:cs typeface="Calibri"/>
                        <a:sym typeface="Calibri"/>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r>
                        <a:rPr lang="en-GB" sz="4000" b="0" i="0" u="none" strike="noStrike" cap="none" spc="0" baseline="0" dirty="0">
                          <a:ln>
                            <a:noFill/>
                          </a:ln>
                          <a:solidFill>
                            <a:srgbClr val="002060"/>
                          </a:solidFill>
                          <a:effectLst/>
                          <a:uFillTx/>
                          <a:latin typeface="Calibri" panose="020F0502020204030204" pitchFamily="34" charset="0"/>
                          <a:ea typeface="Helvetica Neue"/>
                          <a:cs typeface="Calibri" panose="020F0502020204030204" pitchFamily="34" charset="0"/>
                          <a:sym typeface="Helvetica Neue Light"/>
                        </a:rPr>
                        <a:t>Supervisor ‘on call’ from home for queries, able to provide directions via phone and able to attend the bedside if required to provide direct supervision </a:t>
                      </a:r>
                      <a:endParaRPr lang="en-GB" sz="4000" dirty="0">
                        <a:solidFill>
                          <a:srgbClr val="00206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4"/>
                  </a:ext>
                </a:extLst>
              </a:tr>
              <a:tr h="1356360">
                <a:tc>
                  <a:txBody>
                    <a:bodyPr/>
                    <a:lstStyle/>
                    <a:p>
                      <a:pPr defTabSz="457200">
                        <a:defRPr sz="1800"/>
                      </a:pPr>
                      <a:r>
                        <a:rPr lang="en-GB" sz="4000" dirty="0">
                          <a:solidFill>
                            <a:srgbClr val="002060"/>
                          </a:solidFill>
                          <a:latin typeface="Calibri"/>
                          <a:ea typeface="Calibri"/>
                          <a:cs typeface="Calibri"/>
                          <a:sym typeface="Calibri"/>
                        </a:rPr>
                        <a:t>4</a:t>
                      </a:r>
                      <a:endParaRPr sz="4000" dirty="0">
                        <a:solidFill>
                          <a:srgbClr val="002060"/>
                        </a:solidFill>
                        <a:latin typeface="Calibri"/>
                        <a:ea typeface="Calibri"/>
                        <a:cs typeface="Calibri"/>
                        <a:sym typeface="Calibri"/>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tc>
                  <a:txBody>
                    <a:bodyPr/>
                    <a:lstStyle/>
                    <a:p>
                      <a:pPr algn="l"/>
                      <a:r>
                        <a:rPr lang="en-GB" sz="4000" b="0" i="0" u="none" strike="noStrike" cap="none" spc="0" baseline="0" dirty="0">
                          <a:ln>
                            <a:noFill/>
                          </a:ln>
                          <a:solidFill>
                            <a:srgbClr val="002060"/>
                          </a:solidFill>
                          <a:effectLst/>
                          <a:uFillTx/>
                          <a:latin typeface="Calibri" panose="020F0502020204030204" pitchFamily="34" charset="0"/>
                          <a:ea typeface="Helvetica Neue"/>
                          <a:cs typeface="Calibri" panose="020F0502020204030204" pitchFamily="34" charset="0"/>
                          <a:sym typeface="Helvetica Neue Light"/>
                        </a:rPr>
                        <a:t>Would be able to manage with no supervisor involvement (all trainees practice with a consultant taking overall clinical responsibility) </a:t>
                      </a:r>
                      <a:endParaRPr lang="en-GB" sz="4000" dirty="0">
                        <a:solidFill>
                          <a:srgbClr val="00206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9369834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71480-07E0-7D48-AEE9-1DC7EA6193D7}"/>
              </a:ext>
            </a:extLst>
          </p:cNvPr>
          <p:cNvSpPr>
            <a:spLocks noGrp="1"/>
          </p:cNvSpPr>
          <p:nvPr>
            <p:ph type="title"/>
          </p:nvPr>
        </p:nvSpPr>
        <p:spPr>
          <a:xfrm>
            <a:off x="397870" y="855902"/>
            <a:ext cx="9512301" cy="880551"/>
          </a:xfrm>
        </p:spPr>
        <p:txBody>
          <a:bodyPr>
            <a:noAutofit/>
          </a:bodyPr>
          <a:lstStyle/>
          <a:p>
            <a:r>
              <a:rPr lang="en-US" sz="6000" b="0" dirty="0"/>
              <a:t>ACCS Clinical LOs</a:t>
            </a:r>
          </a:p>
        </p:txBody>
      </p:sp>
      <p:pic>
        <p:nvPicPr>
          <p:cNvPr id="5" name="Picture 4">
            <a:extLst>
              <a:ext uri="{FF2B5EF4-FFF2-40B4-BE49-F238E27FC236}">
                <a16:creationId xmlns:a16="http://schemas.microsoft.com/office/drawing/2014/main" id="{B5BA8E13-BA4B-0245-981D-8171FD41598D}"/>
              </a:ext>
            </a:extLst>
          </p:cNvPr>
          <p:cNvPicPr>
            <a:picLocks noChangeAspect="1"/>
          </p:cNvPicPr>
          <p:nvPr/>
        </p:nvPicPr>
        <p:blipFill>
          <a:blip r:embed="rId3"/>
          <a:stretch>
            <a:fillRect/>
          </a:stretch>
        </p:blipFill>
        <p:spPr>
          <a:xfrm>
            <a:off x="8663612" y="265739"/>
            <a:ext cx="11341222" cy="13184522"/>
          </a:xfrm>
          <a:prstGeom prst="rect">
            <a:avLst/>
          </a:prstGeom>
        </p:spPr>
      </p:pic>
      <p:sp>
        <p:nvSpPr>
          <p:cNvPr id="13" name="Owal 11">
            <a:extLst>
              <a:ext uri="{FF2B5EF4-FFF2-40B4-BE49-F238E27FC236}">
                <a16:creationId xmlns:a16="http://schemas.microsoft.com/office/drawing/2014/main" id="{B5967A42-445E-4841-85B0-070F8EFEABC0}"/>
              </a:ext>
            </a:extLst>
          </p:cNvPr>
          <p:cNvSpPr/>
          <p:nvPr/>
        </p:nvSpPr>
        <p:spPr>
          <a:xfrm>
            <a:off x="8364165" y="1296177"/>
            <a:ext cx="2272733" cy="1185766"/>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GB">
              <a:solidFill>
                <a:srgbClr val="FFFC00"/>
              </a:solidFill>
            </a:endParaRPr>
          </a:p>
        </p:txBody>
      </p:sp>
      <p:sp>
        <p:nvSpPr>
          <p:cNvPr id="14" name="Owal 11">
            <a:extLst>
              <a:ext uri="{FF2B5EF4-FFF2-40B4-BE49-F238E27FC236}">
                <a16:creationId xmlns:a16="http://schemas.microsoft.com/office/drawing/2014/main" id="{8FA237B8-6F23-4920-954E-8351A02893D3}"/>
              </a:ext>
            </a:extLst>
          </p:cNvPr>
          <p:cNvSpPr/>
          <p:nvPr/>
        </p:nvSpPr>
        <p:spPr>
          <a:xfrm>
            <a:off x="8540038" y="4549754"/>
            <a:ext cx="1920985" cy="99639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GB">
              <a:solidFill>
                <a:srgbClr val="FFFC00"/>
              </a:solidFill>
            </a:endParaRPr>
          </a:p>
        </p:txBody>
      </p:sp>
      <p:sp>
        <p:nvSpPr>
          <p:cNvPr id="15" name="Owal 11">
            <a:extLst>
              <a:ext uri="{FF2B5EF4-FFF2-40B4-BE49-F238E27FC236}">
                <a16:creationId xmlns:a16="http://schemas.microsoft.com/office/drawing/2014/main" id="{01FC435D-7EE9-49A2-92C2-6FCB4450A9A5}"/>
              </a:ext>
            </a:extLst>
          </p:cNvPr>
          <p:cNvSpPr/>
          <p:nvPr/>
        </p:nvSpPr>
        <p:spPr>
          <a:xfrm>
            <a:off x="8540038" y="11284927"/>
            <a:ext cx="1546006" cy="86353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GB">
              <a:solidFill>
                <a:srgbClr val="FFFC00"/>
              </a:solidFill>
            </a:endParaRPr>
          </a:p>
        </p:txBody>
      </p:sp>
    </p:spTree>
    <p:extLst>
      <p:ext uri="{BB962C8B-B14F-4D97-AF65-F5344CB8AC3E}">
        <p14:creationId xmlns:p14="http://schemas.microsoft.com/office/powerpoint/2010/main" val="51625109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71480-07E0-7D48-AEE9-1DC7EA6193D7}"/>
              </a:ext>
            </a:extLst>
          </p:cNvPr>
          <p:cNvSpPr>
            <a:spLocks noGrp="1"/>
          </p:cNvSpPr>
          <p:nvPr>
            <p:ph type="title"/>
          </p:nvPr>
        </p:nvSpPr>
        <p:spPr>
          <a:xfrm>
            <a:off x="397870" y="855902"/>
            <a:ext cx="9512301" cy="880551"/>
          </a:xfrm>
        </p:spPr>
        <p:txBody>
          <a:bodyPr>
            <a:noAutofit/>
          </a:bodyPr>
          <a:lstStyle/>
          <a:p>
            <a:r>
              <a:rPr lang="en-US" sz="6000" b="0" dirty="0"/>
              <a:t>ACCS Clinical LOs</a:t>
            </a:r>
          </a:p>
        </p:txBody>
      </p:sp>
      <p:pic>
        <p:nvPicPr>
          <p:cNvPr id="8" name="Picture 7">
            <a:extLst>
              <a:ext uri="{FF2B5EF4-FFF2-40B4-BE49-F238E27FC236}">
                <a16:creationId xmlns:a16="http://schemas.microsoft.com/office/drawing/2014/main" id="{CC43D50D-A314-4815-9D46-FF0E4294FD92}"/>
              </a:ext>
            </a:extLst>
          </p:cNvPr>
          <p:cNvPicPr>
            <a:picLocks noChangeAspect="1"/>
          </p:cNvPicPr>
          <p:nvPr/>
        </p:nvPicPr>
        <p:blipFill>
          <a:blip r:embed="rId3"/>
          <a:stretch>
            <a:fillRect/>
          </a:stretch>
        </p:blipFill>
        <p:spPr>
          <a:xfrm>
            <a:off x="8341568" y="2979259"/>
            <a:ext cx="13096022" cy="8105508"/>
          </a:xfrm>
          <a:prstGeom prst="rect">
            <a:avLst/>
          </a:prstGeom>
        </p:spPr>
      </p:pic>
      <p:sp>
        <p:nvSpPr>
          <p:cNvPr id="9" name="TextBox 8">
            <a:extLst>
              <a:ext uri="{FF2B5EF4-FFF2-40B4-BE49-F238E27FC236}">
                <a16:creationId xmlns:a16="http://schemas.microsoft.com/office/drawing/2014/main" id="{CAE02B54-09C4-4E87-AF4A-101B3559F968}"/>
              </a:ext>
            </a:extLst>
          </p:cNvPr>
          <p:cNvSpPr txBox="1"/>
          <p:nvPr/>
        </p:nvSpPr>
        <p:spPr>
          <a:xfrm>
            <a:off x="8543480" y="3479939"/>
            <a:ext cx="200011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a:ln>
                  <a:noFill/>
                </a:ln>
                <a:solidFill>
                  <a:srgbClr val="000000"/>
                </a:solidFill>
                <a:effectLst/>
                <a:uFillTx/>
                <a:latin typeface="Helvetica Neue"/>
                <a:ea typeface="Helvetica Neue"/>
                <a:cs typeface="Helvetica Neue"/>
                <a:sym typeface="Helvetica Neue"/>
              </a:rPr>
              <a:t>GPCs</a:t>
            </a:r>
          </a:p>
          <a:p>
            <a:pPr marL="0" marR="0" indent="0" algn="l" defTabSz="825500" rtl="0" fontAlgn="auto" latinLnBrk="0" hangingPunct="0">
              <a:lnSpc>
                <a:spcPct val="100000"/>
              </a:lnSpc>
              <a:spcBef>
                <a:spcPts val="0"/>
              </a:spcBef>
              <a:spcAft>
                <a:spcPts val="0"/>
              </a:spcAft>
              <a:buClrTx/>
              <a:buSzTx/>
              <a:buFontTx/>
              <a:buNone/>
              <a:tabLst/>
            </a:pPr>
            <a:endParaRPr lang="en-US" sz="2400" dirty="0"/>
          </a:p>
          <a:p>
            <a:pPr marL="0" marR="0" indent="0" algn="l" defTabSz="825500"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a:ln>
                  <a:noFill/>
                </a:ln>
                <a:solidFill>
                  <a:srgbClr val="000000"/>
                </a:solidFill>
                <a:effectLst/>
                <a:uFillTx/>
                <a:latin typeface="Helvetica Neue"/>
                <a:ea typeface="Helvetica Neue"/>
                <a:cs typeface="Helvetica Neue"/>
                <a:sym typeface="Helvetica Neue"/>
              </a:rPr>
              <a:t>(continued)</a:t>
            </a:r>
          </a:p>
        </p:txBody>
      </p:sp>
      <p:sp>
        <p:nvSpPr>
          <p:cNvPr id="13" name="Owal 11">
            <a:extLst>
              <a:ext uri="{FF2B5EF4-FFF2-40B4-BE49-F238E27FC236}">
                <a16:creationId xmlns:a16="http://schemas.microsoft.com/office/drawing/2014/main" id="{B5967A42-445E-4841-85B0-070F8EFEABC0}"/>
              </a:ext>
            </a:extLst>
          </p:cNvPr>
          <p:cNvSpPr/>
          <p:nvPr/>
        </p:nvSpPr>
        <p:spPr>
          <a:xfrm>
            <a:off x="7966589" y="8266511"/>
            <a:ext cx="2577002" cy="247023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GB">
              <a:solidFill>
                <a:srgbClr val="FFFC00"/>
              </a:solidFill>
            </a:endParaRPr>
          </a:p>
        </p:txBody>
      </p:sp>
    </p:spTree>
    <p:extLst>
      <p:ext uri="{BB962C8B-B14F-4D97-AF65-F5344CB8AC3E}">
        <p14:creationId xmlns:p14="http://schemas.microsoft.com/office/powerpoint/2010/main" val="387866344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ACCFD-030C-4481-9BB1-65EE40EE6FED}"/>
              </a:ext>
            </a:extLst>
          </p:cNvPr>
          <p:cNvSpPr>
            <a:spLocks noGrp="1"/>
          </p:cNvSpPr>
          <p:nvPr>
            <p:ph type="title"/>
          </p:nvPr>
        </p:nvSpPr>
        <p:spPr>
          <a:xfrm>
            <a:off x="1676400" y="730252"/>
            <a:ext cx="21031200" cy="631824"/>
          </a:xfrm>
        </p:spPr>
        <p:txBody>
          <a:bodyPr>
            <a:noAutofit/>
          </a:bodyPr>
          <a:lstStyle/>
          <a:p>
            <a:r>
              <a:rPr lang="en-GB" sz="6000" b="0" dirty="0"/>
              <a:t>ACCS Procedural Skills</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3DF1BDB2-408A-4F83-B80B-173FC0A9DC7C}"/>
                  </a:ext>
                </a:extLst>
              </p14:cNvPr>
              <p14:cNvContentPartPr/>
              <p14:nvPr/>
            </p14:nvContentPartPr>
            <p14:xfrm>
              <a:off x="7939440" y="5348400"/>
              <a:ext cx="720" cy="720"/>
            </p14:xfrm>
          </p:contentPart>
        </mc:Choice>
        <mc:Fallback xmlns="">
          <p:pic>
            <p:nvPicPr>
              <p:cNvPr id="7" name="Ink 6">
                <a:extLst>
                  <a:ext uri="{FF2B5EF4-FFF2-40B4-BE49-F238E27FC236}">
                    <a16:creationId xmlns:a16="http://schemas.microsoft.com/office/drawing/2014/main" id="{3DF1BDB2-408A-4F83-B80B-173FC0A9DC7C}"/>
                  </a:ext>
                </a:extLst>
              </p:cNvPr>
              <p:cNvPicPr/>
              <p:nvPr/>
            </p:nvPicPr>
            <p:blipFill>
              <a:blip r:embed="rId4"/>
              <a:stretch>
                <a:fillRect/>
              </a:stretch>
            </p:blipFill>
            <p:spPr>
              <a:xfrm>
                <a:off x="7921440" y="533040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1B7007FB-C9F0-48BE-B98A-3957C962D41E}"/>
                  </a:ext>
                </a:extLst>
              </p14:cNvPr>
              <p14:cNvContentPartPr/>
              <p14:nvPr/>
            </p14:nvContentPartPr>
            <p14:xfrm>
              <a:off x="8869680" y="5272800"/>
              <a:ext cx="720" cy="720"/>
            </p14:xfrm>
          </p:contentPart>
        </mc:Choice>
        <mc:Fallback xmlns="">
          <p:pic>
            <p:nvPicPr>
              <p:cNvPr id="9" name="Ink 8">
                <a:extLst>
                  <a:ext uri="{FF2B5EF4-FFF2-40B4-BE49-F238E27FC236}">
                    <a16:creationId xmlns:a16="http://schemas.microsoft.com/office/drawing/2014/main" id="{1B7007FB-C9F0-48BE-B98A-3957C962D41E}"/>
                  </a:ext>
                </a:extLst>
              </p:cNvPr>
              <p:cNvPicPr/>
              <p:nvPr/>
            </p:nvPicPr>
            <p:blipFill>
              <a:blip r:embed="rId4"/>
              <a:stretch>
                <a:fillRect/>
              </a:stretch>
            </p:blipFill>
            <p:spPr>
              <a:xfrm>
                <a:off x="8851680" y="525480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F91EDE4B-0FC0-4680-AA4D-36DDE3DF03D4}"/>
                  </a:ext>
                </a:extLst>
              </p14:cNvPr>
              <p14:cNvContentPartPr/>
              <p14:nvPr/>
            </p14:nvContentPartPr>
            <p14:xfrm>
              <a:off x="8869680" y="5364240"/>
              <a:ext cx="720" cy="720"/>
            </p14:xfrm>
          </p:contentPart>
        </mc:Choice>
        <mc:Fallback xmlns="">
          <p:pic>
            <p:nvPicPr>
              <p:cNvPr id="11" name="Ink 10">
                <a:extLst>
                  <a:ext uri="{FF2B5EF4-FFF2-40B4-BE49-F238E27FC236}">
                    <a16:creationId xmlns:a16="http://schemas.microsoft.com/office/drawing/2014/main" id="{F91EDE4B-0FC0-4680-AA4D-36DDE3DF03D4}"/>
                  </a:ext>
                </a:extLst>
              </p:cNvPr>
              <p:cNvPicPr/>
              <p:nvPr/>
            </p:nvPicPr>
            <p:blipFill>
              <a:blip r:embed="rId4"/>
              <a:stretch>
                <a:fillRect/>
              </a:stretch>
            </p:blipFill>
            <p:spPr>
              <a:xfrm>
                <a:off x="8851680" y="53462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964D4312-3256-43D0-B38B-48FAB844C8C1}"/>
                  </a:ext>
                </a:extLst>
              </p14:cNvPr>
              <p14:cNvContentPartPr/>
              <p14:nvPr/>
            </p14:nvContentPartPr>
            <p14:xfrm>
              <a:off x="9006480" y="5394480"/>
              <a:ext cx="720" cy="720"/>
            </p14:xfrm>
          </p:contentPart>
        </mc:Choice>
        <mc:Fallback xmlns="">
          <p:pic>
            <p:nvPicPr>
              <p:cNvPr id="13" name="Ink 12">
                <a:extLst>
                  <a:ext uri="{FF2B5EF4-FFF2-40B4-BE49-F238E27FC236}">
                    <a16:creationId xmlns:a16="http://schemas.microsoft.com/office/drawing/2014/main" id="{964D4312-3256-43D0-B38B-48FAB844C8C1}"/>
                  </a:ext>
                </a:extLst>
              </p:cNvPr>
              <p:cNvPicPr/>
              <p:nvPr/>
            </p:nvPicPr>
            <p:blipFill>
              <a:blip r:embed="rId4"/>
              <a:stretch>
                <a:fillRect/>
              </a:stretch>
            </p:blipFill>
            <p:spPr>
              <a:xfrm>
                <a:off x="8988480" y="5376480"/>
                <a:ext cx="36000" cy="36000"/>
              </a:xfrm>
              <a:prstGeom prst="rect">
                <a:avLst/>
              </a:prstGeom>
            </p:spPr>
          </p:pic>
        </mc:Fallback>
      </mc:AlternateContent>
      <p:graphicFrame>
        <p:nvGraphicFramePr>
          <p:cNvPr id="2" name="Table 1">
            <a:extLst>
              <a:ext uri="{FF2B5EF4-FFF2-40B4-BE49-F238E27FC236}">
                <a16:creationId xmlns:a16="http://schemas.microsoft.com/office/drawing/2014/main" id="{B497E500-A617-4DDD-91C4-BD9BB5E2C456}"/>
              </a:ext>
            </a:extLst>
          </p:cNvPr>
          <p:cNvGraphicFramePr>
            <a:graphicFrameLocks noGrp="1"/>
          </p:cNvGraphicFramePr>
          <p:nvPr>
            <p:extLst>
              <p:ext uri="{D42A27DB-BD31-4B8C-83A1-F6EECF244321}">
                <p14:modId xmlns:p14="http://schemas.microsoft.com/office/powerpoint/2010/main" val="456838210"/>
              </p:ext>
            </p:extLst>
          </p:nvPr>
        </p:nvGraphicFramePr>
        <p:xfrm>
          <a:off x="3872059" y="1920075"/>
          <a:ext cx="12761312" cy="11530174"/>
        </p:xfrm>
        <a:graphic>
          <a:graphicData uri="http://schemas.openxmlformats.org/drawingml/2006/table">
            <a:tbl>
              <a:tblPr firstRow="1" firstCol="1" lastRow="1" lastCol="1" bandRow="1" bandCol="1"/>
              <a:tblGrid>
                <a:gridCol w="2295284">
                  <a:extLst>
                    <a:ext uri="{9D8B030D-6E8A-4147-A177-3AD203B41FA5}">
                      <a16:colId xmlns:a16="http://schemas.microsoft.com/office/drawing/2014/main" val="2467165944"/>
                    </a:ext>
                  </a:extLst>
                </a:gridCol>
                <a:gridCol w="10466028">
                  <a:extLst>
                    <a:ext uri="{9D8B030D-6E8A-4147-A177-3AD203B41FA5}">
                      <a16:colId xmlns:a16="http://schemas.microsoft.com/office/drawing/2014/main" val="1722869681"/>
                    </a:ext>
                  </a:extLst>
                </a:gridCol>
              </a:tblGrid>
              <a:tr h="627181">
                <a:tc gridSpan="2">
                  <a:txBody>
                    <a:bodyPr/>
                    <a:lstStyle/>
                    <a:p>
                      <a:pPr marL="301625" indent="-229235">
                        <a:spcBef>
                          <a:spcPts val="45"/>
                        </a:spcBef>
                        <a:spcAft>
                          <a:spcPts val="0"/>
                        </a:spcAft>
                      </a:pPr>
                      <a:r>
                        <a:rPr lang="en-US" sz="20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95275" indent="-229235"/>
                      <a:r>
                        <a:rPr lang="en-US" sz="2000" b="1"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 Deliver key ACCS procedural skills</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6"/>
                    </a:solidFill>
                  </a:tcPr>
                </a:tc>
                <a:tc hMerge="1">
                  <a:txBody>
                    <a:bodyPr/>
                    <a:lstStyle/>
                    <a:p>
                      <a:endParaRPr lang="en-GB"/>
                    </a:p>
                  </a:txBody>
                  <a:tcPr/>
                </a:tc>
                <a:extLst>
                  <a:ext uri="{0D108BD9-81ED-4DB2-BD59-A6C34878D82A}">
                    <a16:rowId xmlns:a16="http://schemas.microsoft.com/office/drawing/2014/main" val="3218569388"/>
                  </a:ext>
                </a:extLst>
              </a:tr>
              <a:tr h="2188646">
                <a:tc>
                  <a:txBody>
                    <a:bodyPr/>
                    <a:lstStyle/>
                    <a:p>
                      <a:pPr marL="66675" indent="-229235" algn="ctr">
                        <a:spcBef>
                          <a:spcPts val="595"/>
                        </a:spcBef>
                        <a:spcAft>
                          <a:spcPts val="0"/>
                        </a:spcAft>
                      </a:pPr>
                      <a:r>
                        <a:rPr lang="en-US" sz="28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Key ACCS</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6675" indent="-229235" algn="ctr">
                        <a:spcBef>
                          <a:spcPts val="25"/>
                        </a:spcBef>
                        <a:spcAft>
                          <a:spcPts val="0"/>
                        </a:spcAft>
                      </a:pPr>
                      <a:r>
                        <a:rPr lang="en-US" sz="28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capabilities</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B"/>
                    </a:solidFill>
                  </a:tcPr>
                </a:tc>
                <a:tc>
                  <a:txBody>
                    <a:bodyPr/>
                    <a:lstStyle/>
                    <a:p>
                      <a:pPr marL="108000" indent="0" algn="l">
                        <a:lnSpc>
                          <a:spcPct val="100000"/>
                        </a:lnSpc>
                        <a:spcBef>
                          <a:spcPts val="595"/>
                        </a:spcBef>
                        <a:spcAft>
                          <a:spcPts val="0"/>
                        </a:spcAft>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At completion of ACCS a trainee:</a:t>
                      </a:r>
                      <a:endParaRPr lang="en-GB" sz="2800" spc="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93750" indent="-285750" algn="l">
                        <a:lnSpc>
                          <a:spcPct val="100000"/>
                        </a:lnSpc>
                        <a:spcBef>
                          <a:spcPts val="595"/>
                        </a:spcBef>
                        <a:spcAft>
                          <a:spcPts val="0"/>
                        </a:spcAft>
                        <a:buSzPct val="100000"/>
                        <a:buFont typeface="Arial" panose="020B0604020202020204" pitchFamily="34" charset="0"/>
                        <a:buChar char="•"/>
                      </a:pPr>
                      <a:r>
                        <a:rPr lang="en-US" sz="2800" spc="-20" dirty="0">
                          <a:effectLst/>
                          <a:latin typeface="Century Gothic" panose="020B0502020202020204" pitchFamily="34" charset="0"/>
                          <a:ea typeface="Symbol" panose="05050102010706020507" pitchFamily="18" charset="2"/>
                          <a:cs typeface="Symbol" panose="05050102010706020507" pitchFamily="18" charset="2"/>
                        </a:rPr>
                        <a:t>Will </a:t>
                      </a:r>
                      <a:r>
                        <a:rPr lang="en-US" sz="2800" spc="10" dirty="0">
                          <a:effectLst/>
                          <a:latin typeface="Century Gothic" panose="020B0502020202020204" pitchFamily="34" charset="0"/>
                          <a:ea typeface="Symbol" panose="05050102010706020507" pitchFamily="18" charset="2"/>
                          <a:cs typeface="Symbol" panose="05050102010706020507" pitchFamily="18" charset="2"/>
                        </a:rPr>
                        <a:t>have </a:t>
                      </a:r>
                      <a:r>
                        <a:rPr lang="en-US" sz="2800" dirty="0">
                          <a:effectLst/>
                          <a:latin typeface="Century Gothic" panose="020B0502020202020204" pitchFamily="34" charset="0"/>
                          <a:ea typeface="Symbol" panose="05050102010706020507" pitchFamily="18" charset="2"/>
                          <a:cs typeface="Symbol" panose="05050102010706020507" pitchFamily="18" charset="2"/>
                        </a:rPr>
                        <a:t>the </a:t>
                      </a:r>
                      <a:r>
                        <a:rPr lang="en-US" sz="2800" spc="-15" dirty="0">
                          <a:effectLst/>
                          <a:latin typeface="Century Gothic" panose="020B0502020202020204" pitchFamily="34" charset="0"/>
                          <a:ea typeface="Symbol" panose="05050102010706020507" pitchFamily="18" charset="2"/>
                          <a:cs typeface="Symbol" panose="05050102010706020507" pitchFamily="18" charset="2"/>
                        </a:rPr>
                        <a:t>clinical </a:t>
                      </a:r>
                      <a:r>
                        <a:rPr lang="en-US" sz="2800" dirty="0">
                          <a:effectLst/>
                          <a:latin typeface="Century Gothic" panose="020B0502020202020204" pitchFamily="34" charset="0"/>
                          <a:ea typeface="Symbol" panose="05050102010706020507" pitchFamily="18" charset="2"/>
                          <a:cs typeface="Symbol" panose="05050102010706020507" pitchFamily="18" charset="2"/>
                        </a:rPr>
                        <a:t>knowledge to </a:t>
                      </a:r>
                      <a:r>
                        <a:rPr lang="en-US" sz="2800" spc="-15" dirty="0">
                          <a:effectLst/>
                          <a:latin typeface="Century Gothic" panose="020B0502020202020204" pitchFamily="34" charset="0"/>
                          <a:ea typeface="Symbol" panose="05050102010706020507" pitchFamily="18" charset="2"/>
                          <a:cs typeface="Symbol" panose="05050102010706020507" pitchFamily="18" charset="2"/>
                        </a:rPr>
                        <a:t>identify </a:t>
                      </a:r>
                      <a:r>
                        <a:rPr lang="en-US" sz="2800" spc="10" dirty="0">
                          <a:effectLst/>
                          <a:latin typeface="Century Gothic" panose="020B0502020202020204" pitchFamily="34" charset="0"/>
                          <a:ea typeface="Symbol" panose="05050102010706020507" pitchFamily="18" charset="2"/>
                          <a:cs typeface="Symbol" panose="05050102010706020507" pitchFamily="18" charset="2"/>
                        </a:rPr>
                        <a:t>when </a:t>
                      </a:r>
                      <a:r>
                        <a:rPr lang="en-US" sz="2800" dirty="0">
                          <a:effectLst/>
                          <a:latin typeface="Century Gothic" panose="020B0502020202020204" pitchFamily="34" charset="0"/>
                          <a:ea typeface="Symbol" panose="05050102010706020507" pitchFamily="18" charset="2"/>
                          <a:cs typeface="Symbol" panose="05050102010706020507" pitchFamily="18" charset="2"/>
                        </a:rPr>
                        <a:t>key practical emergency skills are</a:t>
                      </a:r>
                      <a:r>
                        <a:rPr lang="en-US" sz="2800" spc="25" dirty="0">
                          <a:effectLst/>
                          <a:latin typeface="Century Gothic" panose="020B0502020202020204" pitchFamily="34" charset="0"/>
                          <a:ea typeface="Symbol" panose="05050102010706020507" pitchFamily="18" charset="2"/>
                          <a:cs typeface="Symbol" panose="05050102010706020507" pitchFamily="18" charset="2"/>
                        </a:rPr>
                        <a:t> </a:t>
                      </a:r>
                      <a:r>
                        <a:rPr lang="en-US" sz="2800" dirty="0">
                          <a:effectLst/>
                          <a:latin typeface="Century Gothic" panose="020B0502020202020204" pitchFamily="34" charset="0"/>
                          <a:ea typeface="Symbol" panose="05050102010706020507" pitchFamily="18" charset="2"/>
                          <a:cs typeface="Symbol" panose="05050102010706020507" pitchFamily="18" charset="2"/>
                        </a:rPr>
                        <a:t>indicated</a:t>
                      </a:r>
                      <a:endParaRPr lang="en-GB" sz="2800" dirty="0">
                        <a:effectLst/>
                        <a:latin typeface="Century Gothic" panose="020B0502020202020204" pitchFamily="34" charset="0"/>
                        <a:ea typeface="Symbol" panose="05050102010706020507" pitchFamily="18" charset="2"/>
                        <a:cs typeface="Symbol" panose="05050102010706020507" pitchFamily="18" charset="2"/>
                      </a:endParaRPr>
                    </a:p>
                    <a:p>
                      <a:pPr marL="393750" marR="314325" lvl="0" indent="-285750" algn="l">
                        <a:lnSpc>
                          <a:spcPct val="100000"/>
                        </a:lnSpc>
                        <a:spcBef>
                          <a:spcPts val="25"/>
                        </a:spcBef>
                        <a:spcAft>
                          <a:spcPts val="0"/>
                        </a:spcAft>
                        <a:buSzPct val="100000"/>
                        <a:buFont typeface="Arial" panose="020B0604020202020204" pitchFamily="34" charset="0"/>
                        <a:buChar char="•"/>
                        <a:tabLst>
                          <a:tab pos="300990" algn="l"/>
                          <a:tab pos="301625" algn="l"/>
                        </a:tabLst>
                      </a:pPr>
                      <a:r>
                        <a:rPr lang="en-US" sz="2800" spc="-20" dirty="0">
                          <a:effectLst/>
                          <a:latin typeface="Century Gothic" panose="020B0502020202020204" pitchFamily="34" charset="0"/>
                          <a:ea typeface="Symbol" panose="05050102010706020507" pitchFamily="18" charset="2"/>
                          <a:cs typeface="Symbol" panose="05050102010706020507" pitchFamily="18" charset="2"/>
                        </a:rPr>
                        <a:t>Will </a:t>
                      </a:r>
                      <a:r>
                        <a:rPr lang="en-US" sz="2800" spc="10" dirty="0">
                          <a:effectLst/>
                          <a:latin typeface="Century Gothic" panose="020B0502020202020204" pitchFamily="34" charset="0"/>
                          <a:ea typeface="Symbol" panose="05050102010706020507" pitchFamily="18" charset="2"/>
                          <a:cs typeface="Symbol" panose="05050102010706020507" pitchFamily="18" charset="2"/>
                        </a:rPr>
                        <a:t>have </a:t>
                      </a:r>
                      <a:r>
                        <a:rPr lang="en-US" sz="2800" dirty="0">
                          <a:effectLst/>
                          <a:latin typeface="Century Gothic" panose="020B0502020202020204" pitchFamily="34" charset="0"/>
                          <a:ea typeface="Symbol" panose="05050102010706020507" pitchFamily="18" charset="2"/>
                          <a:cs typeface="Symbol" panose="05050102010706020507" pitchFamily="18" charset="2"/>
                        </a:rPr>
                        <a:t>the knowledge and psychomotor skills to perform the </a:t>
                      </a:r>
                      <a:r>
                        <a:rPr lang="en-US" sz="2800" spc="-15" dirty="0">
                          <a:effectLst/>
                          <a:latin typeface="Century Gothic" panose="020B0502020202020204" pitchFamily="34" charset="0"/>
                          <a:ea typeface="Symbol" panose="05050102010706020507" pitchFamily="18" charset="2"/>
                          <a:cs typeface="Symbol" panose="05050102010706020507" pitchFamily="18" charset="2"/>
                        </a:rPr>
                        <a:t>skill </a:t>
                      </a:r>
                      <a:r>
                        <a:rPr lang="en-US" sz="2800" dirty="0">
                          <a:effectLst/>
                          <a:latin typeface="Century Gothic" panose="020B0502020202020204" pitchFamily="34" charset="0"/>
                          <a:ea typeface="Symbol" panose="05050102010706020507" pitchFamily="18" charset="2"/>
                          <a:cs typeface="Symbol" panose="05050102010706020507" pitchFamily="18" charset="2"/>
                        </a:rPr>
                        <a:t>safely and </a:t>
                      </a:r>
                      <a:r>
                        <a:rPr lang="en-US" sz="2800" spc="-30" dirty="0">
                          <a:effectLst/>
                          <a:latin typeface="Century Gothic" panose="020B0502020202020204" pitchFamily="34" charset="0"/>
                          <a:ea typeface="Symbol" panose="05050102010706020507" pitchFamily="18" charset="2"/>
                          <a:cs typeface="Symbol" panose="05050102010706020507" pitchFamily="18" charset="2"/>
                        </a:rPr>
                        <a:t>in </a:t>
                      </a:r>
                      <a:r>
                        <a:rPr lang="en-US" sz="2800" dirty="0">
                          <a:effectLst/>
                          <a:latin typeface="Century Gothic" panose="020B0502020202020204" pitchFamily="34" charset="0"/>
                          <a:ea typeface="Symbol" panose="05050102010706020507" pitchFamily="18" charset="2"/>
                          <a:cs typeface="Symbol" panose="05050102010706020507" pitchFamily="18" charset="2"/>
                        </a:rPr>
                        <a:t>a timely</a:t>
                      </a:r>
                      <a:r>
                        <a:rPr lang="en-US" sz="2800" spc="120" dirty="0">
                          <a:effectLst/>
                          <a:latin typeface="Century Gothic" panose="020B0502020202020204" pitchFamily="34" charset="0"/>
                          <a:ea typeface="Symbol" panose="05050102010706020507" pitchFamily="18" charset="2"/>
                          <a:cs typeface="Symbol" panose="05050102010706020507" pitchFamily="18" charset="2"/>
                        </a:rPr>
                        <a:t> </a:t>
                      </a:r>
                      <a:r>
                        <a:rPr lang="en-US" sz="2800" dirty="0">
                          <a:effectLst/>
                          <a:latin typeface="Century Gothic" panose="020B0502020202020204" pitchFamily="34" charset="0"/>
                          <a:ea typeface="Symbol" panose="05050102010706020507" pitchFamily="18" charset="2"/>
                          <a:cs typeface="Symbol" panose="05050102010706020507" pitchFamily="18" charset="2"/>
                        </a:rPr>
                        <a:t>fashion</a:t>
                      </a:r>
                      <a:endParaRPr lang="en-GB" sz="2800" dirty="0">
                        <a:effectLst/>
                        <a:latin typeface="Century Gothic" panose="020B0502020202020204" pitchFamily="34"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7767758"/>
                  </a:ext>
                </a:extLst>
              </a:tr>
              <a:tr h="4202200">
                <a:tc>
                  <a:txBody>
                    <a:bodyPr/>
                    <a:lstStyle/>
                    <a:p>
                      <a:pPr marL="66675" indent="-229235" algn="ctr">
                        <a:spcBef>
                          <a:spcPts val="595"/>
                        </a:spcBef>
                        <a:spcAft>
                          <a:spcPts val="0"/>
                        </a:spcAft>
                      </a:pPr>
                      <a:r>
                        <a:rPr lang="en-US" sz="3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Descriptors</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393750" lvl="0" indent="-285750" algn="l">
                        <a:lnSpc>
                          <a:spcPct val="100000"/>
                        </a:lnSpc>
                        <a:spcBef>
                          <a:spcPts val="595"/>
                        </a:spcBef>
                        <a:buSzPct val="100000"/>
                        <a:buFont typeface="Arial" panose="020B0604020202020204" pitchFamily="34" charset="0"/>
                        <a:buChar char="•"/>
                        <a:tabLst>
                          <a:tab pos="300990" algn="l"/>
                          <a:tab pos="3016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Pleural aspiration of</a:t>
                      </a:r>
                      <a:r>
                        <a:rPr lang="en-US" sz="3200" b="1" spc="30"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spc="-1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air</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spcBef>
                          <a:spcPts val="20"/>
                        </a:spcBef>
                        <a:buSzPct val="100000"/>
                        <a:buFont typeface="Arial" panose="020B0604020202020204" pitchFamily="34" charset="0"/>
                        <a:buChar char="•"/>
                        <a:tabLst>
                          <a:tab pos="300990" algn="l"/>
                          <a:tab pos="3016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Chest drain: </a:t>
                      </a:r>
                      <a:r>
                        <a:rPr lang="en-US" sz="3200" b="1" dirty="0" err="1">
                          <a:solidFill>
                            <a:srgbClr val="000000"/>
                          </a:solidFill>
                          <a:effectLst/>
                          <a:latin typeface="Century Gothic" panose="020B0502020202020204" pitchFamily="34" charset="0"/>
                          <a:ea typeface="Symbol" panose="05050102010706020507" pitchFamily="18" charset="2"/>
                          <a:cs typeface="Symbol" panose="05050102010706020507" pitchFamily="18" charset="2"/>
                        </a:rPr>
                        <a:t>Seldinger</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and open</a:t>
                      </a:r>
                      <a:r>
                        <a:rPr lang="en-US" sz="3200" b="1" spc="3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technique</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buSzPct val="100000"/>
                        <a:buFont typeface="Arial" panose="020B0604020202020204" pitchFamily="34" charset="0"/>
                        <a:buChar char="•"/>
                        <a:tabLst>
                          <a:tab pos="300990" algn="l"/>
                          <a:tab pos="3016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Establish </a:t>
                      </a:r>
                      <a:r>
                        <a:rPr lang="en-US" sz="3200" b="1" spc="-1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invasiv</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e monitoring (CVP and </a:t>
                      </a:r>
                      <a:r>
                        <a:rPr lang="en-US" sz="3200" b="1" spc="-20"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Art</a:t>
                      </a:r>
                      <a:r>
                        <a:rPr lang="en-US" sz="3200" b="1" spc="-16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line)</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spcBef>
                          <a:spcPts val="25"/>
                        </a:spcBef>
                        <a:buSzPct val="100000"/>
                        <a:buFont typeface="Arial" panose="020B0604020202020204" pitchFamily="34" charset="0"/>
                        <a:buChar char="•"/>
                        <a:tabLst>
                          <a:tab pos="300990" algn="l"/>
                          <a:tab pos="3016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Vascular access </a:t>
                      </a:r>
                      <a:r>
                        <a:rPr lang="en-US" sz="3200" b="1" spc="-30"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in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emergency- IO, femoral</a:t>
                      </a:r>
                      <a:r>
                        <a:rPr lang="en-US" sz="3200" b="1" spc="4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vein</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buSzPct val="100000"/>
                        <a:buFont typeface="Arial" panose="020B0604020202020204" pitchFamily="34" charset="0"/>
                        <a:buChar char="•"/>
                        <a:tabLst>
                          <a:tab pos="300990" algn="l"/>
                          <a:tab pos="3016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Lumbar</a:t>
                      </a:r>
                      <a:r>
                        <a:rPr lang="en-US" sz="3200" b="1" spc="20"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puncture</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spcBef>
                          <a:spcPts val="25"/>
                        </a:spcBef>
                        <a:buSzPct val="100000"/>
                        <a:buFont typeface="Arial" panose="020B0604020202020204" pitchFamily="34" charset="0"/>
                        <a:buChar char="•"/>
                        <a:tabLst>
                          <a:tab pos="300990" algn="l"/>
                          <a:tab pos="3016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Fracture/dislocation</a:t>
                      </a:r>
                      <a:r>
                        <a:rPr lang="en-US" sz="3200" b="1" spc="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manipulation</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buSzPct val="100000"/>
                        <a:buFont typeface="Arial" panose="020B0604020202020204" pitchFamily="34" charset="0"/>
                        <a:buChar char="•"/>
                        <a:tabLst>
                          <a:tab pos="339090" algn="l"/>
                          <a:tab pos="339725" algn="l"/>
                        </a:tabLst>
                      </a:pP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External</a:t>
                      </a:r>
                      <a:r>
                        <a:rPr lang="en-US" sz="3200" b="1" spc="1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spc="-1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pacing</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spcBef>
                          <a:spcPts val="25"/>
                        </a:spcBef>
                        <a:buSzPct val="100000"/>
                        <a:buFont typeface="Arial" panose="020B0604020202020204" pitchFamily="34" charset="0"/>
                        <a:buChar char="•"/>
                        <a:tabLst>
                          <a:tab pos="300990" algn="l"/>
                          <a:tab pos="301625" algn="l"/>
                        </a:tabLst>
                      </a:pPr>
                      <a:r>
                        <a:rPr lang="en-US" sz="3200" b="1" spc="-1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Point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of care ultrasound- Vascular access and Fascia </a:t>
                      </a:r>
                      <a:r>
                        <a:rPr lang="en-US" sz="3200" b="1" dirty="0" err="1">
                          <a:solidFill>
                            <a:srgbClr val="000000"/>
                          </a:solidFill>
                          <a:effectLst/>
                          <a:latin typeface="Century Gothic" panose="020B0502020202020204" pitchFamily="34" charset="0"/>
                          <a:ea typeface="Symbol" panose="05050102010706020507" pitchFamily="18" charset="2"/>
                          <a:cs typeface="Symbol" panose="05050102010706020507" pitchFamily="18" charset="2"/>
                        </a:rPr>
                        <a:t>iliaca</a:t>
                      </a:r>
                      <a:r>
                        <a:rPr lang="en-US" sz="3200" b="1" spc="25"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 </a:t>
                      </a:r>
                      <a:r>
                        <a:rPr lang="en-US" sz="3200" b="1" dirty="0">
                          <a:solidFill>
                            <a:srgbClr val="000000"/>
                          </a:solidFill>
                          <a:effectLst/>
                          <a:latin typeface="Century Gothic" panose="020B0502020202020204" pitchFamily="34" charset="0"/>
                          <a:ea typeface="Symbol" panose="05050102010706020507" pitchFamily="18" charset="2"/>
                          <a:cs typeface="Symbol" panose="05050102010706020507" pitchFamily="18" charset="2"/>
                        </a:rPr>
                        <a:t>block</a:t>
                      </a:r>
                      <a:endParaRPr lang="en-GB" sz="3200" dirty="0">
                        <a:effectLst/>
                        <a:latin typeface="Century Gothic" panose="020B0502020202020204" pitchFamily="34"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839508005"/>
                  </a:ext>
                </a:extLst>
              </a:tr>
              <a:tr h="2597193">
                <a:tc>
                  <a:txBody>
                    <a:bodyPr/>
                    <a:lstStyle/>
                    <a:p>
                      <a:pPr marL="66675" indent="-229235" algn="ctr">
                        <a:spcBef>
                          <a:spcPts val="595"/>
                        </a:spcBef>
                        <a:spcAft>
                          <a:spcPts val="0"/>
                        </a:spcAft>
                      </a:pPr>
                      <a:r>
                        <a:rPr lang="en-US" sz="2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GPCs</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B"/>
                    </a:solidFill>
                  </a:tcPr>
                </a:tc>
                <a:tc>
                  <a:txBody>
                    <a:bodyPr/>
                    <a:lstStyle/>
                    <a:p>
                      <a:pPr marL="72390" marR="1801495" indent="-229235" algn="l">
                        <a:lnSpc>
                          <a:spcPct val="100000"/>
                        </a:lnSpc>
                        <a:spcBef>
                          <a:spcPts val="595"/>
                        </a:spcBef>
                        <a:spcAft>
                          <a:spcPts val="0"/>
                        </a:spcAft>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 Domain 1: Professional values and </a:t>
                      </a:r>
                      <a:r>
                        <a:rPr lang="en-US" sz="2800" dirty="0" err="1">
                          <a:effectLst/>
                          <a:latin typeface="Century Gothic" panose="020B0502020202020204" pitchFamily="34" charset="0"/>
                          <a:ea typeface="Century Gothic" panose="020B0502020202020204" pitchFamily="34" charset="0"/>
                          <a:cs typeface="Century Gothic" panose="020B0502020202020204" pitchFamily="34" charset="0"/>
                        </a:rPr>
                        <a:t>behaviours</a:t>
                      </a:r>
                      <a:endParaRPr lang="en-US"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72390" marR="1801495" indent="-229235" algn="l">
                        <a:lnSpc>
                          <a:spcPct val="100000"/>
                        </a:lnSpc>
                        <a:spcBef>
                          <a:spcPts val="595"/>
                        </a:spcBef>
                        <a:spcAft>
                          <a:spcPts val="0"/>
                        </a:spcAft>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 Domain 2: Professional skills</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93750" lvl="0" indent="-285750" algn="l">
                        <a:lnSpc>
                          <a:spcPct val="100000"/>
                        </a:lnSpc>
                        <a:buSzPct val="100000"/>
                        <a:buFont typeface="Arial" panose="020B0604020202020204" pitchFamily="34" charset="0"/>
                        <a:buChar char="•"/>
                        <a:tabLst>
                          <a:tab pos="300990" algn="l"/>
                          <a:tab pos="301625" algn="l"/>
                        </a:tabLst>
                      </a:pPr>
                      <a:r>
                        <a:rPr lang="en-US" sz="2800" dirty="0">
                          <a:effectLst/>
                          <a:latin typeface="Century Gothic" panose="020B0502020202020204" pitchFamily="34" charset="0"/>
                          <a:ea typeface="Symbol" panose="05050102010706020507" pitchFamily="18" charset="2"/>
                          <a:cs typeface="Symbol" panose="05050102010706020507" pitchFamily="18" charset="2"/>
                        </a:rPr>
                        <a:t>practical</a:t>
                      </a:r>
                      <a:r>
                        <a:rPr lang="en-US" sz="2800" spc="15" dirty="0">
                          <a:effectLst/>
                          <a:latin typeface="Century Gothic" panose="020B0502020202020204" pitchFamily="34" charset="0"/>
                          <a:ea typeface="Symbol" panose="05050102010706020507" pitchFamily="18" charset="2"/>
                          <a:cs typeface="Symbol" panose="05050102010706020507" pitchFamily="18" charset="2"/>
                        </a:rPr>
                        <a:t> </a:t>
                      </a:r>
                      <a:r>
                        <a:rPr lang="en-US" sz="2800" dirty="0">
                          <a:effectLst/>
                          <a:latin typeface="Century Gothic" panose="020B0502020202020204" pitchFamily="34" charset="0"/>
                          <a:ea typeface="Symbol" panose="05050102010706020507" pitchFamily="18" charset="2"/>
                          <a:cs typeface="Symbol" panose="05050102010706020507" pitchFamily="18" charset="2"/>
                        </a:rPr>
                        <a:t>skills</a:t>
                      </a:r>
                      <a:endParaRPr lang="en-GB" sz="28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spcBef>
                          <a:spcPts val="25"/>
                        </a:spcBef>
                        <a:buSzPct val="100000"/>
                        <a:buFont typeface="Arial" panose="020B0604020202020204" pitchFamily="34" charset="0"/>
                        <a:buChar char="•"/>
                        <a:tabLst>
                          <a:tab pos="300990" algn="l"/>
                          <a:tab pos="301625" algn="l"/>
                        </a:tabLst>
                      </a:pPr>
                      <a:r>
                        <a:rPr lang="en-US" sz="2800" dirty="0">
                          <a:effectLst/>
                          <a:latin typeface="Century Gothic" panose="020B0502020202020204" pitchFamily="34" charset="0"/>
                          <a:ea typeface="Symbol" panose="05050102010706020507" pitchFamily="18" charset="2"/>
                          <a:cs typeface="Symbol" panose="05050102010706020507" pitchFamily="18" charset="2"/>
                        </a:rPr>
                        <a:t>communication and interpersonal</a:t>
                      </a:r>
                      <a:r>
                        <a:rPr lang="en-US" sz="2800" spc="60" dirty="0">
                          <a:effectLst/>
                          <a:latin typeface="Century Gothic" panose="020B0502020202020204" pitchFamily="34" charset="0"/>
                          <a:ea typeface="Symbol" panose="05050102010706020507" pitchFamily="18" charset="2"/>
                          <a:cs typeface="Symbol" panose="05050102010706020507" pitchFamily="18" charset="2"/>
                        </a:rPr>
                        <a:t> </a:t>
                      </a:r>
                      <a:r>
                        <a:rPr lang="en-US" sz="2800" dirty="0">
                          <a:effectLst/>
                          <a:latin typeface="Century Gothic" panose="020B0502020202020204" pitchFamily="34" charset="0"/>
                          <a:ea typeface="Symbol" panose="05050102010706020507" pitchFamily="18" charset="2"/>
                          <a:cs typeface="Symbol" panose="05050102010706020507" pitchFamily="18" charset="2"/>
                        </a:rPr>
                        <a:t>skills</a:t>
                      </a:r>
                      <a:endParaRPr lang="en-GB" sz="2800" dirty="0">
                        <a:effectLst/>
                        <a:latin typeface="Century Gothic" panose="020B0502020202020204" pitchFamily="34" charset="0"/>
                        <a:ea typeface="Symbol" panose="05050102010706020507" pitchFamily="18" charset="2"/>
                        <a:cs typeface="Symbol" panose="05050102010706020507" pitchFamily="18" charset="2"/>
                      </a:endParaRPr>
                    </a:p>
                    <a:p>
                      <a:pPr marL="393750" lvl="0" indent="-285750" algn="l">
                        <a:lnSpc>
                          <a:spcPct val="100000"/>
                        </a:lnSpc>
                        <a:buSzPct val="100000"/>
                        <a:buFont typeface="Arial" panose="020B0604020202020204" pitchFamily="34" charset="0"/>
                        <a:buChar char="•"/>
                        <a:tabLst>
                          <a:tab pos="300990" algn="l"/>
                          <a:tab pos="301625" algn="l"/>
                        </a:tabLst>
                      </a:pPr>
                      <a:r>
                        <a:rPr lang="en-US" sz="2800" dirty="0">
                          <a:effectLst/>
                          <a:latin typeface="Century Gothic" panose="020B0502020202020204" pitchFamily="34" charset="0"/>
                          <a:ea typeface="Symbol" panose="05050102010706020507" pitchFamily="18" charset="2"/>
                          <a:cs typeface="Symbol" panose="05050102010706020507" pitchFamily="18" charset="2"/>
                        </a:rPr>
                        <a:t>dealing with complexity and</a:t>
                      </a:r>
                      <a:r>
                        <a:rPr lang="en-US" sz="2800" spc="15" dirty="0">
                          <a:effectLst/>
                          <a:latin typeface="Century Gothic" panose="020B0502020202020204" pitchFamily="34" charset="0"/>
                          <a:ea typeface="Symbol" panose="05050102010706020507" pitchFamily="18" charset="2"/>
                          <a:cs typeface="Symbol" panose="05050102010706020507" pitchFamily="18" charset="2"/>
                        </a:rPr>
                        <a:t> </a:t>
                      </a:r>
                      <a:r>
                        <a:rPr lang="en-US" sz="2800" dirty="0">
                          <a:effectLst/>
                          <a:latin typeface="Century Gothic" panose="020B0502020202020204" pitchFamily="34" charset="0"/>
                          <a:ea typeface="Symbol" panose="05050102010706020507" pitchFamily="18" charset="2"/>
                          <a:cs typeface="Symbol" panose="05050102010706020507" pitchFamily="18" charset="2"/>
                        </a:rPr>
                        <a:t>uncertainty</a:t>
                      </a:r>
                      <a:endParaRPr lang="en-GB" sz="2800" dirty="0">
                        <a:effectLst/>
                        <a:latin typeface="Century Gothic" panose="020B0502020202020204" pitchFamily="34"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9550355"/>
                  </a:ext>
                </a:extLst>
              </a:tr>
              <a:tr h="1634189">
                <a:tc>
                  <a:txBody>
                    <a:bodyPr/>
                    <a:lstStyle/>
                    <a:p>
                      <a:pPr marL="66675" marR="207010" indent="-229235" algn="ctr">
                        <a:lnSpc>
                          <a:spcPct val="100000"/>
                        </a:lnSpc>
                        <a:spcBef>
                          <a:spcPts val="590"/>
                        </a:spcBef>
                        <a:spcAft>
                          <a:spcPts val="0"/>
                        </a:spcAft>
                      </a:pPr>
                      <a:r>
                        <a:rPr lang="en-US" sz="2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Evidence to inform decision includes</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B"/>
                    </a:solidFill>
                  </a:tcPr>
                </a:tc>
                <a:tc>
                  <a:txBody>
                    <a:bodyPr/>
                    <a:lstStyle/>
                    <a:p>
                      <a:pPr marL="108000" indent="0" algn="l">
                        <a:lnSpc>
                          <a:spcPct val="100000"/>
                        </a:lnSpc>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DOPs</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08000" marR="3358515" indent="0" algn="l">
                        <a:lnSpc>
                          <a:spcPct val="100000"/>
                        </a:lnSpc>
                        <a:spcAft>
                          <a:spcPts val="0"/>
                        </a:spcAft>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Logbook Entrustment </a:t>
                      </a:r>
                      <a:r>
                        <a:rPr lang="en-US" sz="2800" spc="-25" dirty="0">
                          <a:effectLst/>
                          <a:latin typeface="Century Gothic" panose="020B0502020202020204" pitchFamily="34" charset="0"/>
                          <a:ea typeface="Century Gothic" panose="020B0502020202020204" pitchFamily="34" charset="0"/>
                          <a:cs typeface="Century Gothic" panose="020B0502020202020204" pitchFamily="34" charset="0"/>
                        </a:rPr>
                        <a:t>decision</a:t>
                      </a:r>
                    </a:p>
                    <a:p>
                      <a:pPr marL="108000" marR="3358515" indent="0" algn="l">
                        <a:lnSpc>
                          <a:spcPct val="100000"/>
                        </a:lnSpc>
                        <a:spcAft>
                          <a:spcPts val="0"/>
                        </a:spcAft>
                      </a:pPr>
                      <a:r>
                        <a:rPr lang="en-US" sz="2800" spc="-25" dirty="0">
                          <a:effectLst/>
                          <a:latin typeface="Century Gothic" panose="020B0502020202020204" pitchFamily="34" charset="0"/>
                          <a:ea typeface="Century Gothic" panose="020B0502020202020204" pitchFamily="34" charset="0"/>
                          <a:cs typeface="Century Gothic" panose="020B0502020202020204" pitchFamily="34" charset="0"/>
                        </a:rPr>
                        <a:t>MSF</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510369"/>
                  </a:ext>
                </a:extLst>
              </a:tr>
            </a:tbl>
          </a:graphicData>
        </a:graphic>
      </p:graphicFrame>
    </p:spTree>
    <p:extLst>
      <p:ext uri="{BB962C8B-B14F-4D97-AF65-F5344CB8AC3E}">
        <p14:creationId xmlns:p14="http://schemas.microsoft.com/office/powerpoint/2010/main" val="3331275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71480-07E0-7D48-AEE9-1DC7EA6193D7}"/>
              </a:ext>
            </a:extLst>
          </p:cNvPr>
          <p:cNvSpPr>
            <a:spLocks noGrp="1"/>
          </p:cNvSpPr>
          <p:nvPr>
            <p:ph type="title"/>
          </p:nvPr>
        </p:nvSpPr>
        <p:spPr>
          <a:xfrm>
            <a:off x="442716" y="265336"/>
            <a:ext cx="8645300" cy="3873376"/>
          </a:xfrm>
        </p:spPr>
        <p:txBody>
          <a:bodyPr>
            <a:normAutofit/>
          </a:bodyPr>
          <a:lstStyle/>
          <a:p>
            <a:r>
              <a:rPr lang="en-US" sz="6000" b="0" dirty="0"/>
              <a:t>ACCS Clinical Presentations and Conditions </a:t>
            </a:r>
          </a:p>
        </p:txBody>
      </p:sp>
      <p:pic>
        <p:nvPicPr>
          <p:cNvPr id="9" name="Picture 8">
            <a:extLst>
              <a:ext uri="{FF2B5EF4-FFF2-40B4-BE49-F238E27FC236}">
                <a16:creationId xmlns:a16="http://schemas.microsoft.com/office/drawing/2014/main" id="{F54691EE-84D5-F148-8A2A-536B4B782CEB}"/>
              </a:ext>
            </a:extLst>
          </p:cNvPr>
          <p:cNvPicPr>
            <a:picLocks noChangeAspect="1"/>
          </p:cNvPicPr>
          <p:nvPr/>
        </p:nvPicPr>
        <p:blipFill>
          <a:blip r:embed="rId3"/>
          <a:stretch>
            <a:fillRect/>
          </a:stretch>
        </p:blipFill>
        <p:spPr>
          <a:xfrm>
            <a:off x="8673936" y="3123709"/>
            <a:ext cx="13663549" cy="9827572"/>
          </a:xfrm>
          <a:prstGeom prst="rect">
            <a:avLst/>
          </a:prstGeom>
        </p:spPr>
      </p:pic>
    </p:spTree>
    <p:extLst>
      <p:ext uri="{BB962C8B-B14F-4D97-AF65-F5344CB8AC3E}">
        <p14:creationId xmlns:p14="http://schemas.microsoft.com/office/powerpoint/2010/main" val="163736738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71480-07E0-7D48-AEE9-1DC7EA6193D7}"/>
              </a:ext>
            </a:extLst>
          </p:cNvPr>
          <p:cNvSpPr>
            <a:spLocks noGrp="1"/>
          </p:cNvSpPr>
          <p:nvPr>
            <p:ph type="title"/>
          </p:nvPr>
        </p:nvSpPr>
        <p:spPr>
          <a:xfrm>
            <a:off x="397870" y="855902"/>
            <a:ext cx="9512301" cy="880551"/>
          </a:xfrm>
        </p:spPr>
        <p:txBody>
          <a:bodyPr>
            <a:noAutofit/>
          </a:bodyPr>
          <a:lstStyle/>
          <a:p>
            <a:r>
              <a:rPr lang="en-US" sz="6000" b="0" dirty="0"/>
              <a:t>ACCS Generic LOs</a:t>
            </a:r>
          </a:p>
        </p:txBody>
      </p:sp>
      <p:pic>
        <p:nvPicPr>
          <p:cNvPr id="7" name="Picture 6">
            <a:extLst>
              <a:ext uri="{FF2B5EF4-FFF2-40B4-BE49-F238E27FC236}">
                <a16:creationId xmlns:a16="http://schemas.microsoft.com/office/drawing/2014/main" id="{97164E3A-01E6-45BB-85D7-683822D7B11D}"/>
              </a:ext>
            </a:extLst>
          </p:cNvPr>
          <p:cNvPicPr>
            <a:picLocks noChangeAspect="1"/>
          </p:cNvPicPr>
          <p:nvPr/>
        </p:nvPicPr>
        <p:blipFill>
          <a:blip r:embed="rId3"/>
          <a:stretch>
            <a:fillRect/>
          </a:stretch>
        </p:blipFill>
        <p:spPr>
          <a:xfrm>
            <a:off x="6085384" y="1959569"/>
            <a:ext cx="15963996" cy="11663734"/>
          </a:xfrm>
          <a:prstGeom prst="rect">
            <a:avLst/>
          </a:prstGeom>
        </p:spPr>
      </p:pic>
      <p:sp>
        <p:nvSpPr>
          <p:cNvPr id="13" name="Owal 11">
            <a:extLst>
              <a:ext uri="{FF2B5EF4-FFF2-40B4-BE49-F238E27FC236}">
                <a16:creationId xmlns:a16="http://schemas.microsoft.com/office/drawing/2014/main" id="{B5967A42-445E-4841-85B0-070F8EFEABC0}"/>
              </a:ext>
            </a:extLst>
          </p:cNvPr>
          <p:cNvSpPr/>
          <p:nvPr/>
        </p:nvSpPr>
        <p:spPr>
          <a:xfrm>
            <a:off x="5676100" y="3023869"/>
            <a:ext cx="3095797" cy="144495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000" b="1" i="0" u="none" strike="noStrike" kern="0" cap="none" spc="0" normalizeH="0" baseline="0" noProof="0">
              <a:ln>
                <a:noFill/>
              </a:ln>
              <a:solidFill>
                <a:srgbClr val="FFFC00"/>
              </a:solidFill>
              <a:effectLst/>
              <a:uLnTx/>
              <a:uFillTx/>
              <a:latin typeface="Century Gothic"/>
              <a:sym typeface="Helvetica Neue"/>
            </a:endParaRPr>
          </a:p>
        </p:txBody>
      </p:sp>
      <p:sp>
        <p:nvSpPr>
          <p:cNvPr id="14" name="Owal 11">
            <a:extLst>
              <a:ext uri="{FF2B5EF4-FFF2-40B4-BE49-F238E27FC236}">
                <a16:creationId xmlns:a16="http://schemas.microsoft.com/office/drawing/2014/main" id="{8FA237B8-6F23-4920-954E-8351A02893D3}"/>
              </a:ext>
            </a:extLst>
          </p:cNvPr>
          <p:cNvSpPr/>
          <p:nvPr/>
        </p:nvSpPr>
        <p:spPr>
          <a:xfrm>
            <a:off x="6085384" y="5756235"/>
            <a:ext cx="2349489" cy="1094963"/>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000" b="1" i="0" u="none" strike="noStrike" kern="0" cap="none" spc="0" normalizeH="0" baseline="0" noProof="0">
              <a:ln>
                <a:noFill/>
              </a:ln>
              <a:solidFill>
                <a:srgbClr val="FFFC00"/>
              </a:solidFill>
              <a:effectLst/>
              <a:uLnTx/>
              <a:uFillTx/>
              <a:latin typeface="Century Gothic"/>
              <a:sym typeface="Helvetica Neue"/>
            </a:endParaRPr>
          </a:p>
        </p:txBody>
      </p:sp>
      <p:sp>
        <p:nvSpPr>
          <p:cNvPr id="15" name="Owal 11">
            <a:extLst>
              <a:ext uri="{FF2B5EF4-FFF2-40B4-BE49-F238E27FC236}">
                <a16:creationId xmlns:a16="http://schemas.microsoft.com/office/drawing/2014/main" id="{01FC435D-7EE9-49A2-92C2-6FCB4450A9A5}"/>
              </a:ext>
            </a:extLst>
          </p:cNvPr>
          <p:cNvSpPr/>
          <p:nvPr/>
        </p:nvSpPr>
        <p:spPr>
          <a:xfrm>
            <a:off x="6006514" y="10143629"/>
            <a:ext cx="1618834" cy="671259"/>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000" b="1" i="0" u="none" strike="noStrike" kern="0" cap="none" spc="0" normalizeH="0" baseline="0" noProof="0">
              <a:ln>
                <a:noFill/>
              </a:ln>
              <a:solidFill>
                <a:srgbClr val="FFFC00"/>
              </a:solidFill>
              <a:effectLst/>
              <a:uLnTx/>
              <a:uFillTx/>
              <a:latin typeface="Century Gothic"/>
              <a:sym typeface="Helvetica Neue"/>
            </a:endParaRPr>
          </a:p>
        </p:txBody>
      </p:sp>
      <p:sp>
        <p:nvSpPr>
          <p:cNvPr id="8" name="Owal 11">
            <a:extLst>
              <a:ext uri="{FF2B5EF4-FFF2-40B4-BE49-F238E27FC236}">
                <a16:creationId xmlns:a16="http://schemas.microsoft.com/office/drawing/2014/main" id="{C98219B3-A5D5-41B6-94B3-150BFFA74B3F}"/>
              </a:ext>
            </a:extLst>
          </p:cNvPr>
          <p:cNvSpPr/>
          <p:nvPr/>
        </p:nvSpPr>
        <p:spPr>
          <a:xfrm>
            <a:off x="5438438" y="10956758"/>
            <a:ext cx="3556271" cy="2143422"/>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000" b="1" i="0" u="none" strike="noStrike" kern="0" cap="none" spc="0" normalizeH="0" baseline="0" noProof="0">
              <a:ln>
                <a:noFill/>
              </a:ln>
              <a:solidFill>
                <a:srgbClr val="FFFC00"/>
              </a:solidFill>
              <a:effectLst/>
              <a:uLnTx/>
              <a:uFillTx/>
              <a:latin typeface="Century Gothic"/>
              <a:sym typeface="Helvetica Neue"/>
            </a:endParaRPr>
          </a:p>
        </p:txBody>
      </p:sp>
    </p:spTree>
    <p:extLst>
      <p:ext uri="{BB962C8B-B14F-4D97-AF65-F5344CB8AC3E}">
        <p14:creationId xmlns:p14="http://schemas.microsoft.com/office/powerpoint/2010/main" val="28874206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30566-C3A4-D14C-AE25-FD7A1DDFD6E0}"/>
              </a:ext>
            </a:extLst>
          </p:cNvPr>
          <p:cNvSpPr>
            <a:spLocks noGrp="1"/>
          </p:cNvSpPr>
          <p:nvPr>
            <p:ph type="title"/>
          </p:nvPr>
        </p:nvSpPr>
        <p:spPr/>
        <p:txBody>
          <a:bodyPr>
            <a:noAutofit/>
          </a:bodyPr>
          <a:lstStyle/>
          <a:p>
            <a:r>
              <a:rPr lang="en-GB" sz="8400" dirty="0"/>
              <a:t>Programme </a:t>
            </a:r>
            <a:br>
              <a:rPr lang="en-GB" sz="8400" dirty="0"/>
            </a:br>
            <a:r>
              <a:rPr lang="en-GB" sz="8400" dirty="0"/>
              <a:t>of assessment</a:t>
            </a:r>
            <a:endParaRPr lang="en-US" sz="8400" dirty="0"/>
          </a:p>
        </p:txBody>
      </p:sp>
      <p:sp>
        <p:nvSpPr>
          <p:cNvPr id="4" name="Flowchart: Alternate Process 3">
            <a:extLst>
              <a:ext uri="{FF2B5EF4-FFF2-40B4-BE49-F238E27FC236}">
                <a16:creationId xmlns:a16="http://schemas.microsoft.com/office/drawing/2014/main" id="{5268F295-C8BF-4D4D-B5E5-D29D4FC72959}"/>
              </a:ext>
            </a:extLst>
          </p:cNvPr>
          <p:cNvSpPr/>
          <p:nvPr/>
        </p:nvSpPr>
        <p:spPr>
          <a:xfrm>
            <a:off x="2611270" y="5902961"/>
            <a:ext cx="9198592" cy="458564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651000"/>
            <a:r>
              <a:rPr lang="en-GB" sz="7200" b="0" dirty="0">
                <a:solidFill>
                  <a:prstClr val="white"/>
                </a:solidFill>
                <a:latin typeface="Century Gothic"/>
              </a:rPr>
              <a:t>Workplace-based Assessments</a:t>
            </a:r>
          </a:p>
        </p:txBody>
      </p:sp>
      <p:sp>
        <p:nvSpPr>
          <p:cNvPr id="5" name="Flowchart: Alternate Process 5">
            <a:extLst>
              <a:ext uri="{FF2B5EF4-FFF2-40B4-BE49-F238E27FC236}">
                <a16:creationId xmlns:a16="http://schemas.microsoft.com/office/drawing/2014/main" id="{C0510C76-D841-6749-8EA6-76D77DDA5FE0}"/>
              </a:ext>
            </a:extLst>
          </p:cNvPr>
          <p:cNvSpPr/>
          <p:nvPr/>
        </p:nvSpPr>
        <p:spPr>
          <a:xfrm>
            <a:off x="12574142" y="5902959"/>
            <a:ext cx="9198592" cy="458564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651000"/>
            <a:r>
              <a:rPr lang="en-GB" sz="7200" b="0" dirty="0">
                <a:solidFill>
                  <a:prstClr val="white"/>
                </a:solidFill>
                <a:latin typeface="Century Gothic"/>
              </a:rPr>
              <a:t>Panel-based Judgements</a:t>
            </a:r>
          </a:p>
        </p:txBody>
      </p:sp>
    </p:spTree>
    <p:extLst>
      <p:ext uri="{BB962C8B-B14F-4D97-AF65-F5344CB8AC3E}">
        <p14:creationId xmlns:p14="http://schemas.microsoft.com/office/powerpoint/2010/main" val="101359038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3D05FE-4734-EF48-BD4B-1F4051BFDA74}"/>
              </a:ext>
            </a:extLst>
          </p:cNvPr>
          <p:cNvSpPr>
            <a:spLocks noGrp="1"/>
          </p:cNvSpPr>
          <p:nvPr>
            <p:ph type="body" idx="1"/>
          </p:nvPr>
        </p:nvSpPr>
        <p:spPr>
          <a:xfrm>
            <a:off x="1689100" y="4087905"/>
            <a:ext cx="21005800" cy="8358094"/>
          </a:xfrm>
        </p:spPr>
        <p:txBody>
          <a:bodyPr>
            <a:normAutofit/>
          </a:bodyPr>
          <a:lstStyle/>
          <a:p>
            <a:r>
              <a:rPr lang="en-GB" dirty="0"/>
              <a:t>No minimum number – curriculum sampling</a:t>
            </a:r>
          </a:p>
          <a:p>
            <a:r>
              <a:rPr lang="en-GB" dirty="0"/>
              <a:t>Move away from tick-box</a:t>
            </a:r>
          </a:p>
          <a:p>
            <a:r>
              <a:rPr lang="en-GB" dirty="0"/>
              <a:t>Anchored to independence, formative</a:t>
            </a:r>
          </a:p>
          <a:p>
            <a:r>
              <a:rPr lang="en-GB" dirty="0"/>
              <a:t>New format using entrustment scale</a:t>
            </a:r>
          </a:p>
          <a:p>
            <a:r>
              <a:rPr lang="en-GB" dirty="0"/>
              <a:t>Developmental feedback</a:t>
            </a:r>
          </a:p>
          <a:p>
            <a:r>
              <a:rPr lang="en-GB" dirty="0"/>
              <a:t>ACAT, CBD, mini-CEX, DOPS, MSF, PS, QIPAT and TO</a:t>
            </a:r>
          </a:p>
        </p:txBody>
      </p:sp>
      <p:sp>
        <p:nvSpPr>
          <p:cNvPr id="5" name="Flowchart: Alternate Process 3">
            <a:extLst>
              <a:ext uri="{FF2B5EF4-FFF2-40B4-BE49-F238E27FC236}">
                <a16:creationId xmlns:a16="http://schemas.microsoft.com/office/drawing/2014/main" id="{1D3649A4-ED45-214B-83FF-BEC2A7364E23}"/>
              </a:ext>
            </a:extLst>
          </p:cNvPr>
          <p:cNvSpPr>
            <a:spLocks noGrp="1"/>
          </p:cNvSpPr>
          <p:nvPr>
            <p:ph type="title"/>
          </p:nvPr>
        </p:nvSpPr>
        <p:spPr>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b="0" dirty="0">
                <a:solidFill>
                  <a:schemeClr val="bg1"/>
                </a:solidFill>
              </a:rPr>
              <a:t>Workplace-based Assessments</a:t>
            </a:r>
          </a:p>
        </p:txBody>
      </p:sp>
    </p:spTree>
    <p:extLst>
      <p:ext uri="{BB962C8B-B14F-4D97-AF65-F5344CB8AC3E}">
        <p14:creationId xmlns:p14="http://schemas.microsoft.com/office/powerpoint/2010/main" val="304480493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E541C4-969F-D44A-BEE6-5DFA9FA95A2E}"/>
              </a:ext>
            </a:extLst>
          </p:cNvPr>
          <p:cNvSpPr>
            <a:spLocks noGrp="1"/>
          </p:cNvSpPr>
          <p:nvPr>
            <p:ph type="body" idx="1"/>
          </p:nvPr>
        </p:nvSpPr>
        <p:spPr>
          <a:xfrm>
            <a:off x="1689100" y="3954163"/>
            <a:ext cx="21005800" cy="8491838"/>
          </a:xfrm>
        </p:spPr>
        <p:txBody>
          <a:bodyPr>
            <a:normAutofit/>
          </a:bodyPr>
          <a:lstStyle/>
          <a:p>
            <a:pPr>
              <a:spcBef>
                <a:spcPts val="4700"/>
              </a:spcBef>
              <a:defRPr/>
            </a:pPr>
            <a:r>
              <a:rPr lang="en-GB" dirty="0"/>
              <a:t>Regular, individualised judgement</a:t>
            </a:r>
          </a:p>
          <a:p>
            <a:pPr>
              <a:spcBef>
                <a:spcPts val="4700"/>
              </a:spcBef>
              <a:defRPr/>
            </a:pPr>
            <a:r>
              <a:rPr lang="en-GB" dirty="0"/>
              <a:t>Regulate progression and remediation</a:t>
            </a:r>
          </a:p>
          <a:p>
            <a:pPr>
              <a:spcBef>
                <a:spcPts val="4700"/>
              </a:spcBef>
              <a:defRPr/>
            </a:pPr>
            <a:r>
              <a:rPr lang="en-GB" dirty="0"/>
              <a:t>Faculty provides summative recommendation for each LO</a:t>
            </a:r>
          </a:p>
          <a:p>
            <a:pPr lvl="2">
              <a:spcBef>
                <a:spcPts val="4700"/>
              </a:spcBef>
              <a:buFont typeface="Arial" panose="020B0604020202020204" pitchFamily="34" charset="0"/>
              <a:buChar char="•"/>
              <a:defRPr/>
            </a:pPr>
            <a:r>
              <a:rPr lang="en-GB" dirty="0"/>
              <a:t>Faculty Educational Governance statement (FEG) </a:t>
            </a:r>
            <a:r>
              <a:rPr lang="en-GB" i="1" dirty="0"/>
              <a:t>– EM</a:t>
            </a:r>
          </a:p>
          <a:p>
            <a:pPr lvl="2">
              <a:spcBef>
                <a:spcPts val="4700"/>
              </a:spcBef>
              <a:buFont typeface="Arial" panose="020B0604020202020204" pitchFamily="34" charset="0"/>
              <a:buChar char="•"/>
              <a:defRPr/>
            </a:pPr>
            <a:r>
              <a:rPr lang="en-GB" dirty="0"/>
              <a:t>Multi-Consultant Report (MCR) </a:t>
            </a:r>
            <a:r>
              <a:rPr lang="en-GB" i="1" dirty="0"/>
              <a:t>– IM, </a:t>
            </a:r>
            <a:r>
              <a:rPr lang="en-GB" i="1" dirty="0" err="1"/>
              <a:t>Anaes</a:t>
            </a:r>
            <a:r>
              <a:rPr lang="en-GB" i="1" dirty="0"/>
              <a:t>, ICM</a:t>
            </a:r>
          </a:p>
          <a:p>
            <a:pPr lvl="2">
              <a:spcBef>
                <a:spcPts val="4700"/>
              </a:spcBef>
              <a:buFont typeface="Arial" panose="020B0604020202020204" pitchFamily="34" charset="0"/>
              <a:buChar char="•"/>
              <a:defRPr/>
            </a:pPr>
            <a:r>
              <a:rPr lang="en-GB" dirty="0"/>
              <a:t>Holistic Assessment of Learning Outcome (HALO) </a:t>
            </a:r>
            <a:r>
              <a:rPr lang="en-GB" i="1" dirty="0"/>
              <a:t>- </a:t>
            </a:r>
            <a:r>
              <a:rPr lang="en-GB" i="1" dirty="0" err="1"/>
              <a:t>Anaes</a:t>
            </a:r>
            <a:endParaRPr lang="en-GB" i="1" dirty="0"/>
          </a:p>
        </p:txBody>
      </p:sp>
      <p:sp>
        <p:nvSpPr>
          <p:cNvPr id="4" name="Flowchart: Alternate Process 4">
            <a:extLst>
              <a:ext uri="{FF2B5EF4-FFF2-40B4-BE49-F238E27FC236}">
                <a16:creationId xmlns:a16="http://schemas.microsoft.com/office/drawing/2014/main" id="{028FE354-2285-DF4E-97F9-9617B954E988}"/>
              </a:ext>
            </a:extLst>
          </p:cNvPr>
          <p:cNvSpPr>
            <a:spLocks noGrp="1"/>
          </p:cNvSpPr>
          <p:nvPr>
            <p:ph type="title"/>
          </p:nvPr>
        </p:nvSpPr>
        <p:spPr>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GB" sz="7200" b="0" dirty="0">
                <a:solidFill>
                  <a:srgbClr val="FFFFFF"/>
                </a:solidFill>
                <a:latin typeface="Century Gothic"/>
              </a:rPr>
              <a:t>Panel</a:t>
            </a:r>
            <a:r>
              <a:rPr lang="en-GB" sz="7200" b="0" kern="1200" dirty="0">
                <a:solidFill>
                  <a:srgbClr val="FFFFFF"/>
                </a:solidFill>
                <a:latin typeface="Century Gothic"/>
              </a:rPr>
              <a:t>-based Judgements</a:t>
            </a:r>
          </a:p>
        </p:txBody>
      </p:sp>
    </p:spTree>
    <p:extLst>
      <p:ext uri="{BB962C8B-B14F-4D97-AF65-F5344CB8AC3E}">
        <p14:creationId xmlns:p14="http://schemas.microsoft.com/office/powerpoint/2010/main" val="314126422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D86DE-E0BA-4183-A22B-AFEB91A748B3}"/>
              </a:ext>
            </a:extLst>
          </p:cNvPr>
          <p:cNvSpPr>
            <a:spLocks noGrp="1"/>
          </p:cNvSpPr>
          <p:nvPr>
            <p:ph type="title"/>
          </p:nvPr>
        </p:nvSpPr>
        <p:spPr>
          <a:xfrm>
            <a:off x="2156460" y="668916"/>
            <a:ext cx="21005800" cy="2286000"/>
          </a:xfrm>
        </p:spPr>
        <p:txBody>
          <a:bodyPr>
            <a:normAutofit/>
          </a:bodyPr>
          <a:lstStyle/>
          <a:p>
            <a:r>
              <a:rPr lang="en-GB" sz="8400" b="0" dirty="0">
                <a:solidFill>
                  <a:srgbClr val="002060"/>
                </a:solidFill>
              </a:rPr>
              <a:t>Assessment Blueprint</a:t>
            </a:r>
          </a:p>
        </p:txBody>
      </p:sp>
      <p:graphicFrame>
        <p:nvGraphicFramePr>
          <p:cNvPr id="5" name="Content Placeholder 4">
            <a:extLst>
              <a:ext uri="{FF2B5EF4-FFF2-40B4-BE49-F238E27FC236}">
                <a16:creationId xmlns:a16="http://schemas.microsoft.com/office/drawing/2014/main" id="{E812AA74-4E73-44F5-9063-C85CD14C42F0}"/>
              </a:ext>
            </a:extLst>
          </p:cNvPr>
          <p:cNvGraphicFramePr>
            <a:graphicFrameLocks noGrp="1"/>
          </p:cNvGraphicFramePr>
          <p:nvPr>
            <p:ph idx="1"/>
          </p:nvPr>
        </p:nvGraphicFramePr>
        <p:xfrm>
          <a:off x="3405810" y="3001619"/>
          <a:ext cx="17572380" cy="10045466"/>
        </p:xfrm>
        <a:graphic>
          <a:graphicData uri="http://schemas.openxmlformats.org/drawingml/2006/table">
            <a:tbl>
              <a:tblPr firstRow="1" firstCol="1" lastRow="1" lastCol="1" bandRow="1" bandCol="1"/>
              <a:tblGrid>
                <a:gridCol w="6041174">
                  <a:extLst>
                    <a:ext uri="{9D8B030D-6E8A-4147-A177-3AD203B41FA5}">
                      <a16:colId xmlns:a16="http://schemas.microsoft.com/office/drawing/2014/main" val="348597944"/>
                    </a:ext>
                  </a:extLst>
                </a:gridCol>
                <a:gridCol w="967768">
                  <a:extLst>
                    <a:ext uri="{9D8B030D-6E8A-4147-A177-3AD203B41FA5}">
                      <a16:colId xmlns:a16="http://schemas.microsoft.com/office/drawing/2014/main" val="721109427"/>
                    </a:ext>
                  </a:extLst>
                </a:gridCol>
                <a:gridCol w="951366">
                  <a:extLst>
                    <a:ext uri="{9D8B030D-6E8A-4147-A177-3AD203B41FA5}">
                      <a16:colId xmlns:a16="http://schemas.microsoft.com/office/drawing/2014/main" val="2496314373"/>
                    </a:ext>
                  </a:extLst>
                </a:gridCol>
                <a:gridCol w="967768">
                  <a:extLst>
                    <a:ext uri="{9D8B030D-6E8A-4147-A177-3AD203B41FA5}">
                      <a16:colId xmlns:a16="http://schemas.microsoft.com/office/drawing/2014/main" val="3490992219"/>
                    </a:ext>
                  </a:extLst>
                </a:gridCol>
                <a:gridCol w="951366">
                  <a:extLst>
                    <a:ext uri="{9D8B030D-6E8A-4147-A177-3AD203B41FA5}">
                      <a16:colId xmlns:a16="http://schemas.microsoft.com/office/drawing/2014/main" val="2197349561"/>
                    </a:ext>
                  </a:extLst>
                </a:gridCol>
                <a:gridCol w="967768">
                  <a:extLst>
                    <a:ext uri="{9D8B030D-6E8A-4147-A177-3AD203B41FA5}">
                      <a16:colId xmlns:a16="http://schemas.microsoft.com/office/drawing/2014/main" val="3577933027"/>
                    </a:ext>
                  </a:extLst>
                </a:gridCol>
                <a:gridCol w="967768">
                  <a:extLst>
                    <a:ext uri="{9D8B030D-6E8A-4147-A177-3AD203B41FA5}">
                      <a16:colId xmlns:a16="http://schemas.microsoft.com/office/drawing/2014/main" val="2505817535"/>
                    </a:ext>
                  </a:extLst>
                </a:gridCol>
                <a:gridCol w="951366">
                  <a:extLst>
                    <a:ext uri="{9D8B030D-6E8A-4147-A177-3AD203B41FA5}">
                      <a16:colId xmlns:a16="http://schemas.microsoft.com/office/drawing/2014/main" val="3485758495"/>
                    </a:ext>
                  </a:extLst>
                </a:gridCol>
                <a:gridCol w="967768">
                  <a:extLst>
                    <a:ext uri="{9D8B030D-6E8A-4147-A177-3AD203B41FA5}">
                      <a16:colId xmlns:a16="http://schemas.microsoft.com/office/drawing/2014/main" val="3109591695"/>
                    </a:ext>
                  </a:extLst>
                </a:gridCol>
                <a:gridCol w="951366">
                  <a:extLst>
                    <a:ext uri="{9D8B030D-6E8A-4147-A177-3AD203B41FA5}">
                      <a16:colId xmlns:a16="http://schemas.microsoft.com/office/drawing/2014/main" val="3333009759"/>
                    </a:ext>
                  </a:extLst>
                </a:gridCol>
                <a:gridCol w="967768">
                  <a:extLst>
                    <a:ext uri="{9D8B030D-6E8A-4147-A177-3AD203B41FA5}">
                      <a16:colId xmlns:a16="http://schemas.microsoft.com/office/drawing/2014/main" val="1696406506"/>
                    </a:ext>
                  </a:extLst>
                </a:gridCol>
                <a:gridCol w="967768">
                  <a:extLst>
                    <a:ext uri="{9D8B030D-6E8A-4147-A177-3AD203B41FA5}">
                      <a16:colId xmlns:a16="http://schemas.microsoft.com/office/drawing/2014/main" val="3801762141"/>
                    </a:ext>
                  </a:extLst>
                </a:gridCol>
                <a:gridCol w="951366">
                  <a:extLst>
                    <a:ext uri="{9D8B030D-6E8A-4147-A177-3AD203B41FA5}">
                      <a16:colId xmlns:a16="http://schemas.microsoft.com/office/drawing/2014/main" val="4137539945"/>
                    </a:ext>
                  </a:extLst>
                </a:gridCol>
              </a:tblGrid>
              <a:tr h="5339206">
                <a:tc>
                  <a:txBody>
                    <a:bodyPr/>
                    <a:lstStyle/>
                    <a:p>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10"/>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80000" algn="l"/>
                      <a:r>
                        <a:rPr lang="en-US" sz="4000" b="1" dirty="0">
                          <a:effectLst/>
                          <a:latin typeface="Century Gothic" panose="020B0502020202020204" pitchFamily="34" charset="0"/>
                          <a:ea typeface="Century Gothic" panose="020B0502020202020204" pitchFamily="34" charset="0"/>
                          <a:cs typeface="Century Gothic" panose="020B0502020202020204" pitchFamily="34" charset="0"/>
                        </a:rPr>
                        <a:t>Learning Outcome</a:t>
                      </a:r>
                      <a:endParaRPr lang="en-GB" sz="40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0"/>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Mini-CEX</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5"/>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err="1">
                          <a:effectLst/>
                          <a:latin typeface="Century Gothic" panose="020B0502020202020204" pitchFamily="34" charset="0"/>
                          <a:ea typeface="Century Gothic" panose="020B0502020202020204" pitchFamily="34" charset="0"/>
                          <a:cs typeface="Century Gothic" panose="020B0502020202020204" pitchFamily="34" charset="0"/>
                        </a:rPr>
                        <a:t>CbD</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5"/>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ACAT</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DOPS</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0"/>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Logbook</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Teaching/presentation feedback tool</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QIPAT</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Portfolio/self-directed learning</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51840" algn="ctr">
                        <a:lnSpc>
                          <a:spcPct val="101000"/>
                        </a:lnSpc>
                        <a:spcBef>
                          <a:spcPts val="490"/>
                        </a:spcBef>
                        <a:spcAft>
                          <a:spcPts val="0"/>
                        </a:spcAft>
                      </a:pP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Entrustment decision/FEG Statement/MCR</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MSF</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HALO</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
                        </a:spcBef>
                      </a:pPr>
                      <a:r>
                        <a:rPr lang="en-US" sz="24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400" b="1" dirty="0">
                          <a:effectLst/>
                          <a:latin typeface="Century Gothic" panose="020B0502020202020204" pitchFamily="34" charset="0"/>
                          <a:ea typeface="Century Gothic" panose="020B0502020202020204" pitchFamily="34" charset="0"/>
                          <a:cs typeface="Century Gothic" panose="020B0502020202020204" pitchFamily="34" charset="0"/>
                        </a:rPr>
                        <a:t>IAC</a:t>
                      </a:r>
                      <a:endParaRPr lang="en-GB"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0284801"/>
                  </a:ext>
                </a:extLst>
              </a:tr>
              <a:tr h="2296434">
                <a:tc>
                  <a:txBody>
                    <a:bodyPr/>
                    <a:lstStyle/>
                    <a:p>
                      <a:pPr marL="231775" indent="-229235">
                        <a:lnSpc>
                          <a:spcPct val="113000"/>
                        </a:lnSpc>
                        <a:spcBef>
                          <a:spcPts val="595"/>
                        </a:spcBef>
                        <a:spcAft>
                          <a:spcPts val="0"/>
                        </a:spcAft>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1. Care for physiologically stable adult patients presenting to acute care across the full range complexity</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L="6985" algn="ct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L="13970" algn="ct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L="20955" algn="ct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L="22225" algn="ct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L="24130" algn="ct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R="131445" algn="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35"/>
                        </a:spcBef>
                      </a:pPr>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p>
                      <a:pPr marL="25400" algn="ctr"/>
                      <a:r>
                        <a:rPr lang="en-US" sz="280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381160"/>
                  </a:ext>
                </a:extLst>
              </a:tr>
              <a:tr h="2409826">
                <a:tc>
                  <a:txBody>
                    <a:bodyPr/>
                    <a:lstStyle/>
                    <a:p>
                      <a:pPr marL="231775" marR="133350" indent="-229235">
                        <a:lnSpc>
                          <a:spcPct val="115000"/>
                        </a:lnSpc>
                        <a:spcBef>
                          <a:spcPts val="595"/>
                        </a:spcBef>
                        <a:spcAft>
                          <a:spcPts val="0"/>
                        </a:spcAft>
                      </a:pP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2. Make safe clinical decisions, appropriate to level of experience, knowing when and how to seek effective support</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25"/>
                        </a:spcBef>
                      </a:pPr>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985" algn="ct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25"/>
                        </a:spcBef>
                      </a:pPr>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3970" algn="ct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25"/>
                        </a:spcBef>
                      </a:pPr>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0955" algn="ct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25"/>
                        </a:spcBef>
                      </a:pPr>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2225" algn="ct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25"/>
                        </a:spcBef>
                      </a:pPr>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R="131445" algn="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a:spcBef>
                          <a:spcPts val="25"/>
                        </a:spcBef>
                      </a:pPr>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5400" algn="ctr"/>
                      <a:r>
                        <a:rPr lang="en-US" sz="2800" dirty="0">
                          <a:effectLst/>
                          <a:latin typeface="Century Gothic" panose="020B0502020202020204" pitchFamily="34" charset="0"/>
                          <a:ea typeface="Century Gothic" panose="020B0502020202020204" pitchFamily="34" charset="0"/>
                          <a:cs typeface="Century Gothic" panose="020B0502020202020204" pitchFamily="34" charset="0"/>
                        </a:rPr>
                        <a:t>X</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8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5794123"/>
                  </a:ext>
                </a:extLst>
              </a:tr>
            </a:tbl>
          </a:graphicData>
        </a:graphic>
      </p:graphicFrame>
    </p:spTree>
    <p:extLst>
      <p:ext uri="{BB962C8B-B14F-4D97-AF65-F5344CB8AC3E}">
        <p14:creationId xmlns:p14="http://schemas.microsoft.com/office/powerpoint/2010/main" val="2041503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9609C-4553-7F45-81D5-1E262DD17A20}"/>
              </a:ext>
            </a:extLst>
          </p:cNvPr>
          <p:cNvSpPr>
            <a:spLocks noGrp="1"/>
          </p:cNvSpPr>
          <p:nvPr>
            <p:ph type="title"/>
          </p:nvPr>
        </p:nvSpPr>
        <p:spPr>
          <a:xfrm>
            <a:off x="1679938" y="59871"/>
            <a:ext cx="11514980" cy="1939556"/>
          </a:xfrm>
        </p:spPr>
        <p:txBody>
          <a:bodyPr>
            <a:normAutofit/>
          </a:bodyPr>
          <a:lstStyle/>
          <a:p>
            <a:r>
              <a:rPr lang="en-US" dirty="0"/>
              <a:t>Contents</a:t>
            </a:r>
          </a:p>
        </p:txBody>
      </p:sp>
      <p:sp>
        <p:nvSpPr>
          <p:cNvPr id="3" name="Text Placeholder 2">
            <a:extLst>
              <a:ext uri="{FF2B5EF4-FFF2-40B4-BE49-F238E27FC236}">
                <a16:creationId xmlns:a16="http://schemas.microsoft.com/office/drawing/2014/main" id="{30B9BEC6-8F1F-0240-8542-89AF19CA8324}"/>
              </a:ext>
            </a:extLst>
          </p:cNvPr>
          <p:cNvSpPr>
            <a:spLocks noGrp="1"/>
          </p:cNvSpPr>
          <p:nvPr>
            <p:ph type="body" sz="quarter" idx="1"/>
          </p:nvPr>
        </p:nvSpPr>
        <p:spPr>
          <a:xfrm>
            <a:off x="1679938" y="2709855"/>
            <a:ext cx="10223500" cy="8555370"/>
          </a:xfrm>
        </p:spPr>
        <p:txBody>
          <a:bodyPr>
            <a:normAutofit fontScale="92500" lnSpcReduction="20000"/>
          </a:bodyPr>
          <a:lstStyle/>
          <a:p>
            <a:pPr marL="685800" lvl="1" indent="-685800">
              <a:spcBef>
                <a:spcPts val="3500"/>
              </a:spcBef>
              <a:buFont typeface="Arial" panose="020B0604020202020204" pitchFamily="34" charset="0"/>
              <a:buChar char="•"/>
            </a:pPr>
            <a:r>
              <a:rPr lang="en-US" dirty="0"/>
              <a:t>Rationale for new curriculum</a:t>
            </a:r>
          </a:p>
          <a:p>
            <a:pPr marL="685800" lvl="1" indent="-685800">
              <a:spcBef>
                <a:spcPts val="3500"/>
              </a:spcBef>
              <a:buFont typeface="Arial" panose="020B0604020202020204" pitchFamily="34" charset="0"/>
              <a:buChar char="•"/>
            </a:pPr>
            <a:r>
              <a:rPr lang="en-US" dirty="0"/>
              <a:t>Background &amp; key principles</a:t>
            </a:r>
          </a:p>
          <a:p>
            <a:pPr marL="1377950" lvl="6" indent="-742950">
              <a:spcBef>
                <a:spcPts val="3500"/>
              </a:spcBef>
              <a:buFont typeface="Arial" panose="020B0604020202020204" pitchFamily="34" charset="0"/>
              <a:buChar char="•"/>
            </a:pPr>
            <a:r>
              <a:rPr lang="en-US" dirty="0"/>
              <a:t>GPCs</a:t>
            </a:r>
          </a:p>
          <a:p>
            <a:pPr marL="1377950" lvl="6" indent="-742950">
              <a:spcBef>
                <a:spcPts val="3500"/>
              </a:spcBef>
              <a:buFont typeface="Arial" panose="020B0604020202020204" pitchFamily="34" charset="0"/>
              <a:buChar char="•"/>
            </a:pPr>
            <a:r>
              <a:rPr lang="en-US" dirty="0"/>
              <a:t>Learning Outcomes</a:t>
            </a:r>
          </a:p>
          <a:p>
            <a:pPr marL="1377950" lvl="6" indent="-742950">
              <a:spcBef>
                <a:spcPts val="3500"/>
              </a:spcBef>
              <a:buFont typeface="Arial" panose="020B0604020202020204" pitchFamily="34" charset="0"/>
              <a:buChar char="•"/>
            </a:pPr>
            <a:r>
              <a:rPr lang="en-US" dirty="0"/>
              <a:t>Entrustment </a:t>
            </a:r>
          </a:p>
          <a:p>
            <a:pPr marL="742950" lvl="5" indent="-742950">
              <a:spcBef>
                <a:spcPts val="3500"/>
              </a:spcBef>
              <a:buFont typeface="Arial" panose="020B0604020202020204" pitchFamily="34" charset="0"/>
              <a:buChar char="•"/>
            </a:pPr>
            <a:r>
              <a:rPr lang="en-US" sz="5900" dirty="0"/>
              <a:t>Assessment &amp; ARCP</a:t>
            </a:r>
          </a:p>
          <a:p>
            <a:pPr marL="742950" lvl="5" indent="-742950">
              <a:spcBef>
                <a:spcPts val="3500"/>
              </a:spcBef>
              <a:buFont typeface="Arial" panose="020B0604020202020204" pitchFamily="34" charset="0"/>
              <a:buChar char="•"/>
            </a:pPr>
            <a:r>
              <a:rPr lang="en-US" sz="5900" dirty="0"/>
              <a:t>Supervision arrangements</a:t>
            </a:r>
          </a:p>
          <a:p>
            <a:pPr marL="742950" lvl="5" indent="-742950">
              <a:spcBef>
                <a:spcPts val="3500"/>
              </a:spcBef>
              <a:buFont typeface="Arial" panose="020B0604020202020204" pitchFamily="34" charset="0"/>
              <a:buChar char="•"/>
            </a:pPr>
            <a:r>
              <a:rPr lang="en-US" sz="5900" dirty="0"/>
              <a:t>Transition &amp; implementation</a:t>
            </a:r>
          </a:p>
          <a:p>
            <a:pPr marL="685800" lvl="1" indent="-685800">
              <a:spcBef>
                <a:spcPts val="3500"/>
              </a:spcBef>
              <a:buFont typeface="Arial" panose="020B0604020202020204" pitchFamily="34" charset="0"/>
              <a:buChar char="•"/>
            </a:pPr>
            <a:endParaRPr lang="en-US" dirty="0"/>
          </a:p>
        </p:txBody>
      </p:sp>
      <p:grpSp>
        <p:nvGrpSpPr>
          <p:cNvPr id="14" name="Group 13">
            <a:extLst>
              <a:ext uri="{FF2B5EF4-FFF2-40B4-BE49-F238E27FC236}">
                <a16:creationId xmlns:a16="http://schemas.microsoft.com/office/drawing/2014/main" id="{07BA5459-1921-1C4E-A9A2-D548741E82DA}"/>
              </a:ext>
            </a:extLst>
          </p:cNvPr>
          <p:cNvGrpSpPr/>
          <p:nvPr/>
        </p:nvGrpSpPr>
        <p:grpSpPr>
          <a:xfrm>
            <a:off x="14515336" y="952500"/>
            <a:ext cx="8565136" cy="12070080"/>
            <a:chOff x="14515336" y="660908"/>
            <a:chExt cx="8565136" cy="12070080"/>
          </a:xfrm>
        </p:grpSpPr>
        <p:pic>
          <p:nvPicPr>
            <p:cNvPr id="11" name="Picture 10">
              <a:extLst>
                <a:ext uri="{FF2B5EF4-FFF2-40B4-BE49-F238E27FC236}">
                  <a16:creationId xmlns:a16="http://schemas.microsoft.com/office/drawing/2014/main" id="{50BD2442-993F-3240-B28F-45A489477EA7}"/>
                </a:ext>
              </a:extLst>
            </p:cNvPr>
            <p:cNvPicPr>
              <a:picLocks noChangeAspect="1"/>
            </p:cNvPicPr>
            <p:nvPr/>
          </p:nvPicPr>
          <p:blipFill>
            <a:blip r:embed="rId3"/>
            <a:stretch>
              <a:fillRect/>
            </a:stretch>
          </p:blipFill>
          <p:spPr>
            <a:xfrm>
              <a:off x="14515336" y="660908"/>
              <a:ext cx="8565136" cy="12070080"/>
            </a:xfrm>
            <a:prstGeom prst="rect">
              <a:avLst/>
            </a:prstGeom>
          </p:spPr>
        </p:pic>
        <p:pic>
          <p:nvPicPr>
            <p:cNvPr id="12" name="Image" descr="Image">
              <a:extLst>
                <a:ext uri="{FF2B5EF4-FFF2-40B4-BE49-F238E27FC236}">
                  <a16:creationId xmlns:a16="http://schemas.microsoft.com/office/drawing/2014/main" id="{2316F9D1-C97C-FC40-B0E6-A84E68DA03E0}"/>
                </a:ext>
              </a:extLst>
            </p:cNvPr>
            <p:cNvPicPr>
              <a:picLocks noChangeAspect="1"/>
            </p:cNvPicPr>
            <p:nvPr/>
          </p:nvPicPr>
          <p:blipFill>
            <a:blip r:embed="rId4"/>
            <a:srcRect l="5" b="2892"/>
            <a:stretch>
              <a:fillRect/>
            </a:stretch>
          </p:blipFill>
          <p:spPr>
            <a:xfrm>
              <a:off x="15253330" y="9336516"/>
              <a:ext cx="4257633" cy="1819164"/>
            </a:xfrm>
            <a:custGeom>
              <a:avLst/>
              <a:gdLst/>
              <a:ahLst/>
              <a:cxnLst>
                <a:cxn ang="0">
                  <a:pos x="wd2" y="hd2"/>
                </a:cxn>
                <a:cxn ang="5400000">
                  <a:pos x="wd2" y="hd2"/>
                </a:cxn>
                <a:cxn ang="10800000">
                  <a:pos x="wd2" y="hd2"/>
                </a:cxn>
                <a:cxn ang="16200000">
                  <a:pos x="wd2" y="hd2"/>
                </a:cxn>
              </a:cxnLst>
              <a:rect l="0" t="0" r="r" b="b"/>
              <a:pathLst>
                <a:path w="21599" h="21577" extrusionOk="0">
                  <a:moveTo>
                    <a:pt x="10780" y="0"/>
                  </a:moveTo>
                  <a:cubicBezTo>
                    <a:pt x="10728" y="0"/>
                    <a:pt x="10715" y="16"/>
                    <a:pt x="10723" y="68"/>
                  </a:cubicBezTo>
                  <a:cubicBezTo>
                    <a:pt x="10738" y="160"/>
                    <a:pt x="10847" y="160"/>
                    <a:pt x="10847" y="68"/>
                  </a:cubicBezTo>
                  <a:cubicBezTo>
                    <a:pt x="10847" y="21"/>
                    <a:pt x="10827" y="0"/>
                    <a:pt x="10780" y="0"/>
                  </a:cubicBezTo>
                  <a:close/>
                  <a:moveTo>
                    <a:pt x="21579" y="0"/>
                  </a:moveTo>
                  <a:cubicBezTo>
                    <a:pt x="21569" y="0"/>
                    <a:pt x="21560" y="31"/>
                    <a:pt x="21560" y="68"/>
                  </a:cubicBezTo>
                  <a:cubicBezTo>
                    <a:pt x="21560" y="106"/>
                    <a:pt x="21569" y="136"/>
                    <a:pt x="21579" y="136"/>
                  </a:cubicBezTo>
                  <a:cubicBezTo>
                    <a:pt x="21590" y="136"/>
                    <a:pt x="21599" y="106"/>
                    <a:pt x="21599" y="68"/>
                  </a:cubicBezTo>
                  <a:cubicBezTo>
                    <a:pt x="21599" y="31"/>
                    <a:pt x="21590" y="0"/>
                    <a:pt x="21579" y="0"/>
                  </a:cubicBezTo>
                  <a:close/>
                  <a:moveTo>
                    <a:pt x="4" y="18"/>
                  </a:moveTo>
                  <a:cubicBezTo>
                    <a:pt x="2" y="23"/>
                    <a:pt x="0" y="39"/>
                    <a:pt x="0" y="65"/>
                  </a:cubicBezTo>
                  <a:cubicBezTo>
                    <a:pt x="-1" y="113"/>
                    <a:pt x="4" y="140"/>
                    <a:pt x="11" y="125"/>
                  </a:cubicBezTo>
                  <a:cubicBezTo>
                    <a:pt x="17" y="109"/>
                    <a:pt x="18" y="70"/>
                    <a:pt x="12" y="37"/>
                  </a:cubicBezTo>
                  <a:cubicBezTo>
                    <a:pt x="9" y="19"/>
                    <a:pt x="6" y="13"/>
                    <a:pt x="4" y="18"/>
                  </a:cubicBezTo>
                  <a:close/>
                  <a:moveTo>
                    <a:pt x="18945" y="595"/>
                  </a:moveTo>
                  <a:cubicBezTo>
                    <a:pt x="18729" y="605"/>
                    <a:pt x="18508" y="693"/>
                    <a:pt x="18311" y="856"/>
                  </a:cubicBezTo>
                  <a:cubicBezTo>
                    <a:pt x="17915" y="1183"/>
                    <a:pt x="17660" y="1783"/>
                    <a:pt x="17536" y="2672"/>
                  </a:cubicBezTo>
                  <a:cubicBezTo>
                    <a:pt x="17487" y="3026"/>
                    <a:pt x="17480" y="3139"/>
                    <a:pt x="17480" y="3642"/>
                  </a:cubicBezTo>
                  <a:cubicBezTo>
                    <a:pt x="17480" y="4065"/>
                    <a:pt x="17489" y="4282"/>
                    <a:pt x="17516" y="4485"/>
                  </a:cubicBezTo>
                  <a:cubicBezTo>
                    <a:pt x="17575" y="4939"/>
                    <a:pt x="17685" y="5374"/>
                    <a:pt x="17827" y="5725"/>
                  </a:cubicBezTo>
                  <a:cubicBezTo>
                    <a:pt x="18025" y="6212"/>
                    <a:pt x="18231" y="6511"/>
                    <a:pt x="18782" y="7109"/>
                  </a:cubicBezTo>
                  <a:cubicBezTo>
                    <a:pt x="18965" y="7307"/>
                    <a:pt x="19174" y="7552"/>
                    <a:pt x="19247" y="7654"/>
                  </a:cubicBezTo>
                  <a:cubicBezTo>
                    <a:pt x="19429" y="7906"/>
                    <a:pt x="19600" y="8307"/>
                    <a:pt x="19666" y="8636"/>
                  </a:cubicBezTo>
                  <a:cubicBezTo>
                    <a:pt x="19712" y="8868"/>
                    <a:pt x="19719" y="8956"/>
                    <a:pt x="19718" y="9334"/>
                  </a:cubicBezTo>
                  <a:cubicBezTo>
                    <a:pt x="19716" y="9913"/>
                    <a:pt x="19668" y="10211"/>
                    <a:pt x="19511" y="10591"/>
                  </a:cubicBezTo>
                  <a:cubicBezTo>
                    <a:pt x="19300" y="11107"/>
                    <a:pt x="19086" y="11268"/>
                    <a:pt x="18658" y="11236"/>
                  </a:cubicBezTo>
                  <a:cubicBezTo>
                    <a:pt x="18404" y="11218"/>
                    <a:pt x="18356" y="11201"/>
                    <a:pt x="18192" y="11070"/>
                  </a:cubicBezTo>
                  <a:cubicBezTo>
                    <a:pt x="18028" y="10940"/>
                    <a:pt x="17807" y="10692"/>
                    <a:pt x="17576" y="10382"/>
                  </a:cubicBezTo>
                  <a:cubicBezTo>
                    <a:pt x="17420" y="10171"/>
                    <a:pt x="17352" y="10341"/>
                    <a:pt x="17353" y="10945"/>
                  </a:cubicBezTo>
                  <a:cubicBezTo>
                    <a:pt x="17354" y="11291"/>
                    <a:pt x="17386" y="11561"/>
                    <a:pt x="17442" y="11707"/>
                  </a:cubicBezTo>
                  <a:cubicBezTo>
                    <a:pt x="17477" y="11797"/>
                    <a:pt x="17790" y="12176"/>
                    <a:pt x="17917" y="12282"/>
                  </a:cubicBezTo>
                  <a:cubicBezTo>
                    <a:pt x="18004" y="12355"/>
                    <a:pt x="17986" y="12395"/>
                    <a:pt x="17779" y="12594"/>
                  </a:cubicBezTo>
                  <a:cubicBezTo>
                    <a:pt x="17573" y="12790"/>
                    <a:pt x="17422" y="13025"/>
                    <a:pt x="17378" y="13215"/>
                  </a:cubicBezTo>
                  <a:cubicBezTo>
                    <a:pt x="17325" y="13438"/>
                    <a:pt x="17327" y="14293"/>
                    <a:pt x="17380" y="14429"/>
                  </a:cubicBezTo>
                  <a:cubicBezTo>
                    <a:pt x="17439" y="14581"/>
                    <a:pt x="17514" y="14545"/>
                    <a:pt x="17749" y="14255"/>
                  </a:cubicBezTo>
                  <a:cubicBezTo>
                    <a:pt x="18134" y="13780"/>
                    <a:pt x="18387" y="13614"/>
                    <a:pt x="18726" y="13614"/>
                  </a:cubicBezTo>
                  <a:cubicBezTo>
                    <a:pt x="18967" y="13614"/>
                    <a:pt x="19111" y="13680"/>
                    <a:pt x="19273" y="13865"/>
                  </a:cubicBezTo>
                  <a:cubicBezTo>
                    <a:pt x="19539" y="14169"/>
                    <a:pt x="19690" y="14716"/>
                    <a:pt x="19737" y="15549"/>
                  </a:cubicBezTo>
                  <a:cubicBezTo>
                    <a:pt x="19742" y="15649"/>
                    <a:pt x="19747" y="15731"/>
                    <a:pt x="19747" y="15731"/>
                  </a:cubicBezTo>
                  <a:cubicBezTo>
                    <a:pt x="19748" y="15731"/>
                    <a:pt x="19889" y="15734"/>
                    <a:pt x="20060" y="15736"/>
                  </a:cubicBezTo>
                  <a:lnTo>
                    <a:pt x="20372" y="15739"/>
                  </a:lnTo>
                  <a:lnTo>
                    <a:pt x="20387" y="15622"/>
                  </a:lnTo>
                  <a:cubicBezTo>
                    <a:pt x="20410" y="15430"/>
                    <a:pt x="20398" y="14933"/>
                    <a:pt x="20362" y="14616"/>
                  </a:cubicBezTo>
                  <a:cubicBezTo>
                    <a:pt x="20319" y="14225"/>
                    <a:pt x="20199" y="13694"/>
                    <a:pt x="20087" y="13395"/>
                  </a:cubicBezTo>
                  <a:cubicBezTo>
                    <a:pt x="19980" y="13110"/>
                    <a:pt x="19750" y="12735"/>
                    <a:pt x="19577" y="12564"/>
                  </a:cubicBezTo>
                  <a:cubicBezTo>
                    <a:pt x="19427" y="12417"/>
                    <a:pt x="19396" y="12355"/>
                    <a:pt x="19448" y="12310"/>
                  </a:cubicBezTo>
                  <a:cubicBezTo>
                    <a:pt x="20041" y="11807"/>
                    <a:pt x="20378" y="10756"/>
                    <a:pt x="20405" y="9328"/>
                  </a:cubicBezTo>
                  <a:cubicBezTo>
                    <a:pt x="20418" y="8694"/>
                    <a:pt x="20383" y="8262"/>
                    <a:pt x="20284" y="7797"/>
                  </a:cubicBezTo>
                  <a:cubicBezTo>
                    <a:pt x="20113" y="6999"/>
                    <a:pt x="19859" y="6547"/>
                    <a:pt x="19139" y="5758"/>
                  </a:cubicBezTo>
                  <a:cubicBezTo>
                    <a:pt x="18944" y="5544"/>
                    <a:pt x="18723" y="5284"/>
                    <a:pt x="18648" y="5180"/>
                  </a:cubicBezTo>
                  <a:cubicBezTo>
                    <a:pt x="18451" y="4910"/>
                    <a:pt x="18265" y="4474"/>
                    <a:pt x="18200" y="4135"/>
                  </a:cubicBezTo>
                  <a:cubicBezTo>
                    <a:pt x="18151" y="3882"/>
                    <a:pt x="18147" y="3823"/>
                    <a:pt x="18155" y="3421"/>
                  </a:cubicBezTo>
                  <a:cubicBezTo>
                    <a:pt x="18161" y="3082"/>
                    <a:pt x="18173" y="2937"/>
                    <a:pt x="18207" y="2786"/>
                  </a:cubicBezTo>
                  <a:cubicBezTo>
                    <a:pt x="18343" y="2175"/>
                    <a:pt x="18602" y="1868"/>
                    <a:pt x="18980" y="1868"/>
                  </a:cubicBezTo>
                  <a:cubicBezTo>
                    <a:pt x="19231" y="1868"/>
                    <a:pt x="19413" y="1988"/>
                    <a:pt x="19740" y="2374"/>
                  </a:cubicBezTo>
                  <a:cubicBezTo>
                    <a:pt x="20111" y="2810"/>
                    <a:pt x="20128" y="2793"/>
                    <a:pt x="20128" y="1973"/>
                  </a:cubicBezTo>
                  <a:cubicBezTo>
                    <a:pt x="20128" y="1621"/>
                    <a:pt x="20122" y="1534"/>
                    <a:pt x="20088" y="1426"/>
                  </a:cubicBezTo>
                  <a:cubicBezTo>
                    <a:pt x="19997" y="1138"/>
                    <a:pt x="19671" y="812"/>
                    <a:pt x="19323" y="662"/>
                  </a:cubicBezTo>
                  <a:cubicBezTo>
                    <a:pt x="19203" y="610"/>
                    <a:pt x="19075" y="589"/>
                    <a:pt x="18945" y="595"/>
                  </a:cubicBezTo>
                  <a:close/>
                  <a:moveTo>
                    <a:pt x="15399" y="629"/>
                  </a:moveTo>
                  <a:cubicBezTo>
                    <a:pt x="15172" y="632"/>
                    <a:pt x="14945" y="709"/>
                    <a:pt x="14733" y="862"/>
                  </a:cubicBezTo>
                  <a:cubicBezTo>
                    <a:pt x="14462" y="1057"/>
                    <a:pt x="14099" y="1585"/>
                    <a:pt x="13912" y="2055"/>
                  </a:cubicBezTo>
                  <a:cubicBezTo>
                    <a:pt x="13621" y="2788"/>
                    <a:pt x="13423" y="3761"/>
                    <a:pt x="13307" y="5047"/>
                  </a:cubicBezTo>
                  <a:cubicBezTo>
                    <a:pt x="13259" y="5581"/>
                    <a:pt x="13255" y="5703"/>
                    <a:pt x="13255" y="6738"/>
                  </a:cubicBezTo>
                  <a:cubicBezTo>
                    <a:pt x="13255" y="7770"/>
                    <a:pt x="13259" y="7897"/>
                    <a:pt x="13306" y="8423"/>
                  </a:cubicBezTo>
                  <a:cubicBezTo>
                    <a:pt x="13373" y="9155"/>
                    <a:pt x="13435" y="9600"/>
                    <a:pt x="13543" y="10101"/>
                  </a:cubicBezTo>
                  <a:cubicBezTo>
                    <a:pt x="13758" y="11101"/>
                    <a:pt x="14104" y="11849"/>
                    <a:pt x="14519" y="12208"/>
                  </a:cubicBezTo>
                  <a:cubicBezTo>
                    <a:pt x="14583" y="12264"/>
                    <a:pt x="14644" y="12326"/>
                    <a:pt x="14654" y="12346"/>
                  </a:cubicBezTo>
                  <a:cubicBezTo>
                    <a:pt x="14664" y="12367"/>
                    <a:pt x="14630" y="12424"/>
                    <a:pt x="14576" y="12476"/>
                  </a:cubicBezTo>
                  <a:cubicBezTo>
                    <a:pt x="14236" y="12811"/>
                    <a:pt x="14087" y="13030"/>
                    <a:pt x="13890" y="13487"/>
                  </a:cubicBezTo>
                  <a:cubicBezTo>
                    <a:pt x="13742" y="13827"/>
                    <a:pt x="13618" y="14250"/>
                    <a:pt x="13526" y="14724"/>
                  </a:cubicBezTo>
                  <a:cubicBezTo>
                    <a:pt x="13464" y="15044"/>
                    <a:pt x="13399" y="15525"/>
                    <a:pt x="13399" y="15669"/>
                  </a:cubicBezTo>
                  <a:cubicBezTo>
                    <a:pt x="13399" y="15719"/>
                    <a:pt x="13466" y="15731"/>
                    <a:pt x="13742" y="15731"/>
                  </a:cubicBezTo>
                  <a:cubicBezTo>
                    <a:pt x="14136" y="15731"/>
                    <a:pt x="14083" y="15790"/>
                    <a:pt x="14254" y="15162"/>
                  </a:cubicBezTo>
                  <a:cubicBezTo>
                    <a:pt x="14369" y="14738"/>
                    <a:pt x="14600" y="14227"/>
                    <a:pt x="14765" y="14033"/>
                  </a:cubicBezTo>
                  <a:cubicBezTo>
                    <a:pt x="15027" y="13723"/>
                    <a:pt x="15317" y="13615"/>
                    <a:pt x="15647" y="13702"/>
                  </a:cubicBezTo>
                  <a:cubicBezTo>
                    <a:pt x="15962" y="13785"/>
                    <a:pt x="16203" y="14007"/>
                    <a:pt x="16583" y="14561"/>
                  </a:cubicBezTo>
                  <a:cubicBezTo>
                    <a:pt x="16707" y="14742"/>
                    <a:pt x="16767" y="14774"/>
                    <a:pt x="16817" y="14690"/>
                  </a:cubicBezTo>
                  <a:cubicBezTo>
                    <a:pt x="16851" y="14632"/>
                    <a:pt x="16856" y="14560"/>
                    <a:pt x="16862" y="14107"/>
                  </a:cubicBezTo>
                  <a:cubicBezTo>
                    <a:pt x="16870" y="13448"/>
                    <a:pt x="16852" y="13361"/>
                    <a:pt x="16644" y="13037"/>
                  </a:cubicBezTo>
                  <a:cubicBezTo>
                    <a:pt x="16505" y="12821"/>
                    <a:pt x="16420" y="12725"/>
                    <a:pt x="16159" y="12491"/>
                  </a:cubicBezTo>
                  <a:cubicBezTo>
                    <a:pt x="16107" y="12445"/>
                    <a:pt x="16065" y="12387"/>
                    <a:pt x="16066" y="12362"/>
                  </a:cubicBezTo>
                  <a:cubicBezTo>
                    <a:pt x="16067" y="12337"/>
                    <a:pt x="16123" y="12274"/>
                    <a:pt x="16190" y="12221"/>
                  </a:cubicBezTo>
                  <a:cubicBezTo>
                    <a:pt x="16476" y="11995"/>
                    <a:pt x="16774" y="11562"/>
                    <a:pt x="16820" y="11307"/>
                  </a:cubicBezTo>
                  <a:cubicBezTo>
                    <a:pt x="16852" y="11129"/>
                    <a:pt x="16856" y="10327"/>
                    <a:pt x="16826" y="10196"/>
                  </a:cubicBezTo>
                  <a:cubicBezTo>
                    <a:pt x="16791" y="10044"/>
                    <a:pt x="16710" y="10089"/>
                    <a:pt x="16534" y="10362"/>
                  </a:cubicBezTo>
                  <a:cubicBezTo>
                    <a:pt x="16125" y="10996"/>
                    <a:pt x="15797" y="11232"/>
                    <a:pt x="15386" y="11187"/>
                  </a:cubicBezTo>
                  <a:cubicBezTo>
                    <a:pt x="14831" y="11126"/>
                    <a:pt x="14452" y="10576"/>
                    <a:pt x="14197" y="9459"/>
                  </a:cubicBezTo>
                  <a:cubicBezTo>
                    <a:pt x="14035" y="8750"/>
                    <a:pt x="13958" y="7845"/>
                    <a:pt x="13957" y="6648"/>
                  </a:cubicBezTo>
                  <a:cubicBezTo>
                    <a:pt x="13957" y="5739"/>
                    <a:pt x="13983" y="5271"/>
                    <a:pt x="14074" y="4554"/>
                  </a:cubicBezTo>
                  <a:cubicBezTo>
                    <a:pt x="14235" y="3289"/>
                    <a:pt x="14583" y="2396"/>
                    <a:pt x="15044" y="2065"/>
                  </a:cubicBezTo>
                  <a:cubicBezTo>
                    <a:pt x="15137" y="1998"/>
                    <a:pt x="15223" y="1981"/>
                    <a:pt x="15463" y="1983"/>
                  </a:cubicBezTo>
                  <a:cubicBezTo>
                    <a:pt x="15750" y="1986"/>
                    <a:pt x="15774" y="1994"/>
                    <a:pt x="15945" y="2130"/>
                  </a:cubicBezTo>
                  <a:cubicBezTo>
                    <a:pt x="16171" y="2311"/>
                    <a:pt x="16308" y="2475"/>
                    <a:pt x="16505" y="2796"/>
                  </a:cubicBezTo>
                  <a:cubicBezTo>
                    <a:pt x="16768" y="3227"/>
                    <a:pt x="16827" y="3150"/>
                    <a:pt x="16827" y="2377"/>
                  </a:cubicBezTo>
                  <a:cubicBezTo>
                    <a:pt x="16827" y="1740"/>
                    <a:pt x="16781" y="1589"/>
                    <a:pt x="16476" y="1214"/>
                  </a:cubicBezTo>
                  <a:cubicBezTo>
                    <a:pt x="16159" y="823"/>
                    <a:pt x="15778" y="624"/>
                    <a:pt x="15399" y="629"/>
                  </a:cubicBezTo>
                  <a:close/>
                  <a:moveTo>
                    <a:pt x="11219" y="633"/>
                  </a:moveTo>
                  <a:cubicBezTo>
                    <a:pt x="10818" y="635"/>
                    <a:pt x="10534" y="791"/>
                    <a:pt x="10206" y="1185"/>
                  </a:cubicBezTo>
                  <a:cubicBezTo>
                    <a:pt x="9631" y="1875"/>
                    <a:pt x="9261" y="3183"/>
                    <a:pt x="9091" y="5123"/>
                  </a:cubicBezTo>
                  <a:cubicBezTo>
                    <a:pt x="9052" y="5562"/>
                    <a:pt x="9047" y="5759"/>
                    <a:pt x="9047" y="6738"/>
                  </a:cubicBezTo>
                  <a:cubicBezTo>
                    <a:pt x="9047" y="7966"/>
                    <a:pt x="9073" y="8427"/>
                    <a:pt x="9193" y="9290"/>
                  </a:cubicBezTo>
                  <a:cubicBezTo>
                    <a:pt x="9391" y="10719"/>
                    <a:pt x="9788" y="11754"/>
                    <a:pt x="10311" y="12208"/>
                  </a:cubicBezTo>
                  <a:cubicBezTo>
                    <a:pt x="10463" y="12339"/>
                    <a:pt x="10476" y="12368"/>
                    <a:pt x="10407" y="12435"/>
                  </a:cubicBezTo>
                  <a:cubicBezTo>
                    <a:pt x="9849" y="12980"/>
                    <a:pt x="9566" y="13557"/>
                    <a:pt x="9348" y="14593"/>
                  </a:cubicBezTo>
                  <a:cubicBezTo>
                    <a:pt x="9233" y="15136"/>
                    <a:pt x="9169" y="15648"/>
                    <a:pt x="9209" y="15705"/>
                  </a:cubicBezTo>
                  <a:cubicBezTo>
                    <a:pt x="9250" y="15764"/>
                    <a:pt x="9900" y="15730"/>
                    <a:pt x="9909" y="15668"/>
                  </a:cubicBezTo>
                  <a:cubicBezTo>
                    <a:pt x="9913" y="15639"/>
                    <a:pt x="9966" y="15436"/>
                    <a:pt x="10028" y="15218"/>
                  </a:cubicBezTo>
                  <a:cubicBezTo>
                    <a:pt x="10176" y="14691"/>
                    <a:pt x="10393" y="14214"/>
                    <a:pt x="10578" y="14008"/>
                  </a:cubicBezTo>
                  <a:cubicBezTo>
                    <a:pt x="10816" y="13742"/>
                    <a:pt x="10936" y="13686"/>
                    <a:pt x="11256" y="13692"/>
                  </a:cubicBezTo>
                  <a:cubicBezTo>
                    <a:pt x="11501" y="13696"/>
                    <a:pt x="11562" y="13712"/>
                    <a:pt x="11713" y="13816"/>
                  </a:cubicBezTo>
                  <a:cubicBezTo>
                    <a:pt x="11909" y="13952"/>
                    <a:pt x="12073" y="14131"/>
                    <a:pt x="12310" y="14469"/>
                  </a:cubicBezTo>
                  <a:cubicBezTo>
                    <a:pt x="12501" y="14741"/>
                    <a:pt x="12556" y="14781"/>
                    <a:pt x="12610" y="14690"/>
                  </a:cubicBezTo>
                  <a:cubicBezTo>
                    <a:pt x="12643" y="14633"/>
                    <a:pt x="12649" y="14558"/>
                    <a:pt x="12655" y="14125"/>
                  </a:cubicBezTo>
                  <a:cubicBezTo>
                    <a:pt x="12664" y="13525"/>
                    <a:pt x="12640" y="13364"/>
                    <a:pt x="12504" y="13132"/>
                  </a:cubicBezTo>
                  <a:cubicBezTo>
                    <a:pt x="12390" y="12937"/>
                    <a:pt x="12182" y="12690"/>
                    <a:pt x="11999" y="12531"/>
                  </a:cubicBezTo>
                  <a:cubicBezTo>
                    <a:pt x="11921" y="12463"/>
                    <a:pt x="11855" y="12389"/>
                    <a:pt x="11853" y="12367"/>
                  </a:cubicBezTo>
                  <a:cubicBezTo>
                    <a:pt x="11852" y="12344"/>
                    <a:pt x="11907" y="12279"/>
                    <a:pt x="11977" y="12224"/>
                  </a:cubicBezTo>
                  <a:cubicBezTo>
                    <a:pt x="12269" y="11994"/>
                    <a:pt x="12566" y="11564"/>
                    <a:pt x="12612" y="11307"/>
                  </a:cubicBezTo>
                  <a:cubicBezTo>
                    <a:pt x="12643" y="11133"/>
                    <a:pt x="12649" y="10401"/>
                    <a:pt x="12621" y="10224"/>
                  </a:cubicBezTo>
                  <a:cubicBezTo>
                    <a:pt x="12590" y="10037"/>
                    <a:pt x="12514" y="10072"/>
                    <a:pt x="12327" y="10362"/>
                  </a:cubicBezTo>
                  <a:cubicBezTo>
                    <a:pt x="11918" y="10996"/>
                    <a:pt x="11589" y="11232"/>
                    <a:pt x="11178" y="11187"/>
                  </a:cubicBezTo>
                  <a:cubicBezTo>
                    <a:pt x="10617" y="11126"/>
                    <a:pt x="10250" y="10595"/>
                    <a:pt x="9994" y="9471"/>
                  </a:cubicBezTo>
                  <a:cubicBezTo>
                    <a:pt x="9895" y="9041"/>
                    <a:pt x="9844" y="8677"/>
                    <a:pt x="9791" y="8014"/>
                  </a:cubicBezTo>
                  <a:cubicBezTo>
                    <a:pt x="9705" y="6966"/>
                    <a:pt x="9742" y="5420"/>
                    <a:pt x="9874" y="4462"/>
                  </a:cubicBezTo>
                  <a:cubicBezTo>
                    <a:pt x="10039" y="3272"/>
                    <a:pt x="10383" y="2401"/>
                    <a:pt x="10813" y="2084"/>
                  </a:cubicBezTo>
                  <a:cubicBezTo>
                    <a:pt x="10934" y="1996"/>
                    <a:pt x="10996" y="1981"/>
                    <a:pt x="11247" y="1982"/>
                  </a:cubicBezTo>
                  <a:cubicBezTo>
                    <a:pt x="11498" y="1983"/>
                    <a:pt x="11559" y="1998"/>
                    <a:pt x="11685" y="2089"/>
                  </a:cubicBezTo>
                  <a:cubicBezTo>
                    <a:pt x="11903" y="2248"/>
                    <a:pt x="12062" y="2429"/>
                    <a:pt x="12272" y="2759"/>
                  </a:cubicBezTo>
                  <a:cubicBezTo>
                    <a:pt x="12558" y="3208"/>
                    <a:pt x="12619" y="3146"/>
                    <a:pt x="12620" y="2400"/>
                  </a:cubicBezTo>
                  <a:cubicBezTo>
                    <a:pt x="12620" y="1760"/>
                    <a:pt x="12566" y="1576"/>
                    <a:pt x="12271" y="1214"/>
                  </a:cubicBezTo>
                  <a:cubicBezTo>
                    <a:pt x="11953" y="824"/>
                    <a:pt x="11603" y="632"/>
                    <a:pt x="11219" y="633"/>
                  </a:cubicBezTo>
                  <a:close/>
                  <a:moveTo>
                    <a:pt x="6356" y="724"/>
                  </a:moveTo>
                  <a:cubicBezTo>
                    <a:pt x="6208" y="728"/>
                    <a:pt x="6062" y="757"/>
                    <a:pt x="6018" y="809"/>
                  </a:cubicBezTo>
                  <a:cubicBezTo>
                    <a:pt x="5942" y="898"/>
                    <a:pt x="5991" y="611"/>
                    <a:pt x="5393" y="4485"/>
                  </a:cubicBezTo>
                  <a:cubicBezTo>
                    <a:pt x="5231" y="5536"/>
                    <a:pt x="4946" y="7382"/>
                    <a:pt x="4761" y="8584"/>
                  </a:cubicBezTo>
                  <a:cubicBezTo>
                    <a:pt x="4240" y="11952"/>
                    <a:pt x="4224" y="12065"/>
                    <a:pt x="4224" y="12242"/>
                  </a:cubicBezTo>
                  <a:cubicBezTo>
                    <a:pt x="4225" y="12333"/>
                    <a:pt x="4219" y="12494"/>
                    <a:pt x="4213" y="12600"/>
                  </a:cubicBezTo>
                  <a:cubicBezTo>
                    <a:pt x="4203" y="12762"/>
                    <a:pt x="4219" y="12904"/>
                    <a:pt x="4313" y="13488"/>
                  </a:cubicBezTo>
                  <a:cubicBezTo>
                    <a:pt x="4583" y="15178"/>
                    <a:pt x="4680" y="15696"/>
                    <a:pt x="4728" y="15718"/>
                  </a:cubicBezTo>
                  <a:cubicBezTo>
                    <a:pt x="4757" y="15731"/>
                    <a:pt x="7856" y="15727"/>
                    <a:pt x="7987" y="15714"/>
                  </a:cubicBezTo>
                  <a:cubicBezTo>
                    <a:pt x="8033" y="15709"/>
                    <a:pt x="8047" y="15661"/>
                    <a:pt x="8117" y="15288"/>
                  </a:cubicBezTo>
                  <a:cubicBezTo>
                    <a:pt x="8196" y="14863"/>
                    <a:pt x="8341" y="13996"/>
                    <a:pt x="8463" y="13211"/>
                  </a:cubicBezTo>
                  <a:cubicBezTo>
                    <a:pt x="8525" y="12813"/>
                    <a:pt x="8547" y="12485"/>
                    <a:pt x="8516" y="12414"/>
                  </a:cubicBezTo>
                  <a:cubicBezTo>
                    <a:pt x="8509" y="12397"/>
                    <a:pt x="8502" y="12287"/>
                    <a:pt x="8499" y="12168"/>
                  </a:cubicBezTo>
                  <a:cubicBezTo>
                    <a:pt x="8497" y="12038"/>
                    <a:pt x="8448" y="11654"/>
                    <a:pt x="8377" y="11201"/>
                  </a:cubicBezTo>
                  <a:cubicBezTo>
                    <a:pt x="8313" y="10787"/>
                    <a:pt x="8168" y="9854"/>
                    <a:pt x="8056" y="9128"/>
                  </a:cubicBezTo>
                  <a:cubicBezTo>
                    <a:pt x="7754" y="7177"/>
                    <a:pt x="7459" y="5266"/>
                    <a:pt x="7131" y="3142"/>
                  </a:cubicBezTo>
                  <a:cubicBezTo>
                    <a:pt x="6754" y="703"/>
                    <a:pt x="6784" y="866"/>
                    <a:pt x="6706" y="791"/>
                  </a:cubicBezTo>
                  <a:cubicBezTo>
                    <a:pt x="6655" y="741"/>
                    <a:pt x="6505" y="720"/>
                    <a:pt x="6356" y="724"/>
                  </a:cubicBezTo>
                  <a:close/>
                  <a:moveTo>
                    <a:pt x="3037" y="2718"/>
                  </a:moveTo>
                  <a:cubicBezTo>
                    <a:pt x="3030" y="2738"/>
                    <a:pt x="3001" y="2887"/>
                    <a:pt x="2973" y="3050"/>
                  </a:cubicBezTo>
                  <a:cubicBezTo>
                    <a:pt x="2946" y="3213"/>
                    <a:pt x="2909" y="3426"/>
                    <a:pt x="2891" y="3523"/>
                  </a:cubicBezTo>
                  <a:lnTo>
                    <a:pt x="2859" y="3700"/>
                  </a:lnTo>
                  <a:lnTo>
                    <a:pt x="2805" y="3580"/>
                  </a:lnTo>
                  <a:cubicBezTo>
                    <a:pt x="2662" y="3260"/>
                    <a:pt x="2428" y="3378"/>
                    <a:pt x="2386" y="3792"/>
                  </a:cubicBezTo>
                  <a:cubicBezTo>
                    <a:pt x="2378" y="3875"/>
                    <a:pt x="2387" y="3988"/>
                    <a:pt x="2411" y="4117"/>
                  </a:cubicBezTo>
                  <a:cubicBezTo>
                    <a:pt x="2442" y="4279"/>
                    <a:pt x="2464" y="4328"/>
                    <a:pt x="2536" y="4393"/>
                  </a:cubicBezTo>
                  <a:cubicBezTo>
                    <a:pt x="2584" y="4436"/>
                    <a:pt x="2642" y="4458"/>
                    <a:pt x="2664" y="4442"/>
                  </a:cubicBezTo>
                  <a:cubicBezTo>
                    <a:pt x="2731" y="4392"/>
                    <a:pt x="2728" y="4485"/>
                    <a:pt x="2648" y="4902"/>
                  </a:cubicBezTo>
                  <a:cubicBezTo>
                    <a:pt x="2606" y="5123"/>
                    <a:pt x="2577" y="5318"/>
                    <a:pt x="2585" y="5335"/>
                  </a:cubicBezTo>
                  <a:cubicBezTo>
                    <a:pt x="2612" y="5397"/>
                    <a:pt x="2807" y="5556"/>
                    <a:pt x="2824" y="5531"/>
                  </a:cubicBezTo>
                  <a:cubicBezTo>
                    <a:pt x="2834" y="5516"/>
                    <a:pt x="2842" y="5471"/>
                    <a:pt x="2842" y="5431"/>
                  </a:cubicBezTo>
                  <a:cubicBezTo>
                    <a:pt x="2842" y="5300"/>
                    <a:pt x="2944" y="5044"/>
                    <a:pt x="3032" y="4954"/>
                  </a:cubicBezTo>
                  <a:cubicBezTo>
                    <a:pt x="3144" y="4838"/>
                    <a:pt x="3249" y="4877"/>
                    <a:pt x="3341" y="5066"/>
                  </a:cubicBezTo>
                  <a:cubicBezTo>
                    <a:pt x="3468" y="5327"/>
                    <a:pt x="3500" y="5655"/>
                    <a:pt x="3429" y="5965"/>
                  </a:cubicBezTo>
                  <a:lnTo>
                    <a:pt x="3392" y="6124"/>
                  </a:lnTo>
                  <a:lnTo>
                    <a:pt x="3540" y="6271"/>
                  </a:lnTo>
                  <a:cubicBezTo>
                    <a:pt x="3680" y="6409"/>
                    <a:pt x="3719" y="6438"/>
                    <a:pt x="3719" y="6407"/>
                  </a:cubicBezTo>
                  <a:cubicBezTo>
                    <a:pt x="3719" y="6400"/>
                    <a:pt x="3823" y="5804"/>
                    <a:pt x="3951" y="5083"/>
                  </a:cubicBezTo>
                  <a:lnTo>
                    <a:pt x="4183" y="3771"/>
                  </a:lnTo>
                  <a:lnTo>
                    <a:pt x="4122" y="3712"/>
                  </a:lnTo>
                  <a:cubicBezTo>
                    <a:pt x="3304" y="2922"/>
                    <a:pt x="3049" y="2688"/>
                    <a:pt x="3037" y="2718"/>
                  </a:cubicBezTo>
                  <a:close/>
                  <a:moveTo>
                    <a:pt x="856" y="4007"/>
                  </a:moveTo>
                  <a:lnTo>
                    <a:pt x="856" y="5532"/>
                  </a:lnTo>
                  <a:lnTo>
                    <a:pt x="856" y="7057"/>
                  </a:lnTo>
                  <a:lnTo>
                    <a:pt x="1096" y="7057"/>
                  </a:lnTo>
                  <a:cubicBezTo>
                    <a:pt x="1228" y="7057"/>
                    <a:pt x="1341" y="7071"/>
                    <a:pt x="1348" y="7087"/>
                  </a:cubicBezTo>
                  <a:cubicBezTo>
                    <a:pt x="1355" y="7103"/>
                    <a:pt x="1343" y="7167"/>
                    <a:pt x="1322" y="7229"/>
                  </a:cubicBezTo>
                  <a:cubicBezTo>
                    <a:pt x="1249" y="7447"/>
                    <a:pt x="1289" y="7851"/>
                    <a:pt x="1396" y="7987"/>
                  </a:cubicBezTo>
                  <a:cubicBezTo>
                    <a:pt x="1523" y="8148"/>
                    <a:pt x="1690" y="8015"/>
                    <a:pt x="1732" y="7719"/>
                  </a:cubicBezTo>
                  <a:cubicBezTo>
                    <a:pt x="1759" y="7529"/>
                    <a:pt x="1744" y="7275"/>
                    <a:pt x="1702" y="7194"/>
                  </a:cubicBezTo>
                  <a:cubicBezTo>
                    <a:pt x="1647" y="7087"/>
                    <a:pt x="1698" y="7057"/>
                    <a:pt x="1938" y="7057"/>
                  </a:cubicBezTo>
                  <a:lnTo>
                    <a:pt x="2180" y="7057"/>
                  </a:lnTo>
                  <a:lnTo>
                    <a:pt x="2180" y="6510"/>
                  </a:lnTo>
                  <a:lnTo>
                    <a:pt x="2180" y="5962"/>
                  </a:lnTo>
                  <a:lnTo>
                    <a:pt x="2122" y="6032"/>
                  </a:lnTo>
                  <a:cubicBezTo>
                    <a:pt x="2091" y="6070"/>
                    <a:pt x="2029" y="6102"/>
                    <a:pt x="1984" y="6102"/>
                  </a:cubicBezTo>
                  <a:cubicBezTo>
                    <a:pt x="1916" y="6102"/>
                    <a:pt x="1891" y="6074"/>
                    <a:pt x="1829" y="5928"/>
                  </a:cubicBezTo>
                  <a:cubicBezTo>
                    <a:pt x="1703" y="5636"/>
                    <a:pt x="1707" y="5375"/>
                    <a:pt x="1842" y="5099"/>
                  </a:cubicBezTo>
                  <a:cubicBezTo>
                    <a:pt x="1918" y="4942"/>
                    <a:pt x="2027" y="4916"/>
                    <a:pt x="2122" y="5032"/>
                  </a:cubicBezTo>
                  <a:lnTo>
                    <a:pt x="2180" y="5102"/>
                  </a:lnTo>
                  <a:lnTo>
                    <a:pt x="2180" y="4554"/>
                  </a:lnTo>
                  <a:lnTo>
                    <a:pt x="2180" y="4007"/>
                  </a:lnTo>
                  <a:lnTo>
                    <a:pt x="1518" y="4007"/>
                  </a:lnTo>
                  <a:lnTo>
                    <a:pt x="856" y="4007"/>
                  </a:lnTo>
                  <a:close/>
                  <a:moveTo>
                    <a:pt x="2883" y="6446"/>
                  </a:moveTo>
                  <a:cubicBezTo>
                    <a:pt x="2811" y="6452"/>
                    <a:pt x="2740" y="6525"/>
                    <a:pt x="2705" y="6661"/>
                  </a:cubicBezTo>
                  <a:cubicBezTo>
                    <a:pt x="2660" y="6834"/>
                    <a:pt x="2655" y="7135"/>
                    <a:pt x="2695" y="7269"/>
                  </a:cubicBezTo>
                  <a:cubicBezTo>
                    <a:pt x="2711" y="7322"/>
                    <a:pt x="2719" y="7377"/>
                    <a:pt x="2712" y="7392"/>
                  </a:cubicBezTo>
                  <a:cubicBezTo>
                    <a:pt x="2705" y="7408"/>
                    <a:pt x="2613" y="7422"/>
                    <a:pt x="2507" y="7422"/>
                  </a:cubicBezTo>
                  <a:lnTo>
                    <a:pt x="2316" y="7422"/>
                  </a:lnTo>
                  <a:lnTo>
                    <a:pt x="2316" y="7622"/>
                  </a:lnTo>
                  <a:lnTo>
                    <a:pt x="2316" y="7823"/>
                  </a:lnTo>
                  <a:lnTo>
                    <a:pt x="2399" y="7855"/>
                  </a:lnTo>
                  <a:cubicBezTo>
                    <a:pt x="2611" y="7938"/>
                    <a:pt x="2745" y="8280"/>
                    <a:pt x="2745" y="8742"/>
                  </a:cubicBezTo>
                  <a:cubicBezTo>
                    <a:pt x="2745" y="9215"/>
                    <a:pt x="2586" y="9607"/>
                    <a:pt x="2395" y="9607"/>
                  </a:cubicBezTo>
                  <a:lnTo>
                    <a:pt x="2316" y="9607"/>
                  </a:lnTo>
                  <a:lnTo>
                    <a:pt x="2316" y="9949"/>
                  </a:lnTo>
                  <a:lnTo>
                    <a:pt x="2316" y="10290"/>
                  </a:lnTo>
                  <a:lnTo>
                    <a:pt x="2930" y="10290"/>
                  </a:lnTo>
                  <a:lnTo>
                    <a:pt x="3543" y="10290"/>
                  </a:lnTo>
                  <a:lnTo>
                    <a:pt x="3543" y="8855"/>
                  </a:lnTo>
                  <a:lnTo>
                    <a:pt x="3543" y="7422"/>
                  </a:lnTo>
                  <a:lnTo>
                    <a:pt x="3313" y="7422"/>
                  </a:lnTo>
                  <a:cubicBezTo>
                    <a:pt x="3186" y="7422"/>
                    <a:pt x="3078" y="7412"/>
                    <a:pt x="3072" y="7398"/>
                  </a:cubicBezTo>
                  <a:cubicBezTo>
                    <a:pt x="3067" y="7385"/>
                    <a:pt x="3079" y="7292"/>
                    <a:pt x="3099" y="7194"/>
                  </a:cubicBezTo>
                  <a:cubicBezTo>
                    <a:pt x="3143" y="6989"/>
                    <a:pt x="3135" y="6810"/>
                    <a:pt x="3073" y="6628"/>
                  </a:cubicBezTo>
                  <a:cubicBezTo>
                    <a:pt x="3030" y="6499"/>
                    <a:pt x="2955" y="6440"/>
                    <a:pt x="2883" y="6446"/>
                  </a:cubicBezTo>
                  <a:close/>
                  <a:moveTo>
                    <a:pt x="856" y="7422"/>
                  </a:moveTo>
                  <a:lnTo>
                    <a:pt x="856" y="8855"/>
                  </a:lnTo>
                  <a:lnTo>
                    <a:pt x="856" y="10290"/>
                  </a:lnTo>
                  <a:lnTo>
                    <a:pt x="1518" y="10290"/>
                  </a:lnTo>
                  <a:lnTo>
                    <a:pt x="2180" y="10290"/>
                  </a:lnTo>
                  <a:lnTo>
                    <a:pt x="2180" y="9751"/>
                  </a:lnTo>
                  <a:cubicBezTo>
                    <a:pt x="2180" y="9455"/>
                    <a:pt x="2185" y="9200"/>
                    <a:pt x="2191" y="9185"/>
                  </a:cubicBezTo>
                  <a:cubicBezTo>
                    <a:pt x="2198" y="9169"/>
                    <a:pt x="2232" y="9190"/>
                    <a:pt x="2268" y="9229"/>
                  </a:cubicBezTo>
                  <a:cubicBezTo>
                    <a:pt x="2391" y="9367"/>
                    <a:pt x="2546" y="9206"/>
                    <a:pt x="2590" y="8895"/>
                  </a:cubicBezTo>
                  <a:cubicBezTo>
                    <a:pt x="2656" y="8427"/>
                    <a:pt x="2450" y="8031"/>
                    <a:pt x="2259" y="8262"/>
                  </a:cubicBezTo>
                  <a:cubicBezTo>
                    <a:pt x="2229" y="8298"/>
                    <a:pt x="2199" y="8316"/>
                    <a:pt x="2192" y="8300"/>
                  </a:cubicBezTo>
                  <a:cubicBezTo>
                    <a:pt x="2185" y="8285"/>
                    <a:pt x="2180" y="8080"/>
                    <a:pt x="2180" y="7846"/>
                  </a:cubicBezTo>
                  <a:lnTo>
                    <a:pt x="2180" y="7422"/>
                  </a:lnTo>
                  <a:lnTo>
                    <a:pt x="2038" y="7422"/>
                  </a:lnTo>
                  <a:lnTo>
                    <a:pt x="1896" y="7422"/>
                  </a:lnTo>
                  <a:lnTo>
                    <a:pt x="1893" y="7606"/>
                  </a:lnTo>
                  <a:cubicBezTo>
                    <a:pt x="1886" y="8021"/>
                    <a:pt x="1698" y="8423"/>
                    <a:pt x="1513" y="8423"/>
                  </a:cubicBezTo>
                  <a:cubicBezTo>
                    <a:pt x="1351" y="8423"/>
                    <a:pt x="1162" y="8022"/>
                    <a:pt x="1137" y="7627"/>
                  </a:cubicBezTo>
                  <a:lnTo>
                    <a:pt x="1124" y="7422"/>
                  </a:lnTo>
                  <a:lnTo>
                    <a:pt x="990" y="7422"/>
                  </a:lnTo>
                  <a:lnTo>
                    <a:pt x="856" y="7422"/>
                  </a:lnTo>
                  <a:close/>
                  <a:moveTo>
                    <a:pt x="21579" y="11088"/>
                  </a:moveTo>
                  <a:cubicBezTo>
                    <a:pt x="21569" y="11103"/>
                    <a:pt x="21560" y="11176"/>
                    <a:pt x="21560" y="11250"/>
                  </a:cubicBezTo>
                  <a:cubicBezTo>
                    <a:pt x="21560" y="11323"/>
                    <a:pt x="21569" y="11383"/>
                    <a:pt x="21579" y="11383"/>
                  </a:cubicBezTo>
                  <a:cubicBezTo>
                    <a:pt x="21590" y="11383"/>
                    <a:pt x="21599" y="11309"/>
                    <a:pt x="21599" y="11220"/>
                  </a:cubicBezTo>
                  <a:cubicBezTo>
                    <a:pt x="21599" y="11124"/>
                    <a:pt x="21591" y="11071"/>
                    <a:pt x="21579" y="11088"/>
                  </a:cubicBezTo>
                  <a:close/>
                  <a:moveTo>
                    <a:pt x="9" y="11119"/>
                  </a:moveTo>
                  <a:cubicBezTo>
                    <a:pt x="6" y="11110"/>
                    <a:pt x="4" y="11148"/>
                    <a:pt x="4" y="11223"/>
                  </a:cubicBezTo>
                  <a:cubicBezTo>
                    <a:pt x="3" y="11323"/>
                    <a:pt x="7" y="11370"/>
                    <a:pt x="12" y="11327"/>
                  </a:cubicBezTo>
                  <a:cubicBezTo>
                    <a:pt x="17" y="11283"/>
                    <a:pt x="17" y="11201"/>
                    <a:pt x="13" y="11144"/>
                  </a:cubicBezTo>
                  <a:cubicBezTo>
                    <a:pt x="11" y="11130"/>
                    <a:pt x="10" y="11122"/>
                    <a:pt x="9" y="11119"/>
                  </a:cubicBezTo>
                  <a:close/>
                  <a:moveTo>
                    <a:pt x="849" y="14024"/>
                  </a:moveTo>
                  <a:lnTo>
                    <a:pt x="862" y="15037"/>
                  </a:lnTo>
                  <a:cubicBezTo>
                    <a:pt x="869" y="15594"/>
                    <a:pt x="875" y="16218"/>
                    <a:pt x="875" y="16423"/>
                  </a:cubicBezTo>
                  <a:cubicBezTo>
                    <a:pt x="875" y="16735"/>
                    <a:pt x="880" y="16796"/>
                    <a:pt x="908" y="16808"/>
                  </a:cubicBezTo>
                  <a:cubicBezTo>
                    <a:pt x="926" y="16817"/>
                    <a:pt x="982" y="16828"/>
                    <a:pt x="1032" y="16832"/>
                  </a:cubicBezTo>
                  <a:lnTo>
                    <a:pt x="1124" y="16840"/>
                  </a:lnTo>
                  <a:lnTo>
                    <a:pt x="1133" y="16638"/>
                  </a:lnTo>
                  <a:cubicBezTo>
                    <a:pt x="1145" y="16385"/>
                    <a:pt x="1220" y="16117"/>
                    <a:pt x="1317" y="15976"/>
                  </a:cubicBezTo>
                  <a:cubicBezTo>
                    <a:pt x="1425" y="15819"/>
                    <a:pt x="1618" y="15822"/>
                    <a:pt x="1719" y="15982"/>
                  </a:cubicBezTo>
                  <a:cubicBezTo>
                    <a:pt x="1813" y="16130"/>
                    <a:pt x="1886" y="16381"/>
                    <a:pt x="1901" y="16602"/>
                  </a:cubicBezTo>
                  <a:cubicBezTo>
                    <a:pt x="1907" y="16700"/>
                    <a:pt x="1920" y="16789"/>
                    <a:pt x="1929" y="16802"/>
                  </a:cubicBezTo>
                  <a:cubicBezTo>
                    <a:pt x="1937" y="16816"/>
                    <a:pt x="1991" y="16826"/>
                    <a:pt x="2047" y="16825"/>
                  </a:cubicBezTo>
                  <a:lnTo>
                    <a:pt x="2151" y="16822"/>
                  </a:lnTo>
                  <a:lnTo>
                    <a:pt x="2156" y="16412"/>
                  </a:lnTo>
                  <a:cubicBezTo>
                    <a:pt x="2163" y="15868"/>
                    <a:pt x="2162" y="15870"/>
                    <a:pt x="2258" y="15987"/>
                  </a:cubicBezTo>
                  <a:cubicBezTo>
                    <a:pt x="2422" y="16186"/>
                    <a:pt x="2589" y="15963"/>
                    <a:pt x="2589" y="15544"/>
                  </a:cubicBezTo>
                  <a:cubicBezTo>
                    <a:pt x="2589" y="15368"/>
                    <a:pt x="2579" y="15311"/>
                    <a:pt x="2523" y="15179"/>
                  </a:cubicBezTo>
                  <a:cubicBezTo>
                    <a:pt x="2468" y="15051"/>
                    <a:pt x="2442" y="15025"/>
                    <a:pt x="2371" y="15025"/>
                  </a:cubicBezTo>
                  <a:cubicBezTo>
                    <a:pt x="2324" y="15025"/>
                    <a:pt x="2267" y="15057"/>
                    <a:pt x="2243" y="15096"/>
                  </a:cubicBezTo>
                  <a:cubicBezTo>
                    <a:pt x="2167" y="15221"/>
                    <a:pt x="2157" y="15148"/>
                    <a:pt x="2171" y="14565"/>
                  </a:cubicBezTo>
                  <a:lnTo>
                    <a:pt x="2185" y="14024"/>
                  </a:lnTo>
                  <a:lnTo>
                    <a:pt x="1517" y="14024"/>
                  </a:lnTo>
                  <a:lnTo>
                    <a:pt x="849" y="14024"/>
                  </a:lnTo>
                  <a:close/>
                  <a:moveTo>
                    <a:pt x="2336" y="14024"/>
                  </a:moveTo>
                  <a:lnTo>
                    <a:pt x="2336" y="14309"/>
                  </a:lnTo>
                  <a:lnTo>
                    <a:pt x="2336" y="14593"/>
                  </a:lnTo>
                  <a:lnTo>
                    <a:pt x="2436" y="14650"/>
                  </a:lnTo>
                  <a:cubicBezTo>
                    <a:pt x="2613" y="14748"/>
                    <a:pt x="2733" y="15049"/>
                    <a:pt x="2757" y="15451"/>
                  </a:cubicBezTo>
                  <a:cubicBezTo>
                    <a:pt x="2783" y="15903"/>
                    <a:pt x="2595" y="16438"/>
                    <a:pt x="2410" y="16438"/>
                  </a:cubicBezTo>
                  <a:lnTo>
                    <a:pt x="2336" y="16438"/>
                  </a:lnTo>
                  <a:lnTo>
                    <a:pt x="2336" y="16642"/>
                  </a:lnTo>
                  <a:lnTo>
                    <a:pt x="2336" y="16847"/>
                  </a:lnTo>
                  <a:lnTo>
                    <a:pt x="2527" y="16847"/>
                  </a:lnTo>
                  <a:cubicBezTo>
                    <a:pt x="2632" y="16847"/>
                    <a:pt x="2724" y="16859"/>
                    <a:pt x="2731" y="16875"/>
                  </a:cubicBezTo>
                  <a:cubicBezTo>
                    <a:pt x="2738" y="16891"/>
                    <a:pt x="2731" y="16962"/>
                    <a:pt x="2715" y="17032"/>
                  </a:cubicBezTo>
                  <a:cubicBezTo>
                    <a:pt x="2699" y="17103"/>
                    <a:pt x="2686" y="17221"/>
                    <a:pt x="2686" y="17295"/>
                  </a:cubicBezTo>
                  <a:lnTo>
                    <a:pt x="2686" y="17430"/>
                  </a:lnTo>
                  <a:lnTo>
                    <a:pt x="2891" y="17436"/>
                  </a:lnTo>
                  <a:lnTo>
                    <a:pt x="3095" y="17440"/>
                  </a:lnTo>
                  <a:lnTo>
                    <a:pt x="3095" y="17268"/>
                  </a:lnTo>
                  <a:cubicBezTo>
                    <a:pt x="3095" y="17173"/>
                    <a:pt x="3082" y="17051"/>
                    <a:pt x="3066" y="16997"/>
                  </a:cubicBezTo>
                  <a:cubicBezTo>
                    <a:pt x="3050" y="16943"/>
                    <a:pt x="3044" y="16888"/>
                    <a:pt x="3054" y="16874"/>
                  </a:cubicBezTo>
                  <a:cubicBezTo>
                    <a:pt x="3063" y="16860"/>
                    <a:pt x="3173" y="16846"/>
                    <a:pt x="3296" y="16844"/>
                  </a:cubicBezTo>
                  <a:cubicBezTo>
                    <a:pt x="3477" y="16841"/>
                    <a:pt x="3523" y="16826"/>
                    <a:pt x="3532" y="16771"/>
                  </a:cubicBezTo>
                  <a:cubicBezTo>
                    <a:pt x="3538" y="16734"/>
                    <a:pt x="3543" y="16100"/>
                    <a:pt x="3543" y="15363"/>
                  </a:cubicBezTo>
                  <a:lnTo>
                    <a:pt x="3543" y="14024"/>
                  </a:lnTo>
                  <a:lnTo>
                    <a:pt x="2940" y="14024"/>
                  </a:lnTo>
                  <a:lnTo>
                    <a:pt x="2336" y="14024"/>
                  </a:lnTo>
                  <a:close/>
                  <a:moveTo>
                    <a:pt x="1537" y="16260"/>
                  </a:moveTo>
                  <a:cubicBezTo>
                    <a:pt x="1492" y="16251"/>
                    <a:pt x="1445" y="16270"/>
                    <a:pt x="1403" y="16320"/>
                  </a:cubicBezTo>
                  <a:cubicBezTo>
                    <a:pt x="1303" y="16442"/>
                    <a:pt x="1272" y="16803"/>
                    <a:pt x="1341" y="17049"/>
                  </a:cubicBezTo>
                  <a:cubicBezTo>
                    <a:pt x="1362" y="17122"/>
                    <a:pt x="1375" y="17199"/>
                    <a:pt x="1369" y="17219"/>
                  </a:cubicBezTo>
                  <a:cubicBezTo>
                    <a:pt x="1364" y="17240"/>
                    <a:pt x="1251" y="17256"/>
                    <a:pt x="1117" y="17256"/>
                  </a:cubicBezTo>
                  <a:cubicBezTo>
                    <a:pt x="984" y="17256"/>
                    <a:pt x="875" y="17265"/>
                    <a:pt x="875" y="17276"/>
                  </a:cubicBezTo>
                  <a:cubicBezTo>
                    <a:pt x="875" y="17286"/>
                    <a:pt x="880" y="17325"/>
                    <a:pt x="886" y="17362"/>
                  </a:cubicBezTo>
                  <a:cubicBezTo>
                    <a:pt x="895" y="17419"/>
                    <a:pt x="987" y="17430"/>
                    <a:pt x="1509" y="17430"/>
                  </a:cubicBezTo>
                  <a:cubicBezTo>
                    <a:pt x="2091" y="17430"/>
                    <a:pt x="2123" y="17425"/>
                    <a:pt x="2142" y="17342"/>
                  </a:cubicBezTo>
                  <a:cubicBezTo>
                    <a:pt x="2161" y="17260"/>
                    <a:pt x="2151" y="17256"/>
                    <a:pt x="1919" y="17256"/>
                  </a:cubicBezTo>
                  <a:cubicBezTo>
                    <a:pt x="1776" y="17256"/>
                    <a:pt x="1671" y="17237"/>
                    <a:pt x="1664" y="17210"/>
                  </a:cubicBezTo>
                  <a:cubicBezTo>
                    <a:pt x="1657" y="17185"/>
                    <a:pt x="1669" y="17112"/>
                    <a:pt x="1691" y="17046"/>
                  </a:cubicBezTo>
                  <a:cubicBezTo>
                    <a:pt x="1736" y="16912"/>
                    <a:pt x="1744" y="16685"/>
                    <a:pt x="1709" y="16504"/>
                  </a:cubicBezTo>
                  <a:cubicBezTo>
                    <a:pt x="1681" y="16362"/>
                    <a:pt x="1612" y="16273"/>
                    <a:pt x="1537" y="16260"/>
                  </a:cubicBezTo>
                  <a:close/>
                  <a:moveTo>
                    <a:pt x="1275" y="18716"/>
                  </a:moveTo>
                  <a:cubicBezTo>
                    <a:pt x="1241" y="18716"/>
                    <a:pt x="1208" y="18727"/>
                    <a:pt x="1193" y="18749"/>
                  </a:cubicBezTo>
                  <a:cubicBezTo>
                    <a:pt x="1172" y="18781"/>
                    <a:pt x="758" y="21381"/>
                    <a:pt x="758" y="21486"/>
                  </a:cubicBezTo>
                  <a:cubicBezTo>
                    <a:pt x="758" y="21515"/>
                    <a:pt x="791" y="21536"/>
                    <a:pt x="834" y="21536"/>
                  </a:cubicBezTo>
                  <a:cubicBezTo>
                    <a:pt x="908" y="21536"/>
                    <a:pt x="912" y="21528"/>
                    <a:pt x="945" y="21320"/>
                  </a:cubicBezTo>
                  <a:cubicBezTo>
                    <a:pt x="963" y="21201"/>
                    <a:pt x="990" y="21037"/>
                    <a:pt x="1004" y="20955"/>
                  </a:cubicBezTo>
                  <a:lnTo>
                    <a:pt x="1029" y="20805"/>
                  </a:lnTo>
                  <a:lnTo>
                    <a:pt x="1276" y="20818"/>
                  </a:lnTo>
                  <a:lnTo>
                    <a:pt x="1522" y="20830"/>
                  </a:lnTo>
                  <a:lnTo>
                    <a:pt x="1573" y="21183"/>
                  </a:lnTo>
                  <a:lnTo>
                    <a:pt x="1624" y="21536"/>
                  </a:lnTo>
                  <a:lnTo>
                    <a:pt x="1707" y="21536"/>
                  </a:lnTo>
                  <a:cubicBezTo>
                    <a:pt x="1753" y="21536"/>
                    <a:pt x="1790" y="21516"/>
                    <a:pt x="1790" y="21490"/>
                  </a:cubicBezTo>
                  <a:cubicBezTo>
                    <a:pt x="1790" y="21385"/>
                    <a:pt x="1378" y="18783"/>
                    <a:pt x="1356" y="18750"/>
                  </a:cubicBezTo>
                  <a:cubicBezTo>
                    <a:pt x="1341" y="18728"/>
                    <a:pt x="1308" y="18717"/>
                    <a:pt x="1275" y="18716"/>
                  </a:cubicBezTo>
                  <a:close/>
                  <a:moveTo>
                    <a:pt x="17449" y="18719"/>
                  </a:moveTo>
                  <a:cubicBezTo>
                    <a:pt x="17293" y="18725"/>
                    <a:pt x="17204" y="18845"/>
                    <a:pt x="17155" y="19106"/>
                  </a:cubicBezTo>
                  <a:cubicBezTo>
                    <a:pt x="17103" y="19378"/>
                    <a:pt x="17114" y="19655"/>
                    <a:pt x="17184" y="19869"/>
                  </a:cubicBezTo>
                  <a:cubicBezTo>
                    <a:pt x="17215" y="19965"/>
                    <a:pt x="17300" y="20102"/>
                    <a:pt x="17409" y="20234"/>
                  </a:cubicBezTo>
                  <a:cubicBezTo>
                    <a:pt x="17505" y="20350"/>
                    <a:pt x="17602" y="20499"/>
                    <a:pt x="17624" y="20565"/>
                  </a:cubicBezTo>
                  <a:cubicBezTo>
                    <a:pt x="17745" y="20923"/>
                    <a:pt x="17559" y="21344"/>
                    <a:pt x="17336" y="21219"/>
                  </a:cubicBezTo>
                  <a:cubicBezTo>
                    <a:pt x="17283" y="21189"/>
                    <a:pt x="17223" y="21137"/>
                    <a:pt x="17203" y="21102"/>
                  </a:cubicBezTo>
                  <a:cubicBezTo>
                    <a:pt x="17137" y="20985"/>
                    <a:pt x="17100" y="21019"/>
                    <a:pt x="17100" y="21194"/>
                  </a:cubicBezTo>
                  <a:cubicBezTo>
                    <a:pt x="17100" y="21325"/>
                    <a:pt x="17110" y="21365"/>
                    <a:pt x="17161" y="21427"/>
                  </a:cubicBezTo>
                  <a:cubicBezTo>
                    <a:pt x="17195" y="21467"/>
                    <a:pt x="17262" y="21516"/>
                    <a:pt x="17312" y="21535"/>
                  </a:cubicBezTo>
                  <a:cubicBezTo>
                    <a:pt x="17479" y="21600"/>
                    <a:pt x="17650" y="21511"/>
                    <a:pt x="17728" y="21318"/>
                  </a:cubicBezTo>
                  <a:cubicBezTo>
                    <a:pt x="17794" y="21157"/>
                    <a:pt x="17820" y="20988"/>
                    <a:pt x="17820" y="20725"/>
                  </a:cubicBezTo>
                  <a:cubicBezTo>
                    <a:pt x="17820" y="20354"/>
                    <a:pt x="17750" y="20178"/>
                    <a:pt x="17482" y="19872"/>
                  </a:cubicBezTo>
                  <a:cubicBezTo>
                    <a:pt x="17348" y="19719"/>
                    <a:pt x="17294" y="19575"/>
                    <a:pt x="17294" y="19375"/>
                  </a:cubicBezTo>
                  <a:cubicBezTo>
                    <a:pt x="17294" y="19047"/>
                    <a:pt x="17475" y="18916"/>
                    <a:pt x="17649" y="19117"/>
                  </a:cubicBezTo>
                  <a:cubicBezTo>
                    <a:pt x="17743" y="19225"/>
                    <a:pt x="17761" y="19212"/>
                    <a:pt x="17761" y="19031"/>
                  </a:cubicBezTo>
                  <a:cubicBezTo>
                    <a:pt x="17761" y="18838"/>
                    <a:pt x="17692" y="18749"/>
                    <a:pt x="17520" y="18724"/>
                  </a:cubicBezTo>
                  <a:cubicBezTo>
                    <a:pt x="17495" y="18720"/>
                    <a:pt x="17471" y="18718"/>
                    <a:pt x="17449" y="18719"/>
                  </a:cubicBezTo>
                  <a:close/>
                  <a:moveTo>
                    <a:pt x="6192" y="18724"/>
                  </a:moveTo>
                  <a:cubicBezTo>
                    <a:pt x="5992" y="18758"/>
                    <a:pt x="5847" y="19023"/>
                    <a:pt x="5773" y="19495"/>
                  </a:cubicBezTo>
                  <a:cubicBezTo>
                    <a:pt x="5717" y="19854"/>
                    <a:pt x="5721" y="20564"/>
                    <a:pt x="5781" y="20876"/>
                  </a:cubicBezTo>
                  <a:cubicBezTo>
                    <a:pt x="5835" y="21158"/>
                    <a:pt x="5906" y="21340"/>
                    <a:pt x="6007" y="21453"/>
                  </a:cubicBezTo>
                  <a:cubicBezTo>
                    <a:pt x="6070" y="21524"/>
                    <a:pt x="6119" y="21536"/>
                    <a:pt x="6261" y="21525"/>
                  </a:cubicBezTo>
                  <a:cubicBezTo>
                    <a:pt x="6487" y="21506"/>
                    <a:pt x="6569" y="21411"/>
                    <a:pt x="6578" y="21158"/>
                  </a:cubicBezTo>
                  <a:cubicBezTo>
                    <a:pt x="6581" y="21065"/>
                    <a:pt x="6575" y="20990"/>
                    <a:pt x="6565" y="20990"/>
                  </a:cubicBezTo>
                  <a:cubicBezTo>
                    <a:pt x="6554" y="20990"/>
                    <a:pt x="6504" y="21042"/>
                    <a:pt x="6454" y="21105"/>
                  </a:cubicBezTo>
                  <a:cubicBezTo>
                    <a:pt x="6346" y="21239"/>
                    <a:pt x="6203" y="21255"/>
                    <a:pt x="6105" y="21146"/>
                  </a:cubicBezTo>
                  <a:cubicBezTo>
                    <a:pt x="5935" y="20958"/>
                    <a:pt x="5853" y="20279"/>
                    <a:pt x="5929" y="19681"/>
                  </a:cubicBezTo>
                  <a:cubicBezTo>
                    <a:pt x="6006" y="19081"/>
                    <a:pt x="6217" y="18876"/>
                    <a:pt x="6455" y="19169"/>
                  </a:cubicBezTo>
                  <a:cubicBezTo>
                    <a:pt x="6517" y="19244"/>
                    <a:pt x="6571" y="19305"/>
                    <a:pt x="6575" y="19305"/>
                  </a:cubicBezTo>
                  <a:cubicBezTo>
                    <a:pt x="6580" y="19305"/>
                    <a:pt x="6581" y="19219"/>
                    <a:pt x="6578" y="19112"/>
                  </a:cubicBezTo>
                  <a:cubicBezTo>
                    <a:pt x="6573" y="18938"/>
                    <a:pt x="6565" y="18910"/>
                    <a:pt x="6496" y="18832"/>
                  </a:cubicBezTo>
                  <a:cubicBezTo>
                    <a:pt x="6452" y="18782"/>
                    <a:pt x="6361" y="18736"/>
                    <a:pt x="6281" y="18724"/>
                  </a:cubicBezTo>
                  <a:cubicBezTo>
                    <a:pt x="6250" y="18719"/>
                    <a:pt x="6221" y="18719"/>
                    <a:pt x="6192" y="18724"/>
                  </a:cubicBezTo>
                  <a:close/>
                  <a:moveTo>
                    <a:pt x="10127" y="18724"/>
                  </a:moveTo>
                  <a:cubicBezTo>
                    <a:pt x="9926" y="18757"/>
                    <a:pt x="9782" y="19022"/>
                    <a:pt x="9708" y="19495"/>
                  </a:cubicBezTo>
                  <a:cubicBezTo>
                    <a:pt x="9652" y="19854"/>
                    <a:pt x="9655" y="20564"/>
                    <a:pt x="9715" y="20876"/>
                  </a:cubicBezTo>
                  <a:cubicBezTo>
                    <a:pt x="9769" y="21158"/>
                    <a:pt x="9840" y="21340"/>
                    <a:pt x="9942" y="21453"/>
                  </a:cubicBezTo>
                  <a:cubicBezTo>
                    <a:pt x="10005" y="21524"/>
                    <a:pt x="10054" y="21536"/>
                    <a:pt x="10196" y="21525"/>
                  </a:cubicBezTo>
                  <a:cubicBezTo>
                    <a:pt x="10422" y="21506"/>
                    <a:pt x="10504" y="21411"/>
                    <a:pt x="10513" y="21158"/>
                  </a:cubicBezTo>
                  <a:cubicBezTo>
                    <a:pt x="10516" y="21065"/>
                    <a:pt x="10509" y="20990"/>
                    <a:pt x="10499" y="20990"/>
                  </a:cubicBezTo>
                  <a:cubicBezTo>
                    <a:pt x="10488" y="20990"/>
                    <a:pt x="10437" y="21043"/>
                    <a:pt x="10386" y="21108"/>
                  </a:cubicBezTo>
                  <a:cubicBezTo>
                    <a:pt x="10266" y="21258"/>
                    <a:pt x="10092" y="21251"/>
                    <a:pt x="9996" y="21091"/>
                  </a:cubicBezTo>
                  <a:cubicBezTo>
                    <a:pt x="9861" y="20866"/>
                    <a:pt x="9798" y="20217"/>
                    <a:pt x="9862" y="19704"/>
                  </a:cubicBezTo>
                  <a:cubicBezTo>
                    <a:pt x="9939" y="19083"/>
                    <a:pt x="10147" y="18871"/>
                    <a:pt x="10390" y="19169"/>
                  </a:cubicBezTo>
                  <a:cubicBezTo>
                    <a:pt x="10451" y="19244"/>
                    <a:pt x="10505" y="19305"/>
                    <a:pt x="10509" y="19305"/>
                  </a:cubicBezTo>
                  <a:cubicBezTo>
                    <a:pt x="10514" y="19305"/>
                    <a:pt x="10516" y="19221"/>
                    <a:pt x="10513" y="19117"/>
                  </a:cubicBezTo>
                  <a:cubicBezTo>
                    <a:pt x="10507" y="18949"/>
                    <a:pt x="10498" y="18916"/>
                    <a:pt x="10431" y="18835"/>
                  </a:cubicBezTo>
                  <a:cubicBezTo>
                    <a:pt x="10385" y="18779"/>
                    <a:pt x="10303" y="18737"/>
                    <a:pt x="10216" y="18724"/>
                  </a:cubicBezTo>
                  <a:cubicBezTo>
                    <a:pt x="10185" y="18719"/>
                    <a:pt x="10155" y="18719"/>
                    <a:pt x="10127" y="18724"/>
                  </a:cubicBezTo>
                  <a:close/>
                  <a:moveTo>
                    <a:pt x="3950" y="18936"/>
                  </a:moveTo>
                  <a:lnTo>
                    <a:pt x="3878" y="18949"/>
                  </a:lnTo>
                  <a:lnTo>
                    <a:pt x="3806" y="18964"/>
                  </a:lnTo>
                  <a:lnTo>
                    <a:pt x="3796" y="19215"/>
                  </a:lnTo>
                  <a:cubicBezTo>
                    <a:pt x="3787" y="19458"/>
                    <a:pt x="3785" y="19465"/>
                    <a:pt x="3724" y="19479"/>
                  </a:cubicBezTo>
                  <a:cubicBezTo>
                    <a:pt x="3669" y="19491"/>
                    <a:pt x="3660" y="19510"/>
                    <a:pt x="3660" y="19624"/>
                  </a:cubicBezTo>
                  <a:cubicBezTo>
                    <a:pt x="3660" y="19738"/>
                    <a:pt x="3669" y="19757"/>
                    <a:pt x="3724" y="19770"/>
                  </a:cubicBezTo>
                  <a:lnTo>
                    <a:pt x="3787" y="19783"/>
                  </a:lnTo>
                  <a:lnTo>
                    <a:pt x="3797" y="20489"/>
                  </a:lnTo>
                  <a:cubicBezTo>
                    <a:pt x="3808" y="21208"/>
                    <a:pt x="3826" y="21401"/>
                    <a:pt x="3888" y="21487"/>
                  </a:cubicBezTo>
                  <a:cubicBezTo>
                    <a:pt x="3908" y="21514"/>
                    <a:pt x="3980" y="21531"/>
                    <a:pt x="4050" y="21525"/>
                  </a:cubicBezTo>
                  <a:lnTo>
                    <a:pt x="4176" y="21514"/>
                  </a:lnTo>
                  <a:lnTo>
                    <a:pt x="4183" y="21361"/>
                  </a:lnTo>
                  <a:lnTo>
                    <a:pt x="4189" y="21209"/>
                  </a:lnTo>
                  <a:lnTo>
                    <a:pt x="4113" y="21238"/>
                  </a:lnTo>
                  <a:cubicBezTo>
                    <a:pt x="4051" y="21263"/>
                    <a:pt x="4031" y="21251"/>
                    <a:pt x="4000" y="21170"/>
                  </a:cubicBezTo>
                  <a:cubicBezTo>
                    <a:pt x="3966" y="21082"/>
                    <a:pt x="3962" y="21003"/>
                    <a:pt x="3962" y="20428"/>
                  </a:cubicBezTo>
                  <a:lnTo>
                    <a:pt x="3962" y="19783"/>
                  </a:lnTo>
                  <a:lnTo>
                    <a:pt x="4074" y="19770"/>
                  </a:lnTo>
                  <a:cubicBezTo>
                    <a:pt x="4183" y="19756"/>
                    <a:pt x="4186" y="19753"/>
                    <a:pt x="4186" y="19624"/>
                  </a:cubicBezTo>
                  <a:cubicBezTo>
                    <a:pt x="4186" y="19495"/>
                    <a:pt x="4183" y="19492"/>
                    <a:pt x="4074" y="19479"/>
                  </a:cubicBezTo>
                  <a:lnTo>
                    <a:pt x="3962" y="19464"/>
                  </a:lnTo>
                  <a:lnTo>
                    <a:pt x="3956" y="19200"/>
                  </a:lnTo>
                  <a:lnTo>
                    <a:pt x="3950" y="18936"/>
                  </a:lnTo>
                  <a:close/>
                  <a:moveTo>
                    <a:pt x="18075" y="18936"/>
                  </a:moveTo>
                  <a:lnTo>
                    <a:pt x="18070" y="19200"/>
                  </a:lnTo>
                  <a:cubicBezTo>
                    <a:pt x="18064" y="19460"/>
                    <a:pt x="18063" y="19465"/>
                    <a:pt x="18002" y="19479"/>
                  </a:cubicBezTo>
                  <a:cubicBezTo>
                    <a:pt x="17938" y="19493"/>
                    <a:pt x="17911" y="19574"/>
                    <a:pt x="17930" y="19689"/>
                  </a:cubicBezTo>
                  <a:cubicBezTo>
                    <a:pt x="17935" y="19726"/>
                    <a:pt x="17968" y="19762"/>
                    <a:pt x="18002" y="19770"/>
                  </a:cubicBezTo>
                  <a:lnTo>
                    <a:pt x="18063" y="19783"/>
                  </a:lnTo>
                  <a:lnTo>
                    <a:pt x="18074" y="20511"/>
                  </a:lnTo>
                  <a:cubicBezTo>
                    <a:pt x="18084" y="21248"/>
                    <a:pt x="18098" y="21393"/>
                    <a:pt x="18166" y="21489"/>
                  </a:cubicBezTo>
                  <a:cubicBezTo>
                    <a:pt x="18185" y="21515"/>
                    <a:pt x="18257" y="21531"/>
                    <a:pt x="18327" y="21525"/>
                  </a:cubicBezTo>
                  <a:lnTo>
                    <a:pt x="18453" y="21514"/>
                  </a:lnTo>
                  <a:lnTo>
                    <a:pt x="18459" y="21361"/>
                  </a:lnTo>
                  <a:lnTo>
                    <a:pt x="18466" y="21209"/>
                  </a:lnTo>
                  <a:lnTo>
                    <a:pt x="18388" y="21240"/>
                  </a:lnTo>
                  <a:cubicBezTo>
                    <a:pt x="18324" y="21265"/>
                    <a:pt x="18303" y="21253"/>
                    <a:pt x="18269" y="21174"/>
                  </a:cubicBezTo>
                  <a:cubicBezTo>
                    <a:pt x="18231" y="21085"/>
                    <a:pt x="18228" y="21038"/>
                    <a:pt x="18233" y="20431"/>
                  </a:cubicBezTo>
                  <a:lnTo>
                    <a:pt x="18239" y="19783"/>
                  </a:lnTo>
                  <a:lnTo>
                    <a:pt x="18351" y="19770"/>
                  </a:lnTo>
                  <a:cubicBezTo>
                    <a:pt x="18460" y="19756"/>
                    <a:pt x="18463" y="19753"/>
                    <a:pt x="18463" y="19624"/>
                  </a:cubicBezTo>
                  <a:cubicBezTo>
                    <a:pt x="18463" y="19495"/>
                    <a:pt x="18460" y="19492"/>
                    <a:pt x="18351" y="19479"/>
                  </a:cubicBezTo>
                  <a:lnTo>
                    <a:pt x="18239" y="19464"/>
                  </a:lnTo>
                  <a:lnTo>
                    <a:pt x="18229" y="19215"/>
                  </a:lnTo>
                  <a:lnTo>
                    <a:pt x="18220" y="18964"/>
                  </a:lnTo>
                  <a:lnTo>
                    <a:pt x="18147" y="18949"/>
                  </a:lnTo>
                  <a:lnTo>
                    <a:pt x="18075" y="18936"/>
                  </a:lnTo>
                  <a:close/>
                  <a:moveTo>
                    <a:pt x="12664" y="19440"/>
                  </a:moveTo>
                  <a:cubicBezTo>
                    <a:pt x="12606" y="19451"/>
                    <a:pt x="12546" y="19503"/>
                    <a:pt x="12487" y="19596"/>
                  </a:cubicBezTo>
                  <a:cubicBezTo>
                    <a:pt x="12389" y="19750"/>
                    <a:pt x="12388" y="19750"/>
                    <a:pt x="12353" y="19660"/>
                  </a:cubicBezTo>
                  <a:cubicBezTo>
                    <a:pt x="12253" y="19400"/>
                    <a:pt x="12086" y="19366"/>
                    <a:pt x="11960" y="19580"/>
                  </a:cubicBezTo>
                  <a:cubicBezTo>
                    <a:pt x="11894" y="19691"/>
                    <a:pt x="11877" y="19704"/>
                    <a:pt x="11869" y="19648"/>
                  </a:cubicBezTo>
                  <a:cubicBezTo>
                    <a:pt x="11864" y="19610"/>
                    <a:pt x="11855" y="19546"/>
                    <a:pt x="11850" y="19507"/>
                  </a:cubicBezTo>
                  <a:cubicBezTo>
                    <a:pt x="11844" y="19460"/>
                    <a:pt x="11823" y="19441"/>
                    <a:pt x="11787" y="19451"/>
                  </a:cubicBezTo>
                  <a:lnTo>
                    <a:pt x="11733" y="19464"/>
                  </a:lnTo>
                  <a:lnTo>
                    <a:pt x="11728" y="20501"/>
                  </a:lnTo>
                  <a:lnTo>
                    <a:pt x="11723" y="21536"/>
                  </a:lnTo>
                  <a:lnTo>
                    <a:pt x="11801" y="21536"/>
                  </a:lnTo>
                  <a:lnTo>
                    <a:pt x="11879" y="21536"/>
                  </a:lnTo>
                  <a:lnTo>
                    <a:pt x="11879" y="20824"/>
                  </a:lnTo>
                  <a:lnTo>
                    <a:pt x="11879" y="20111"/>
                  </a:lnTo>
                  <a:lnTo>
                    <a:pt x="11959" y="19934"/>
                  </a:lnTo>
                  <a:cubicBezTo>
                    <a:pt x="12026" y="19786"/>
                    <a:pt x="12051" y="19758"/>
                    <a:pt x="12108" y="19770"/>
                  </a:cubicBezTo>
                  <a:cubicBezTo>
                    <a:pt x="12158" y="19779"/>
                    <a:pt x="12190" y="19821"/>
                    <a:pt x="12219" y="19912"/>
                  </a:cubicBezTo>
                  <a:cubicBezTo>
                    <a:pt x="12256" y="20028"/>
                    <a:pt x="12260" y="20114"/>
                    <a:pt x="12266" y="20789"/>
                  </a:cubicBezTo>
                  <a:lnTo>
                    <a:pt x="12272" y="21536"/>
                  </a:lnTo>
                  <a:lnTo>
                    <a:pt x="12339" y="21536"/>
                  </a:lnTo>
                  <a:lnTo>
                    <a:pt x="12405" y="21536"/>
                  </a:lnTo>
                  <a:lnTo>
                    <a:pt x="12405" y="20836"/>
                  </a:lnTo>
                  <a:lnTo>
                    <a:pt x="12405" y="20136"/>
                  </a:lnTo>
                  <a:lnTo>
                    <a:pt x="12493" y="19949"/>
                  </a:lnTo>
                  <a:cubicBezTo>
                    <a:pt x="12577" y="19767"/>
                    <a:pt x="12634" y="19724"/>
                    <a:pt x="12706" y="19789"/>
                  </a:cubicBezTo>
                  <a:cubicBezTo>
                    <a:pt x="12771" y="19847"/>
                    <a:pt x="12785" y="20005"/>
                    <a:pt x="12795" y="20762"/>
                  </a:cubicBezTo>
                  <a:lnTo>
                    <a:pt x="12805" y="21514"/>
                  </a:lnTo>
                  <a:lnTo>
                    <a:pt x="12877" y="21528"/>
                  </a:lnTo>
                  <a:lnTo>
                    <a:pt x="12951" y="21542"/>
                  </a:lnTo>
                  <a:lnTo>
                    <a:pt x="12951" y="20741"/>
                  </a:lnTo>
                  <a:cubicBezTo>
                    <a:pt x="12951" y="19837"/>
                    <a:pt x="12936" y="19685"/>
                    <a:pt x="12831" y="19535"/>
                  </a:cubicBezTo>
                  <a:cubicBezTo>
                    <a:pt x="12779" y="19462"/>
                    <a:pt x="12723" y="19430"/>
                    <a:pt x="12664" y="19440"/>
                  </a:cubicBezTo>
                  <a:close/>
                  <a:moveTo>
                    <a:pt x="13640" y="19440"/>
                  </a:moveTo>
                  <a:cubicBezTo>
                    <a:pt x="13588" y="19448"/>
                    <a:pt x="13534" y="19488"/>
                    <a:pt x="13482" y="19560"/>
                  </a:cubicBezTo>
                  <a:cubicBezTo>
                    <a:pt x="13396" y="19677"/>
                    <a:pt x="13396" y="19676"/>
                    <a:pt x="13386" y="19581"/>
                  </a:cubicBezTo>
                  <a:cubicBezTo>
                    <a:pt x="13375" y="19483"/>
                    <a:pt x="13300" y="19412"/>
                    <a:pt x="13264" y="19464"/>
                  </a:cubicBezTo>
                  <a:cubicBezTo>
                    <a:pt x="13250" y="19483"/>
                    <a:pt x="13243" y="19846"/>
                    <a:pt x="13243" y="20514"/>
                  </a:cubicBezTo>
                  <a:lnTo>
                    <a:pt x="13243" y="21536"/>
                  </a:lnTo>
                  <a:lnTo>
                    <a:pt x="13311" y="21536"/>
                  </a:lnTo>
                  <a:lnTo>
                    <a:pt x="13379" y="21536"/>
                  </a:lnTo>
                  <a:lnTo>
                    <a:pt x="13379" y="20836"/>
                  </a:lnTo>
                  <a:lnTo>
                    <a:pt x="13379" y="20136"/>
                  </a:lnTo>
                  <a:lnTo>
                    <a:pt x="13466" y="19949"/>
                  </a:lnTo>
                  <a:cubicBezTo>
                    <a:pt x="13571" y="19724"/>
                    <a:pt x="13641" y="19703"/>
                    <a:pt x="13712" y="19878"/>
                  </a:cubicBezTo>
                  <a:cubicBezTo>
                    <a:pt x="13757" y="19991"/>
                    <a:pt x="13759" y="20023"/>
                    <a:pt x="13765" y="20766"/>
                  </a:cubicBezTo>
                  <a:lnTo>
                    <a:pt x="13772" y="21536"/>
                  </a:lnTo>
                  <a:lnTo>
                    <a:pt x="13848" y="21536"/>
                  </a:lnTo>
                  <a:lnTo>
                    <a:pt x="13924" y="21536"/>
                  </a:lnTo>
                  <a:lnTo>
                    <a:pt x="13924" y="20836"/>
                  </a:lnTo>
                  <a:lnTo>
                    <a:pt x="13924" y="20136"/>
                  </a:lnTo>
                  <a:lnTo>
                    <a:pt x="14013" y="19946"/>
                  </a:lnTo>
                  <a:cubicBezTo>
                    <a:pt x="14126" y="19704"/>
                    <a:pt x="14202" y="19702"/>
                    <a:pt x="14270" y="19939"/>
                  </a:cubicBezTo>
                  <a:cubicBezTo>
                    <a:pt x="14311" y="20084"/>
                    <a:pt x="14314" y="20138"/>
                    <a:pt x="14314" y="20814"/>
                  </a:cubicBezTo>
                  <a:lnTo>
                    <a:pt x="14314" y="21536"/>
                  </a:lnTo>
                  <a:lnTo>
                    <a:pt x="14394" y="21536"/>
                  </a:lnTo>
                  <a:lnTo>
                    <a:pt x="14474" y="21536"/>
                  </a:lnTo>
                  <a:lnTo>
                    <a:pt x="14467" y="20706"/>
                  </a:lnTo>
                  <a:cubicBezTo>
                    <a:pt x="14461" y="19979"/>
                    <a:pt x="14456" y="19857"/>
                    <a:pt x="14423" y="19728"/>
                  </a:cubicBezTo>
                  <a:cubicBezTo>
                    <a:pt x="14330" y="19370"/>
                    <a:pt x="14106" y="19349"/>
                    <a:pt x="13949" y="19685"/>
                  </a:cubicBezTo>
                  <a:lnTo>
                    <a:pt x="13904" y="19780"/>
                  </a:lnTo>
                  <a:lnTo>
                    <a:pt x="13860" y="19661"/>
                  </a:lnTo>
                  <a:cubicBezTo>
                    <a:pt x="13803" y="19502"/>
                    <a:pt x="13725" y="19427"/>
                    <a:pt x="13640" y="19440"/>
                  </a:cubicBezTo>
                  <a:close/>
                  <a:moveTo>
                    <a:pt x="20028" y="19440"/>
                  </a:moveTo>
                  <a:cubicBezTo>
                    <a:pt x="19977" y="19448"/>
                    <a:pt x="19923" y="19488"/>
                    <a:pt x="19871" y="19560"/>
                  </a:cubicBezTo>
                  <a:cubicBezTo>
                    <a:pt x="19785" y="19677"/>
                    <a:pt x="19785" y="19676"/>
                    <a:pt x="19774" y="19581"/>
                  </a:cubicBezTo>
                  <a:cubicBezTo>
                    <a:pt x="19763" y="19483"/>
                    <a:pt x="19689" y="19412"/>
                    <a:pt x="19652" y="19464"/>
                  </a:cubicBezTo>
                  <a:cubicBezTo>
                    <a:pt x="19639" y="19483"/>
                    <a:pt x="19631" y="19846"/>
                    <a:pt x="19631" y="20514"/>
                  </a:cubicBezTo>
                  <a:lnTo>
                    <a:pt x="19631" y="21536"/>
                  </a:lnTo>
                  <a:lnTo>
                    <a:pt x="19700" y="21536"/>
                  </a:lnTo>
                  <a:lnTo>
                    <a:pt x="19768" y="21536"/>
                  </a:lnTo>
                  <a:lnTo>
                    <a:pt x="19768" y="20836"/>
                  </a:lnTo>
                  <a:lnTo>
                    <a:pt x="19768" y="20136"/>
                  </a:lnTo>
                  <a:lnTo>
                    <a:pt x="19855" y="19949"/>
                  </a:lnTo>
                  <a:cubicBezTo>
                    <a:pt x="19960" y="19724"/>
                    <a:pt x="20030" y="19703"/>
                    <a:pt x="20100" y="19878"/>
                  </a:cubicBezTo>
                  <a:cubicBezTo>
                    <a:pt x="20146" y="19991"/>
                    <a:pt x="20148" y="20023"/>
                    <a:pt x="20154" y="20766"/>
                  </a:cubicBezTo>
                  <a:lnTo>
                    <a:pt x="20160" y="21536"/>
                  </a:lnTo>
                  <a:lnTo>
                    <a:pt x="20237" y="21536"/>
                  </a:lnTo>
                  <a:lnTo>
                    <a:pt x="20313" y="21536"/>
                  </a:lnTo>
                  <a:lnTo>
                    <a:pt x="20313" y="20836"/>
                  </a:lnTo>
                  <a:lnTo>
                    <a:pt x="20313" y="20136"/>
                  </a:lnTo>
                  <a:lnTo>
                    <a:pt x="20400" y="19949"/>
                  </a:lnTo>
                  <a:cubicBezTo>
                    <a:pt x="20505" y="19724"/>
                    <a:pt x="20576" y="19703"/>
                    <a:pt x="20646" y="19878"/>
                  </a:cubicBezTo>
                  <a:cubicBezTo>
                    <a:pt x="20691" y="19991"/>
                    <a:pt x="20693" y="20023"/>
                    <a:pt x="20699" y="20766"/>
                  </a:cubicBezTo>
                  <a:lnTo>
                    <a:pt x="20706" y="21536"/>
                  </a:lnTo>
                  <a:lnTo>
                    <a:pt x="20784" y="21536"/>
                  </a:lnTo>
                  <a:lnTo>
                    <a:pt x="20862" y="21536"/>
                  </a:lnTo>
                  <a:lnTo>
                    <a:pt x="20855" y="20728"/>
                  </a:lnTo>
                  <a:cubicBezTo>
                    <a:pt x="20849" y="20064"/>
                    <a:pt x="20842" y="19891"/>
                    <a:pt x="20813" y="19753"/>
                  </a:cubicBezTo>
                  <a:cubicBezTo>
                    <a:pt x="20733" y="19372"/>
                    <a:pt x="20499" y="19338"/>
                    <a:pt x="20337" y="19685"/>
                  </a:cubicBezTo>
                  <a:lnTo>
                    <a:pt x="20293" y="19780"/>
                  </a:lnTo>
                  <a:lnTo>
                    <a:pt x="20249" y="19661"/>
                  </a:lnTo>
                  <a:cubicBezTo>
                    <a:pt x="20192" y="19502"/>
                    <a:pt x="20113" y="19427"/>
                    <a:pt x="20028" y="19440"/>
                  </a:cubicBezTo>
                  <a:close/>
                  <a:moveTo>
                    <a:pt x="8051" y="19442"/>
                  </a:moveTo>
                  <a:cubicBezTo>
                    <a:pt x="7989" y="19442"/>
                    <a:pt x="7952" y="19473"/>
                    <a:pt x="7907" y="19562"/>
                  </a:cubicBezTo>
                  <a:cubicBezTo>
                    <a:pt x="7846" y="19681"/>
                    <a:pt x="7846" y="19681"/>
                    <a:pt x="7835" y="19584"/>
                  </a:cubicBezTo>
                  <a:cubicBezTo>
                    <a:pt x="7824" y="19484"/>
                    <a:pt x="7749" y="19411"/>
                    <a:pt x="7712" y="19464"/>
                  </a:cubicBezTo>
                  <a:cubicBezTo>
                    <a:pt x="7699" y="19483"/>
                    <a:pt x="7692" y="19846"/>
                    <a:pt x="7692" y="20514"/>
                  </a:cubicBezTo>
                  <a:lnTo>
                    <a:pt x="7692" y="21536"/>
                  </a:lnTo>
                  <a:lnTo>
                    <a:pt x="7760" y="21536"/>
                  </a:lnTo>
                  <a:lnTo>
                    <a:pt x="7829" y="21536"/>
                  </a:lnTo>
                  <a:lnTo>
                    <a:pt x="7829" y="20885"/>
                  </a:lnTo>
                  <a:lnTo>
                    <a:pt x="7829" y="20234"/>
                  </a:lnTo>
                  <a:lnTo>
                    <a:pt x="7888" y="20045"/>
                  </a:lnTo>
                  <a:cubicBezTo>
                    <a:pt x="7952" y="19839"/>
                    <a:pt x="7997" y="19785"/>
                    <a:pt x="8101" y="19784"/>
                  </a:cubicBezTo>
                  <a:cubicBezTo>
                    <a:pt x="8157" y="19784"/>
                    <a:pt x="8170" y="19764"/>
                    <a:pt x="8176" y="19678"/>
                  </a:cubicBezTo>
                  <a:cubicBezTo>
                    <a:pt x="8185" y="19517"/>
                    <a:pt x="8145" y="19442"/>
                    <a:pt x="8051" y="19442"/>
                  </a:cubicBezTo>
                  <a:close/>
                  <a:moveTo>
                    <a:pt x="16185" y="19442"/>
                  </a:moveTo>
                  <a:cubicBezTo>
                    <a:pt x="16094" y="19438"/>
                    <a:pt x="15999" y="19510"/>
                    <a:pt x="15952" y="19643"/>
                  </a:cubicBezTo>
                  <a:cubicBezTo>
                    <a:pt x="15921" y="19729"/>
                    <a:pt x="15892" y="19696"/>
                    <a:pt x="15892" y="19577"/>
                  </a:cubicBezTo>
                  <a:cubicBezTo>
                    <a:pt x="15892" y="19485"/>
                    <a:pt x="15814" y="19409"/>
                    <a:pt x="15776" y="19464"/>
                  </a:cubicBezTo>
                  <a:cubicBezTo>
                    <a:pt x="15763" y="19483"/>
                    <a:pt x="15756" y="19847"/>
                    <a:pt x="15756" y="20517"/>
                  </a:cubicBezTo>
                  <a:lnTo>
                    <a:pt x="15756" y="21542"/>
                  </a:lnTo>
                  <a:lnTo>
                    <a:pt x="15829" y="21528"/>
                  </a:lnTo>
                  <a:lnTo>
                    <a:pt x="15902" y="21514"/>
                  </a:lnTo>
                  <a:lnTo>
                    <a:pt x="15907" y="20799"/>
                  </a:lnTo>
                  <a:lnTo>
                    <a:pt x="15912" y="20084"/>
                  </a:lnTo>
                  <a:lnTo>
                    <a:pt x="15994" y="19922"/>
                  </a:lnTo>
                  <a:cubicBezTo>
                    <a:pt x="16111" y="19687"/>
                    <a:pt x="16217" y="19701"/>
                    <a:pt x="16277" y="19959"/>
                  </a:cubicBezTo>
                  <a:cubicBezTo>
                    <a:pt x="16302" y="20070"/>
                    <a:pt x="16311" y="20260"/>
                    <a:pt x="16317" y="20821"/>
                  </a:cubicBezTo>
                  <a:lnTo>
                    <a:pt x="16324" y="21541"/>
                  </a:lnTo>
                  <a:lnTo>
                    <a:pt x="16396" y="21528"/>
                  </a:lnTo>
                  <a:lnTo>
                    <a:pt x="16466" y="21514"/>
                  </a:lnTo>
                  <a:lnTo>
                    <a:pt x="16465" y="20740"/>
                  </a:lnTo>
                  <a:cubicBezTo>
                    <a:pt x="16463" y="19862"/>
                    <a:pt x="16445" y="19690"/>
                    <a:pt x="16336" y="19535"/>
                  </a:cubicBezTo>
                  <a:cubicBezTo>
                    <a:pt x="16294" y="19475"/>
                    <a:pt x="16240" y="19444"/>
                    <a:pt x="16185" y="19442"/>
                  </a:cubicBezTo>
                  <a:close/>
                  <a:moveTo>
                    <a:pt x="2870" y="19443"/>
                  </a:moveTo>
                  <a:cubicBezTo>
                    <a:pt x="2856" y="19437"/>
                    <a:pt x="2836" y="19446"/>
                    <a:pt x="2811" y="19461"/>
                  </a:cubicBezTo>
                  <a:lnTo>
                    <a:pt x="2761" y="19492"/>
                  </a:lnTo>
                  <a:lnTo>
                    <a:pt x="2768" y="20275"/>
                  </a:lnTo>
                  <a:cubicBezTo>
                    <a:pt x="2778" y="21294"/>
                    <a:pt x="2803" y="21435"/>
                    <a:pt x="2988" y="21539"/>
                  </a:cubicBezTo>
                  <a:cubicBezTo>
                    <a:pt x="3073" y="21587"/>
                    <a:pt x="3172" y="21543"/>
                    <a:pt x="3254" y="21421"/>
                  </a:cubicBezTo>
                  <a:cubicBezTo>
                    <a:pt x="3328" y="21309"/>
                    <a:pt x="3349" y="21316"/>
                    <a:pt x="3349" y="21453"/>
                  </a:cubicBezTo>
                  <a:cubicBezTo>
                    <a:pt x="3349" y="21518"/>
                    <a:pt x="3364" y="21536"/>
                    <a:pt x="3417" y="21536"/>
                  </a:cubicBezTo>
                  <a:lnTo>
                    <a:pt x="3485" y="21536"/>
                  </a:lnTo>
                  <a:lnTo>
                    <a:pt x="3485" y="20516"/>
                  </a:lnTo>
                  <a:cubicBezTo>
                    <a:pt x="3485" y="19534"/>
                    <a:pt x="3483" y="19492"/>
                    <a:pt x="3446" y="19464"/>
                  </a:cubicBezTo>
                  <a:cubicBezTo>
                    <a:pt x="3425" y="19448"/>
                    <a:pt x="3389" y="19448"/>
                    <a:pt x="3368" y="19464"/>
                  </a:cubicBezTo>
                  <a:cubicBezTo>
                    <a:pt x="3331" y="19491"/>
                    <a:pt x="3329" y="19534"/>
                    <a:pt x="3329" y="20188"/>
                  </a:cubicBezTo>
                  <a:lnTo>
                    <a:pt x="3329" y="20881"/>
                  </a:lnTo>
                  <a:lnTo>
                    <a:pt x="3256" y="21048"/>
                  </a:lnTo>
                  <a:cubicBezTo>
                    <a:pt x="3152" y="21286"/>
                    <a:pt x="3079" y="21311"/>
                    <a:pt x="2995" y="21136"/>
                  </a:cubicBezTo>
                  <a:lnTo>
                    <a:pt x="2930" y="20998"/>
                  </a:lnTo>
                  <a:lnTo>
                    <a:pt x="2923" y="20240"/>
                  </a:lnTo>
                  <a:cubicBezTo>
                    <a:pt x="2918" y="19627"/>
                    <a:pt x="2915" y="19462"/>
                    <a:pt x="2870" y="19443"/>
                  </a:cubicBezTo>
                  <a:close/>
                  <a:moveTo>
                    <a:pt x="2261" y="19445"/>
                  </a:moveTo>
                  <a:cubicBezTo>
                    <a:pt x="2216" y="19448"/>
                    <a:pt x="2172" y="19468"/>
                    <a:pt x="2135" y="19504"/>
                  </a:cubicBezTo>
                  <a:cubicBezTo>
                    <a:pt x="1980" y="19655"/>
                    <a:pt x="1893" y="20103"/>
                    <a:pt x="1912" y="20651"/>
                  </a:cubicBezTo>
                  <a:cubicBezTo>
                    <a:pt x="1930" y="21175"/>
                    <a:pt x="2025" y="21477"/>
                    <a:pt x="2190" y="21538"/>
                  </a:cubicBezTo>
                  <a:cubicBezTo>
                    <a:pt x="2262" y="21565"/>
                    <a:pt x="2325" y="21557"/>
                    <a:pt x="2425" y="21511"/>
                  </a:cubicBezTo>
                  <a:cubicBezTo>
                    <a:pt x="2500" y="21477"/>
                    <a:pt x="2570" y="21311"/>
                    <a:pt x="2570" y="21169"/>
                  </a:cubicBezTo>
                  <a:cubicBezTo>
                    <a:pt x="2570" y="21007"/>
                    <a:pt x="2532" y="20995"/>
                    <a:pt x="2451" y="21130"/>
                  </a:cubicBezTo>
                  <a:cubicBezTo>
                    <a:pt x="2372" y="21262"/>
                    <a:pt x="2277" y="21289"/>
                    <a:pt x="2203" y="21200"/>
                  </a:cubicBezTo>
                  <a:cubicBezTo>
                    <a:pt x="2094" y="21068"/>
                    <a:pt x="2044" y="20675"/>
                    <a:pt x="2082" y="20247"/>
                  </a:cubicBezTo>
                  <a:cubicBezTo>
                    <a:pt x="2123" y="19777"/>
                    <a:pt x="2272" y="19620"/>
                    <a:pt x="2448" y="19857"/>
                  </a:cubicBezTo>
                  <a:cubicBezTo>
                    <a:pt x="2542" y="19983"/>
                    <a:pt x="2583" y="19939"/>
                    <a:pt x="2561" y="19738"/>
                  </a:cubicBezTo>
                  <a:cubicBezTo>
                    <a:pt x="2542" y="19557"/>
                    <a:pt x="2395" y="19434"/>
                    <a:pt x="2261" y="19445"/>
                  </a:cubicBezTo>
                  <a:close/>
                  <a:moveTo>
                    <a:pt x="7087" y="19445"/>
                  </a:moveTo>
                  <a:cubicBezTo>
                    <a:pt x="7012" y="19444"/>
                    <a:pt x="6934" y="19472"/>
                    <a:pt x="6874" y="19529"/>
                  </a:cubicBezTo>
                  <a:cubicBezTo>
                    <a:pt x="6798" y="19601"/>
                    <a:pt x="6785" y="19632"/>
                    <a:pt x="6780" y="19761"/>
                  </a:cubicBezTo>
                  <a:cubicBezTo>
                    <a:pt x="6773" y="19928"/>
                    <a:pt x="6779" y="19929"/>
                    <a:pt x="6956" y="19781"/>
                  </a:cubicBezTo>
                  <a:cubicBezTo>
                    <a:pt x="7130" y="19637"/>
                    <a:pt x="7247" y="19787"/>
                    <a:pt x="7252" y="20161"/>
                  </a:cubicBezTo>
                  <a:lnTo>
                    <a:pt x="7254" y="20330"/>
                  </a:lnTo>
                  <a:lnTo>
                    <a:pt x="7088" y="20357"/>
                  </a:lnTo>
                  <a:cubicBezTo>
                    <a:pt x="6831" y="20399"/>
                    <a:pt x="6735" y="20564"/>
                    <a:pt x="6735" y="20961"/>
                  </a:cubicBezTo>
                  <a:cubicBezTo>
                    <a:pt x="6735" y="21317"/>
                    <a:pt x="6801" y="21498"/>
                    <a:pt x="6952" y="21548"/>
                  </a:cubicBezTo>
                  <a:cubicBezTo>
                    <a:pt x="7033" y="21575"/>
                    <a:pt x="7134" y="21530"/>
                    <a:pt x="7202" y="21434"/>
                  </a:cubicBezTo>
                  <a:lnTo>
                    <a:pt x="7266" y="21344"/>
                  </a:lnTo>
                  <a:lnTo>
                    <a:pt x="7277" y="21443"/>
                  </a:lnTo>
                  <a:cubicBezTo>
                    <a:pt x="7286" y="21522"/>
                    <a:pt x="7300" y="21539"/>
                    <a:pt x="7349" y="21528"/>
                  </a:cubicBezTo>
                  <a:lnTo>
                    <a:pt x="7410" y="21514"/>
                  </a:lnTo>
                  <a:lnTo>
                    <a:pt x="7410" y="20718"/>
                  </a:lnTo>
                  <a:cubicBezTo>
                    <a:pt x="7410" y="19794"/>
                    <a:pt x="7396" y="19668"/>
                    <a:pt x="7281" y="19531"/>
                  </a:cubicBezTo>
                  <a:cubicBezTo>
                    <a:pt x="7233" y="19473"/>
                    <a:pt x="7162" y="19445"/>
                    <a:pt x="7087" y="19445"/>
                  </a:cubicBezTo>
                  <a:close/>
                  <a:moveTo>
                    <a:pt x="19052" y="19445"/>
                  </a:moveTo>
                  <a:cubicBezTo>
                    <a:pt x="18929" y="19432"/>
                    <a:pt x="18796" y="19530"/>
                    <a:pt x="18727" y="19722"/>
                  </a:cubicBezTo>
                  <a:cubicBezTo>
                    <a:pt x="18611" y="20043"/>
                    <a:pt x="18590" y="20693"/>
                    <a:pt x="18680" y="21115"/>
                  </a:cubicBezTo>
                  <a:cubicBezTo>
                    <a:pt x="18737" y="21380"/>
                    <a:pt x="18799" y="21486"/>
                    <a:pt x="18922" y="21532"/>
                  </a:cubicBezTo>
                  <a:cubicBezTo>
                    <a:pt x="19029" y="21572"/>
                    <a:pt x="19180" y="21551"/>
                    <a:pt x="19276" y="21483"/>
                  </a:cubicBezTo>
                  <a:cubicBezTo>
                    <a:pt x="19319" y="21453"/>
                    <a:pt x="19343" y="21401"/>
                    <a:pt x="19352" y="21324"/>
                  </a:cubicBezTo>
                  <a:cubicBezTo>
                    <a:pt x="19370" y="21152"/>
                    <a:pt x="19339" y="21115"/>
                    <a:pt x="19243" y="21194"/>
                  </a:cubicBezTo>
                  <a:cubicBezTo>
                    <a:pt x="19136" y="21282"/>
                    <a:pt x="18984" y="21282"/>
                    <a:pt x="18911" y="21194"/>
                  </a:cubicBezTo>
                  <a:cubicBezTo>
                    <a:pt x="18842" y="21111"/>
                    <a:pt x="18789" y="20893"/>
                    <a:pt x="18798" y="20725"/>
                  </a:cubicBezTo>
                  <a:lnTo>
                    <a:pt x="18804" y="20603"/>
                  </a:lnTo>
                  <a:lnTo>
                    <a:pt x="19086" y="20580"/>
                  </a:lnTo>
                  <a:lnTo>
                    <a:pt x="19369" y="20557"/>
                  </a:lnTo>
                  <a:lnTo>
                    <a:pt x="19374" y="20333"/>
                  </a:lnTo>
                  <a:cubicBezTo>
                    <a:pt x="19383" y="20032"/>
                    <a:pt x="19334" y="19744"/>
                    <a:pt x="19248" y="19592"/>
                  </a:cubicBezTo>
                  <a:cubicBezTo>
                    <a:pt x="19197" y="19500"/>
                    <a:pt x="19126" y="19452"/>
                    <a:pt x="19052" y="19445"/>
                  </a:cubicBezTo>
                  <a:close/>
                  <a:moveTo>
                    <a:pt x="4709" y="19449"/>
                  </a:moveTo>
                  <a:cubicBezTo>
                    <a:pt x="4563" y="19462"/>
                    <a:pt x="4479" y="19599"/>
                    <a:pt x="4411" y="19916"/>
                  </a:cubicBezTo>
                  <a:cubicBezTo>
                    <a:pt x="4363" y="20141"/>
                    <a:pt x="4354" y="20235"/>
                    <a:pt x="4355" y="20529"/>
                  </a:cubicBezTo>
                  <a:cubicBezTo>
                    <a:pt x="4355" y="21121"/>
                    <a:pt x="4460" y="21466"/>
                    <a:pt x="4662" y="21538"/>
                  </a:cubicBezTo>
                  <a:cubicBezTo>
                    <a:pt x="4766" y="21575"/>
                    <a:pt x="4940" y="21539"/>
                    <a:pt x="5019" y="21464"/>
                  </a:cubicBezTo>
                  <a:cubicBezTo>
                    <a:pt x="5071" y="21414"/>
                    <a:pt x="5082" y="21380"/>
                    <a:pt x="5082" y="21266"/>
                  </a:cubicBezTo>
                  <a:cubicBezTo>
                    <a:pt x="5082" y="21107"/>
                    <a:pt x="5080" y="21105"/>
                    <a:pt x="4975" y="21194"/>
                  </a:cubicBezTo>
                  <a:cubicBezTo>
                    <a:pt x="4932" y="21230"/>
                    <a:pt x="4847" y="21259"/>
                    <a:pt x="4785" y="21260"/>
                  </a:cubicBezTo>
                  <a:cubicBezTo>
                    <a:pt x="4684" y="21262"/>
                    <a:pt x="4665" y="21247"/>
                    <a:pt x="4602" y="21112"/>
                  </a:cubicBezTo>
                  <a:cubicBezTo>
                    <a:pt x="4546" y="20991"/>
                    <a:pt x="4532" y="20927"/>
                    <a:pt x="4530" y="20783"/>
                  </a:cubicBezTo>
                  <a:lnTo>
                    <a:pt x="4527" y="20603"/>
                  </a:lnTo>
                  <a:lnTo>
                    <a:pt x="4803" y="20590"/>
                  </a:lnTo>
                  <a:cubicBezTo>
                    <a:pt x="5005" y="20581"/>
                    <a:pt x="5084" y="20561"/>
                    <a:pt x="5100" y="20516"/>
                  </a:cubicBezTo>
                  <a:cubicBezTo>
                    <a:pt x="5133" y="20424"/>
                    <a:pt x="5104" y="19964"/>
                    <a:pt x="5055" y="19796"/>
                  </a:cubicBezTo>
                  <a:cubicBezTo>
                    <a:pt x="4983" y="19549"/>
                    <a:pt x="4918" y="19468"/>
                    <a:pt x="4775" y="19451"/>
                  </a:cubicBezTo>
                  <a:cubicBezTo>
                    <a:pt x="4751" y="19448"/>
                    <a:pt x="4729" y="19447"/>
                    <a:pt x="4709" y="19449"/>
                  </a:cubicBezTo>
                  <a:close/>
                  <a:moveTo>
                    <a:pt x="8661" y="19449"/>
                  </a:moveTo>
                  <a:cubicBezTo>
                    <a:pt x="8537" y="19460"/>
                    <a:pt x="8431" y="19572"/>
                    <a:pt x="8374" y="19759"/>
                  </a:cubicBezTo>
                  <a:cubicBezTo>
                    <a:pt x="8305" y="19986"/>
                    <a:pt x="8269" y="20421"/>
                    <a:pt x="8292" y="20750"/>
                  </a:cubicBezTo>
                  <a:cubicBezTo>
                    <a:pt x="8327" y="21238"/>
                    <a:pt x="8417" y="21471"/>
                    <a:pt x="8598" y="21538"/>
                  </a:cubicBezTo>
                  <a:cubicBezTo>
                    <a:pt x="8700" y="21576"/>
                    <a:pt x="8874" y="21539"/>
                    <a:pt x="8953" y="21464"/>
                  </a:cubicBezTo>
                  <a:cubicBezTo>
                    <a:pt x="9005" y="21414"/>
                    <a:pt x="9016" y="21380"/>
                    <a:pt x="9016" y="21266"/>
                  </a:cubicBezTo>
                  <a:cubicBezTo>
                    <a:pt x="9016" y="21107"/>
                    <a:pt x="9011" y="21103"/>
                    <a:pt x="8900" y="21195"/>
                  </a:cubicBezTo>
                  <a:cubicBezTo>
                    <a:pt x="8854" y="21233"/>
                    <a:pt x="8770" y="21263"/>
                    <a:pt x="8712" y="21263"/>
                  </a:cubicBezTo>
                  <a:cubicBezTo>
                    <a:pt x="8620" y="21263"/>
                    <a:pt x="8598" y="21243"/>
                    <a:pt x="8537" y="21112"/>
                  </a:cubicBezTo>
                  <a:cubicBezTo>
                    <a:pt x="8480" y="20991"/>
                    <a:pt x="8466" y="20927"/>
                    <a:pt x="8464" y="20783"/>
                  </a:cubicBezTo>
                  <a:lnTo>
                    <a:pt x="8461" y="20603"/>
                  </a:lnTo>
                  <a:lnTo>
                    <a:pt x="8738" y="20590"/>
                  </a:lnTo>
                  <a:cubicBezTo>
                    <a:pt x="9061" y="20575"/>
                    <a:pt x="9062" y="20574"/>
                    <a:pt x="9038" y="20154"/>
                  </a:cubicBezTo>
                  <a:cubicBezTo>
                    <a:pt x="9012" y="19703"/>
                    <a:pt x="8909" y="19479"/>
                    <a:pt x="8715" y="19451"/>
                  </a:cubicBezTo>
                  <a:cubicBezTo>
                    <a:pt x="8697" y="19448"/>
                    <a:pt x="8679" y="19448"/>
                    <a:pt x="8661" y="19449"/>
                  </a:cubicBezTo>
                  <a:close/>
                  <a:moveTo>
                    <a:pt x="11149" y="19449"/>
                  </a:moveTo>
                  <a:cubicBezTo>
                    <a:pt x="11127" y="19447"/>
                    <a:pt x="11104" y="19448"/>
                    <a:pt x="11079" y="19451"/>
                  </a:cubicBezTo>
                  <a:cubicBezTo>
                    <a:pt x="10894" y="19469"/>
                    <a:pt x="10798" y="19600"/>
                    <a:pt x="10729" y="19928"/>
                  </a:cubicBezTo>
                  <a:cubicBezTo>
                    <a:pt x="10691" y="20108"/>
                    <a:pt x="10683" y="20219"/>
                    <a:pt x="10683" y="20535"/>
                  </a:cubicBezTo>
                  <a:cubicBezTo>
                    <a:pt x="10683" y="20863"/>
                    <a:pt x="10690" y="20952"/>
                    <a:pt x="10731" y="21123"/>
                  </a:cubicBezTo>
                  <a:cubicBezTo>
                    <a:pt x="10793" y="21382"/>
                    <a:pt x="10856" y="21487"/>
                    <a:pt x="10975" y="21532"/>
                  </a:cubicBezTo>
                  <a:cubicBezTo>
                    <a:pt x="11070" y="21568"/>
                    <a:pt x="11085" y="21568"/>
                    <a:pt x="11216" y="21517"/>
                  </a:cubicBezTo>
                  <a:cubicBezTo>
                    <a:pt x="11306" y="21482"/>
                    <a:pt x="11404" y="21298"/>
                    <a:pt x="11455" y="21068"/>
                  </a:cubicBezTo>
                  <a:cubicBezTo>
                    <a:pt x="11519" y="20779"/>
                    <a:pt x="11516" y="20176"/>
                    <a:pt x="11450" y="19873"/>
                  </a:cubicBezTo>
                  <a:cubicBezTo>
                    <a:pt x="11387" y="19590"/>
                    <a:pt x="11301" y="19463"/>
                    <a:pt x="11149" y="19449"/>
                  </a:cubicBezTo>
                  <a:close/>
                  <a:moveTo>
                    <a:pt x="15115" y="19464"/>
                  </a:moveTo>
                  <a:cubicBezTo>
                    <a:pt x="14963" y="19464"/>
                    <a:pt x="14936" y="19478"/>
                    <a:pt x="14865" y="19587"/>
                  </a:cubicBezTo>
                  <a:cubicBezTo>
                    <a:pt x="14745" y="19774"/>
                    <a:pt x="14694" y="20054"/>
                    <a:pt x="14694" y="20535"/>
                  </a:cubicBezTo>
                  <a:cubicBezTo>
                    <a:pt x="14694" y="20864"/>
                    <a:pt x="14702" y="20952"/>
                    <a:pt x="14743" y="21123"/>
                  </a:cubicBezTo>
                  <a:cubicBezTo>
                    <a:pt x="14804" y="21375"/>
                    <a:pt x="14875" y="21499"/>
                    <a:pt x="14981" y="21539"/>
                  </a:cubicBezTo>
                  <a:cubicBezTo>
                    <a:pt x="15027" y="21557"/>
                    <a:pt x="15064" y="21573"/>
                    <a:pt x="15064" y="21576"/>
                  </a:cubicBezTo>
                  <a:cubicBezTo>
                    <a:pt x="15064" y="21579"/>
                    <a:pt x="15115" y="21562"/>
                    <a:pt x="15178" y="21538"/>
                  </a:cubicBezTo>
                  <a:cubicBezTo>
                    <a:pt x="15405" y="21451"/>
                    <a:pt x="15508" y="21115"/>
                    <a:pt x="15508" y="20462"/>
                  </a:cubicBezTo>
                  <a:cubicBezTo>
                    <a:pt x="15508" y="20023"/>
                    <a:pt x="15472" y="19815"/>
                    <a:pt x="15359" y="19605"/>
                  </a:cubicBezTo>
                  <a:cubicBezTo>
                    <a:pt x="15288" y="19473"/>
                    <a:pt x="15275" y="19464"/>
                    <a:pt x="15115" y="19464"/>
                  </a:cubicBezTo>
                  <a:close/>
                </a:path>
              </a:pathLst>
            </a:custGeom>
            <a:ln w="12700">
              <a:miter lim="400000"/>
            </a:ln>
          </p:spPr>
        </p:pic>
      </p:grpSp>
    </p:spTree>
    <p:extLst>
      <p:ext uri="{BB962C8B-B14F-4D97-AF65-F5344CB8AC3E}">
        <p14:creationId xmlns:p14="http://schemas.microsoft.com/office/powerpoint/2010/main" val="317095761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88F445-75AC-4C25-BF4B-40A91EF0A6BA}"/>
              </a:ext>
            </a:extLst>
          </p:cNvPr>
          <p:cNvGraphicFramePr>
            <a:graphicFrameLocks noGrp="1"/>
          </p:cNvGraphicFramePr>
          <p:nvPr>
            <p:extLst>
              <p:ext uri="{D42A27DB-BD31-4B8C-83A1-F6EECF244321}">
                <p14:modId xmlns:p14="http://schemas.microsoft.com/office/powerpoint/2010/main" val="1947635349"/>
              </p:ext>
            </p:extLst>
          </p:nvPr>
        </p:nvGraphicFramePr>
        <p:xfrm>
          <a:off x="3405812" y="2721429"/>
          <a:ext cx="16798074" cy="10509768"/>
        </p:xfrm>
        <a:graphic>
          <a:graphicData uri="http://schemas.openxmlformats.org/drawingml/2006/table">
            <a:tbl>
              <a:tblPr firstRow="1" firstCol="1" lastRow="1" lastCol="1" bandRow="1" bandCol="1"/>
              <a:tblGrid>
                <a:gridCol w="5774974">
                  <a:extLst>
                    <a:ext uri="{9D8B030D-6E8A-4147-A177-3AD203B41FA5}">
                      <a16:colId xmlns:a16="http://schemas.microsoft.com/office/drawing/2014/main" val="2915293211"/>
                    </a:ext>
                  </a:extLst>
                </a:gridCol>
                <a:gridCol w="925125">
                  <a:extLst>
                    <a:ext uri="{9D8B030D-6E8A-4147-A177-3AD203B41FA5}">
                      <a16:colId xmlns:a16="http://schemas.microsoft.com/office/drawing/2014/main" val="2506885407"/>
                    </a:ext>
                  </a:extLst>
                </a:gridCol>
                <a:gridCol w="909445">
                  <a:extLst>
                    <a:ext uri="{9D8B030D-6E8A-4147-A177-3AD203B41FA5}">
                      <a16:colId xmlns:a16="http://schemas.microsoft.com/office/drawing/2014/main" val="2479536905"/>
                    </a:ext>
                  </a:extLst>
                </a:gridCol>
                <a:gridCol w="925125">
                  <a:extLst>
                    <a:ext uri="{9D8B030D-6E8A-4147-A177-3AD203B41FA5}">
                      <a16:colId xmlns:a16="http://schemas.microsoft.com/office/drawing/2014/main" val="1569418021"/>
                    </a:ext>
                  </a:extLst>
                </a:gridCol>
                <a:gridCol w="909445">
                  <a:extLst>
                    <a:ext uri="{9D8B030D-6E8A-4147-A177-3AD203B41FA5}">
                      <a16:colId xmlns:a16="http://schemas.microsoft.com/office/drawing/2014/main" val="2261921971"/>
                    </a:ext>
                  </a:extLst>
                </a:gridCol>
                <a:gridCol w="925125">
                  <a:extLst>
                    <a:ext uri="{9D8B030D-6E8A-4147-A177-3AD203B41FA5}">
                      <a16:colId xmlns:a16="http://schemas.microsoft.com/office/drawing/2014/main" val="4265818865"/>
                    </a:ext>
                  </a:extLst>
                </a:gridCol>
                <a:gridCol w="925125">
                  <a:extLst>
                    <a:ext uri="{9D8B030D-6E8A-4147-A177-3AD203B41FA5}">
                      <a16:colId xmlns:a16="http://schemas.microsoft.com/office/drawing/2014/main" val="2967030188"/>
                    </a:ext>
                  </a:extLst>
                </a:gridCol>
                <a:gridCol w="909445">
                  <a:extLst>
                    <a:ext uri="{9D8B030D-6E8A-4147-A177-3AD203B41FA5}">
                      <a16:colId xmlns:a16="http://schemas.microsoft.com/office/drawing/2014/main" val="286765636"/>
                    </a:ext>
                  </a:extLst>
                </a:gridCol>
                <a:gridCol w="925125">
                  <a:extLst>
                    <a:ext uri="{9D8B030D-6E8A-4147-A177-3AD203B41FA5}">
                      <a16:colId xmlns:a16="http://schemas.microsoft.com/office/drawing/2014/main" val="527795411"/>
                    </a:ext>
                  </a:extLst>
                </a:gridCol>
                <a:gridCol w="909445">
                  <a:extLst>
                    <a:ext uri="{9D8B030D-6E8A-4147-A177-3AD203B41FA5}">
                      <a16:colId xmlns:a16="http://schemas.microsoft.com/office/drawing/2014/main" val="4080902941"/>
                    </a:ext>
                  </a:extLst>
                </a:gridCol>
                <a:gridCol w="925125">
                  <a:extLst>
                    <a:ext uri="{9D8B030D-6E8A-4147-A177-3AD203B41FA5}">
                      <a16:colId xmlns:a16="http://schemas.microsoft.com/office/drawing/2014/main" val="3478941858"/>
                    </a:ext>
                  </a:extLst>
                </a:gridCol>
                <a:gridCol w="925125">
                  <a:extLst>
                    <a:ext uri="{9D8B030D-6E8A-4147-A177-3AD203B41FA5}">
                      <a16:colId xmlns:a16="http://schemas.microsoft.com/office/drawing/2014/main" val="3112012114"/>
                    </a:ext>
                  </a:extLst>
                </a:gridCol>
                <a:gridCol w="909445">
                  <a:extLst>
                    <a:ext uri="{9D8B030D-6E8A-4147-A177-3AD203B41FA5}">
                      <a16:colId xmlns:a16="http://schemas.microsoft.com/office/drawing/2014/main" val="2216642853"/>
                    </a:ext>
                  </a:extLst>
                </a:gridCol>
              </a:tblGrid>
              <a:tr h="5180863">
                <a:tc>
                  <a:txBody>
                    <a:bodyPr/>
                    <a:lstStyle/>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1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80000" algn="l"/>
                      <a:r>
                        <a:rPr lang="en-US" sz="4000" b="1" dirty="0">
                          <a:effectLst/>
                          <a:latin typeface="Century Gothic" panose="020B0502020202020204" pitchFamily="34" charset="0"/>
                          <a:ea typeface="Century Gothic" panose="020B0502020202020204" pitchFamily="34" charset="0"/>
                          <a:cs typeface="Century Gothic" panose="020B0502020202020204" pitchFamily="34" charset="0"/>
                        </a:rPr>
                        <a:t>Learning Outcome</a:t>
                      </a:r>
                      <a:endParaRPr lang="en-GB" sz="40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Mini-CEX</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err="1">
                          <a:effectLst/>
                          <a:latin typeface="Century Gothic" panose="020B0502020202020204" pitchFamily="34" charset="0"/>
                          <a:ea typeface="Century Gothic" panose="020B0502020202020204" pitchFamily="34" charset="0"/>
                          <a:cs typeface="Century Gothic" panose="020B0502020202020204" pitchFamily="34" charset="0"/>
                        </a:rPr>
                        <a:t>CbD</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ACAT</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DOPS</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Logbook</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Teaching/presentation feedback tool</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QIPAT</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Portfolio/self-directed learning</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51840" algn="ctr">
                        <a:lnSpc>
                          <a:spcPct val="101000"/>
                        </a:lnSpc>
                        <a:spcBef>
                          <a:spcPts val="490"/>
                        </a:spcBef>
                        <a:spcAft>
                          <a:spcPts val="0"/>
                        </a:spcAft>
                      </a:pP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Entrustment decision/FEG Statement/MCR</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MSF</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HALO</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IAC</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699224"/>
                  </a:ext>
                </a:extLst>
              </a:tr>
              <a:tr h="2074183">
                <a:tc>
                  <a:txBody>
                    <a:bodyPr/>
                    <a:lstStyle/>
                    <a:p>
                      <a:pPr marL="231775" indent="-229235" algn="l">
                        <a:lnSpc>
                          <a:spcPct val="113000"/>
                        </a:lnSpc>
                        <a:spcBef>
                          <a:spcPts val="595"/>
                        </a:spcBef>
                        <a:spcAft>
                          <a:spcPts val="0"/>
                        </a:spcAft>
                      </a:pPr>
                      <a:r>
                        <a:rPr lang="en-US" sz="3200">
                          <a:effectLst/>
                          <a:latin typeface="Century Gothic" panose="020B0502020202020204" pitchFamily="34" charset="0"/>
                          <a:ea typeface="Century Gothic" panose="020B0502020202020204" pitchFamily="34" charset="0"/>
                          <a:cs typeface="Century Gothic" panose="020B0502020202020204" pitchFamily="34" charset="0"/>
                        </a:rPr>
                        <a:t>3. Identify sick adult patients, be able to resuscitate and stabilise and know when it is appropriate to stop</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6985" algn="ct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3970" algn="ct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0955" algn="ct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2225" algn="l"/>
                      <a:r>
                        <a:rPr lang="en-US" sz="320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4130" algn="ct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R="131445" algn="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5400" algn="l"/>
                      <a:r>
                        <a:rPr lang="en-US" sz="320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2000">
                          <a:effectLst/>
                          <a:latin typeface="Calibri" panose="020F0502020204030204" pitchFamily="34" charset="0"/>
                          <a:ea typeface="Century Gothic" panose="020B0502020202020204" pitchFamily="34" charset="0"/>
                          <a:cs typeface="Century Gothic" panose="020B0502020202020204" pitchFamily="34" charset="0"/>
                        </a:rPr>
                        <a:t> </a:t>
                      </a:r>
                      <a:endParaRPr lang="en-GB" sz="2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2000">
                          <a:effectLst/>
                          <a:latin typeface="Calibri" panose="020F0502020204030204" pitchFamily="34" charset="0"/>
                          <a:ea typeface="Century Gothic" panose="020B0502020202020204" pitchFamily="34" charset="0"/>
                          <a:cs typeface="Century Gothic" panose="020B0502020202020204" pitchFamily="34" charset="0"/>
                        </a:rPr>
                        <a:t> </a:t>
                      </a:r>
                      <a:endParaRPr lang="en-GB" sz="2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600545"/>
                  </a:ext>
                </a:extLst>
              </a:tr>
              <a:tr h="1711098">
                <a:tc>
                  <a:txBody>
                    <a:bodyPr/>
                    <a:lstStyle/>
                    <a:p>
                      <a:pPr marL="231775" marR="133350" indent="-229235" algn="l">
                        <a:lnSpc>
                          <a:spcPct val="115000"/>
                        </a:lnSpc>
                        <a:spcBef>
                          <a:spcPts val="595"/>
                        </a:spcBef>
                        <a:spcAft>
                          <a:spcPts val="0"/>
                        </a:spcAft>
                      </a:pPr>
                      <a:r>
                        <a:rPr lang="en-US" sz="3200">
                          <a:effectLst/>
                          <a:latin typeface="Century Gothic" panose="020B0502020202020204" pitchFamily="34" charset="0"/>
                          <a:ea typeface="Century Gothic" panose="020B0502020202020204" pitchFamily="34" charset="0"/>
                          <a:cs typeface="Century Gothic" panose="020B0502020202020204" pitchFamily="34" charset="0"/>
                        </a:rPr>
                        <a:t>4. Care for acutely injured patients across the full range of complexity</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6985" algn="ct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13970" algn="ct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0955" algn="ct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2225" algn="l"/>
                      <a:r>
                        <a:rPr lang="en-US" sz="320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R="131445" algn="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5400" algn="l"/>
                      <a:r>
                        <a:rPr lang="en-US" sz="320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2000">
                          <a:effectLst/>
                          <a:latin typeface="Calibri" panose="020F0502020204030204" pitchFamily="34" charset="0"/>
                          <a:ea typeface="Century Gothic" panose="020B0502020202020204" pitchFamily="34" charset="0"/>
                          <a:cs typeface="Century Gothic" panose="020B0502020202020204" pitchFamily="34" charset="0"/>
                        </a:rPr>
                        <a:t> </a:t>
                      </a:r>
                      <a:endParaRPr lang="en-GB" sz="2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2000">
                          <a:effectLst/>
                          <a:latin typeface="Calibri" panose="020F0502020204030204" pitchFamily="34" charset="0"/>
                          <a:ea typeface="Century Gothic" panose="020B0502020202020204" pitchFamily="34" charset="0"/>
                          <a:cs typeface="Century Gothic" panose="020B0502020202020204" pitchFamily="34" charset="0"/>
                        </a:rPr>
                        <a:t> </a:t>
                      </a:r>
                      <a:endParaRPr lang="en-GB" sz="2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3622545"/>
                  </a:ext>
                </a:extLst>
              </a:tr>
              <a:tr h="1461220">
                <a:tc>
                  <a:txBody>
                    <a:bodyPr/>
                    <a:lstStyle/>
                    <a:p>
                      <a:pPr marL="231775" marR="133350" indent="-229235" algn="l">
                        <a:lnSpc>
                          <a:spcPct val="115000"/>
                        </a:lnSpc>
                        <a:spcBef>
                          <a:spcPts val="595"/>
                        </a:spcBef>
                        <a:spcAft>
                          <a:spcPts val="0"/>
                        </a:spcAft>
                      </a:pPr>
                      <a:r>
                        <a:rPr lang="en-US" sz="3200" dirty="0">
                          <a:effectLst/>
                          <a:latin typeface="Century Gothic" panose="020B0502020202020204" pitchFamily="34" charset="0"/>
                          <a:ea typeface="Century Gothic" panose="020B0502020202020204" pitchFamily="34" charset="0"/>
                          <a:cs typeface="Century Gothic" panose="020B0502020202020204" pitchFamily="34" charset="0"/>
                        </a:rPr>
                        <a:t>5. Deliver key ACCS procedural skills</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2000">
                          <a:effectLst/>
                          <a:latin typeface="Calibri" panose="020F0502020204030204" pitchFamily="34" charset="0"/>
                          <a:ea typeface="Century Gothic" panose="020B0502020202020204" pitchFamily="34" charset="0"/>
                          <a:cs typeface="Century Gothic" panose="020B0502020202020204" pitchFamily="34" charset="0"/>
                        </a:rPr>
                        <a:t> </a:t>
                      </a:r>
                      <a:endParaRPr lang="en-GB" sz="2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20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060996"/>
                  </a:ext>
                </a:extLst>
              </a:tr>
            </a:tbl>
          </a:graphicData>
        </a:graphic>
      </p:graphicFrame>
    </p:spTree>
    <p:extLst>
      <p:ext uri="{BB962C8B-B14F-4D97-AF65-F5344CB8AC3E}">
        <p14:creationId xmlns:p14="http://schemas.microsoft.com/office/powerpoint/2010/main" val="3369307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EA4D499-C7D1-4956-8D7B-9FD0C4D0F41C}"/>
              </a:ext>
            </a:extLst>
          </p:cNvPr>
          <p:cNvGraphicFramePr>
            <a:graphicFrameLocks noGrp="1"/>
          </p:cNvGraphicFramePr>
          <p:nvPr>
            <p:extLst>
              <p:ext uri="{D42A27DB-BD31-4B8C-83A1-F6EECF244321}">
                <p14:modId xmlns:p14="http://schemas.microsoft.com/office/powerpoint/2010/main" val="4062642333"/>
              </p:ext>
            </p:extLst>
          </p:nvPr>
        </p:nvGraphicFramePr>
        <p:xfrm>
          <a:off x="3405812" y="2699657"/>
          <a:ext cx="16841620" cy="10359704"/>
        </p:xfrm>
        <a:graphic>
          <a:graphicData uri="http://schemas.openxmlformats.org/drawingml/2006/table">
            <a:tbl>
              <a:tblPr firstRow="1" firstCol="1" lastRow="1" lastCol="1" bandRow="1" bandCol="1"/>
              <a:tblGrid>
                <a:gridCol w="5789944">
                  <a:extLst>
                    <a:ext uri="{9D8B030D-6E8A-4147-A177-3AD203B41FA5}">
                      <a16:colId xmlns:a16="http://schemas.microsoft.com/office/drawing/2014/main" val="2915293211"/>
                    </a:ext>
                  </a:extLst>
                </a:gridCol>
                <a:gridCol w="927523">
                  <a:extLst>
                    <a:ext uri="{9D8B030D-6E8A-4147-A177-3AD203B41FA5}">
                      <a16:colId xmlns:a16="http://schemas.microsoft.com/office/drawing/2014/main" val="2506885407"/>
                    </a:ext>
                  </a:extLst>
                </a:gridCol>
                <a:gridCol w="911803">
                  <a:extLst>
                    <a:ext uri="{9D8B030D-6E8A-4147-A177-3AD203B41FA5}">
                      <a16:colId xmlns:a16="http://schemas.microsoft.com/office/drawing/2014/main" val="2479536905"/>
                    </a:ext>
                  </a:extLst>
                </a:gridCol>
                <a:gridCol w="927523">
                  <a:extLst>
                    <a:ext uri="{9D8B030D-6E8A-4147-A177-3AD203B41FA5}">
                      <a16:colId xmlns:a16="http://schemas.microsoft.com/office/drawing/2014/main" val="1569418021"/>
                    </a:ext>
                  </a:extLst>
                </a:gridCol>
                <a:gridCol w="911803">
                  <a:extLst>
                    <a:ext uri="{9D8B030D-6E8A-4147-A177-3AD203B41FA5}">
                      <a16:colId xmlns:a16="http://schemas.microsoft.com/office/drawing/2014/main" val="2261921971"/>
                    </a:ext>
                  </a:extLst>
                </a:gridCol>
                <a:gridCol w="927523">
                  <a:extLst>
                    <a:ext uri="{9D8B030D-6E8A-4147-A177-3AD203B41FA5}">
                      <a16:colId xmlns:a16="http://schemas.microsoft.com/office/drawing/2014/main" val="4265818865"/>
                    </a:ext>
                  </a:extLst>
                </a:gridCol>
                <a:gridCol w="927523">
                  <a:extLst>
                    <a:ext uri="{9D8B030D-6E8A-4147-A177-3AD203B41FA5}">
                      <a16:colId xmlns:a16="http://schemas.microsoft.com/office/drawing/2014/main" val="2967030188"/>
                    </a:ext>
                  </a:extLst>
                </a:gridCol>
                <a:gridCol w="911803">
                  <a:extLst>
                    <a:ext uri="{9D8B030D-6E8A-4147-A177-3AD203B41FA5}">
                      <a16:colId xmlns:a16="http://schemas.microsoft.com/office/drawing/2014/main" val="286765636"/>
                    </a:ext>
                  </a:extLst>
                </a:gridCol>
                <a:gridCol w="927523">
                  <a:extLst>
                    <a:ext uri="{9D8B030D-6E8A-4147-A177-3AD203B41FA5}">
                      <a16:colId xmlns:a16="http://schemas.microsoft.com/office/drawing/2014/main" val="527795411"/>
                    </a:ext>
                  </a:extLst>
                </a:gridCol>
                <a:gridCol w="911803">
                  <a:extLst>
                    <a:ext uri="{9D8B030D-6E8A-4147-A177-3AD203B41FA5}">
                      <a16:colId xmlns:a16="http://schemas.microsoft.com/office/drawing/2014/main" val="4080902941"/>
                    </a:ext>
                  </a:extLst>
                </a:gridCol>
                <a:gridCol w="927523">
                  <a:extLst>
                    <a:ext uri="{9D8B030D-6E8A-4147-A177-3AD203B41FA5}">
                      <a16:colId xmlns:a16="http://schemas.microsoft.com/office/drawing/2014/main" val="3478941858"/>
                    </a:ext>
                  </a:extLst>
                </a:gridCol>
                <a:gridCol w="927523">
                  <a:extLst>
                    <a:ext uri="{9D8B030D-6E8A-4147-A177-3AD203B41FA5}">
                      <a16:colId xmlns:a16="http://schemas.microsoft.com/office/drawing/2014/main" val="3112012114"/>
                    </a:ext>
                  </a:extLst>
                </a:gridCol>
                <a:gridCol w="911803">
                  <a:extLst>
                    <a:ext uri="{9D8B030D-6E8A-4147-A177-3AD203B41FA5}">
                      <a16:colId xmlns:a16="http://schemas.microsoft.com/office/drawing/2014/main" val="2216642853"/>
                    </a:ext>
                  </a:extLst>
                </a:gridCol>
              </a:tblGrid>
              <a:tr h="5110171">
                <a:tc>
                  <a:txBody>
                    <a:bodyPr/>
                    <a:lstStyle/>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1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80000" algn="l"/>
                      <a:r>
                        <a:rPr lang="en-US" sz="4000" b="1" dirty="0">
                          <a:effectLst/>
                          <a:latin typeface="Century Gothic" panose="020B0502020202020204" pitchFamily="34" charset="0"/>
                          <a:ea typeface="Century Gothic" panose="020B0502020202020204" pitchFamily="34" charset="0"/>
                          <a:cs typeface="Century Gothic" panose="020B0502020202020204" pitchFamily="34" charset="0"/>
                        </a:rPr>
                        <a:t>Learning Outcome</a:t>
                      </a:r>
                      <a:endParaRPr lang="en-GB" sz="40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Mini-CEX</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err="1">
                          <a:effectLst/>
                          <a:latin typeface="Century Gothic" panose="020B0502020202020204" pitchFamily="34" charset="0"/>
                          <a:ea typeface="Century Gothic" panose="020B0502020202020204" pitchFamily="34" charset="0"/>
                          <a:cs typeface="Century Gothic" panose="020B0502020202020204" pitchFamily="34" charset="0"/>
                        </a:rPr>
                        <a:t>CbD</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ACAT</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DOPS</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Logbook</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Teaching/presentation feedback tool</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QIPAT</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Portfolio/self-directed learning</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51840" algn="ctr">
                        <a:lnSpc>
                          <a:spcPct val="101000"/>
                        </a:lnSpc>
                        <a:spcBef>
                          <a:spcPts val="490"/>
                        </a:spcBef>
                        <a:spcAft>
                          <a:spcPts val="0"/>
                        </a:spcAft>
                      </a:pP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Entrustment decision/FEG Statement/MCR</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MSF</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HALO</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
                        </a:spcBef>
                      </a:pPr>
                      <a:r>
                        <a:rPr lang="en-US" sz="2200" dirty="0">
                          <a:effectLst/>
                          <a:latin typeface="Times New Roman" panose="02020603050405020304" pitchFamily="18" charset="0"/>
                          <a:ea typeface="Century Gothic" panose="020B0502020202020204" pitchFamily="34" charset="0"/>
                          <a:cs typeface="Century Gothic" panose="020B0502020202020204" pitchFamily="34" charset="0"/>
                        </a:rPr>
                        <a:t> </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ctr"/>
                      <a:r>
                        <a:rPr lang="en-US" sz="2200" b="1" dirty="0">
                          <a:effectLst/>
                          <a:latin typeface="Century Gothic" panose="020B0502020202020204" pitchFamily="34" charset="0"/>
                          <a:ea typeface="Century Gothic" panose="020B0502020202020204" pitchFamily="34" charset="0"/>
                          <a:cs typeface="Century Gothic" panose="020B0502020202020204" pitchFamily="34" charset="0"/>
                        </a:rPr>
                        <a:t>IAC</a:t>
                      </a:r>
                      <a:endParaRPr lang="en-GB" sz="2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699224"/>
                  </a:ext>
                </a:extLst>
              </a:tr>
              <a:tr h="1929388">
                <a:tc>
                  <a:txBody>
                    <a:bodyPr/>
                    <a:lstStyle/>
                    <a:p>
                      <a:pPr marL="231775" indent="-229235" algn="l">
                        <a:lnSpc>
                          <a:spcPct val="113000"/>
                        </a:lnSpc>
                        <a:spcBef>
                          <a:spcPts val="595"/>
                        </a:spcBef>
                        <a:spcAft>
                          <a:spcPts val="0"/>
                        </a:spcAft>
                      </a:pP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6. Deal with complex and challenging situations in the workplace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6985" algn="ct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13970" algn="ct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0955" algn="ct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2225"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24130" algn="ct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R="131445" algn="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3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5400"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p>
                    <a:p>
                      <a:pPr algn="l"/>
                      <a:endParaRPr lang="en-US" sz="3200" dirty="0">
                        <a:effectLst/>
                        <a:latin typeface="Calibri" panose="020F0502020204030204" pitchFamily="34" charset="0"/>
                        <a:ea typeface="Century Gothic" panose="020B0502020202020204" pitchFamily="34" charset="0"/>
                        <a:cs typeface="Century Gothic" panose="020B0502020202020204" pitchFamily="34" charset="0"/>
                      </a:endParaRPr>
                    </a:p>
                    <a:p>
                      <a:pPr algn="l"/>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p>
                    <a:p>
                      <a:pPr algn="l"/>
                      <a:endParaRPr lang="en-US" sz="3200" dirty="0">
                        <a:effectLst/>
                        <a:latin typeface="Calibri" panose="020F050202020403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600545"/>
                  </a:ext>
                </a:extLst>
              </a:tr>
              <a:tr h="1687750">
                <a:tc>
                  <a:txBody>
                    <a:bodyPr/>
                    <a:lstStyle/>
                    <a:p>
                      <a:pPr marL="231775" marR="133350" indent="-229235" algn="l">
                        <a:lnSpc>
                          <a:spcPct val="115000"/>
                        </a:lnSpc>
                        <a:spcBef>
                          <a:spcPts val="595"/>
                        </a:spcBef>
                        <a:spcAft>
                          <a:spcPts val="0"/>
                        </a:spcAft>
                      </a:pP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7. Deliver safe anaesthesia and sedation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L="13970" algn="ct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0955" algn="ct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2225"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p>
                      <a:pPr marR="131445" algn="r"/>
                      <a:r>
                        <a:rPr lang="en-US" sz="320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spcBef>
                          <a:spcPts val="25"/>
                        </a:spcBef>
                      </a:pPr>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25400"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alibri" panose="020F0502020204030204" pitchFamily="34" charset="0"/>
                        </a:rPr>
                        <a:t> </a:t>
                      </a:r>
                    </a:p>
                    <a:p>
                      <a:pPr algn="l"/>
                      <a:endParaRPr lang="en-US" sz="3200" dirty="0">
                        <a:effectLst/>
                        <a:latin typeface="Calibri" panose="020F0502020204030204" pitchFamily="34" charset="0"/>
                        <a:ea typeface="Century Gothic" panose="020B0502020202020204" pitchFamily="34" charset="0"/>
                        <a:cs typeface="Calibri" panose="020F0502020204030204" pitchFamily="34" charset="0"/>
                      </a:endParaRPr>
                    </a:p>
                    <a:p>
                      <a:pPr algn="l"/>
                      <a:r>
                        <a:rPr lang="en-GB" sz="3200" dirty="0">
                          <a:effectLst/>
                          <a:latin typeface="Calibri" panose="020F0502020204030204" pitchFamily="34" charset="0"/>
                          <a:ea typeface="Century Gothic" panose="020B0502020202020204" pitchFamily="34" charset="0"/>
                          <a:cs typeface="Calibri" panose="020F0502020204030204" pitchFamily="34" charset="0"/>
                        </a:rPr>
                        <a:t>   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alibri" panose="020F0502020204030204" pitchFamily="34" charset="0"/>
                        </a:rPr>
                        <a:t> </a:t>
                      </a:r>
                    </a:p>
                    <a:p>
                      <a:pPr algn="l"/>
                      <a:endParaRPr lang="en-US" sz="3200" dirty="0">
                        <a:effectLst/>
                        <a:latin typeface="Calibri" panose="020F0502020204030204" pitchFamily="34" charset="0"/>
                        <a:ea typeface="Century Gothic" panose="020B0502020202020204" pitchFamily="34" charset="0"/>
                        <a:cs typeface="Calibri" panose="020F0502020204030204" pitchFamily="34" charset="0"/>
                      </a:endParaRPr>
                    </a:p>
                    <a:p>
                      <a:pPr algn="l"/>
                      <a:r>
                        <a:rPr lang="en-US" sz="3200" dirty="0">
                          <a:effectLst/>
                          <a:latin typeface="Calibri" panose="020F0502020204030204" pitchFamily="34" charset="0"/>
                          <a:ea typeface="Century Gothic" panose="020B0502020202020204" pitchFamily="34" charset="0"/>
                          <a:cs typeface="Calibri" panose="020F0502020204030204" pitchFamily="34" charset="0"/>
                        </a:rPr>
                        <a:t>   X</a:t>
                      </a:r>
                      <a:endParaRPr lang="en-GB" sz="3200" dirty="0">
                        <a:effectLst/>
                        <a:latin typeface="Calibri" panose="020F0502020204030204" pitchFamily="34" charset="0"/>
                        <a:ea typeface="Century Gothic" panose="020B050202020202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3622545"/>
                  </a:ext>
                </a:extLst>
              </a:tr>
              <a:tr h="1548566">
                <a:tc>
                  <a:txBody>
                    <a:bodyPr/>
                    <a:lstStyle/>
                    <a:p>
                      <a:pPr marL="231775" marR="133350" indent="-229235" algn="l">
                        <a:lnSpc>
                          <a:spcPct val="115000"/>
                        </a:lnSpc>
                        <a:spcBef>
                          <a:spcPts val="595"/>
                        </a:spcBef>
                        <a:spcAft>
                          <a:spcPts val="0"/>
                        </a:spcAft>
                      </a:pP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8. Manage patients with organ dysfunction and failure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l"/>
                      <a:r>
                        <a:rPr lang="en-US" sz="3200" dirty="0">
                          <a:effectLst/>
                          <a:latin typeface="Calibri" panose="020F0502020204030204" pitchFamily="34" charset="0"/>
                          <a:ea typeface="Century Gothic" panose="020B0502020202020204" pitchFamily="34" charset="0"/>
                          <a:cs typeface="Century Gothic" panose="020B0502020202020204" pitchFamily="34" charset="0"/>
                        </a:rPr>
                        <a:t> </a:t>
                      </a:r>
                      <a:r>
                        <a:rPr lang="en-GB" sz="320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3200" dirty="0">
                          <a:effectLst/>
                          <a:latin typeface="Calibri" panose="020F0502020204030204" pitchFamily="34" charset="0"/>
                          <a:ea typeface="Century Gothic" panose="020B0502020202020204" pitchFamily="34" charset="0"/>
                          <a:cs typeface="Century Gothic" panose="020B0502020202020204" pitchFamily="34" charset="0"/>
                        </a:rPr>
                        <a:t>X</a:t>
                      </a:r>
                      <a:endParaRPr lang="en-GB" sz="32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alibri" panose="020F0502020204030204" pitchFamily="34" charset="0"/>
                        </a:rPr>
                        <a:t> </a:t>
                      </a:r>
                      <a:endParaRPr lang="en-GB" sz="3200" dirty="0">
                        <a:effectLst/>
                        <a:latin typeface="Calibri" panose="020F0502020204030204" pitchFamily="34" charset="0"/>
                        <a:ea typeface="Century Gothic" panose="020B050202020202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a:effectLst/>
                          <a:latin typeface="Calibri" panose="020F0502020204030204" pitchFamily="34" charset="0"/>
                          <a:ea typeface="Century Gothic" panose="020B0502020202020204" pitchFamily="34" charset="0"/>
                          <a:cs typeface="Calibri" panose="020F0502020204030204" pitchFamily="34" charset="0"/>
                        </a:rPr>
                        <a:t> </a:t>
                      </a:r>
                      <a:endParaRPr lang="en-GB" sz="3200" dirty="0">
                        <a:effectLst/>
                        <a:latin typeface="Calibri" panose="020F0502020204030204" pitchFamily="34" charset="0"/>
                        <a:ea typeface="Century Gothic" panose="020B050202020202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060996"/>
                  </a:ext>
                </a:extLst>
              </a:tr>
            </a:tbl>
          </a:graphicData>
        </a:graphic>
      </p:graphicFrame>
    </p:spTree>
    <p:extLst>
      <p:ext uri="{BB962C8B-B14F-4D97-AF65-F5344CB8AC3E}">
        <p14:creationId xmlns:p14="http://schemas.microsoft.com/office/powerpoint/2010/main" val="2656436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E798B76-818D-4154-990E-846F6745727D}"/>
              </a:ext>
            </a:extLst>
          </p:cNvPr>
          <p:cNvPicPr>
            <a:picLocks noGrp="1" noChangeAspect="1"/>
          </p:cNvPicPr>
          <p:nvPr>
            <p:ph idx="1"/>
          </p:nvPr>
        </p:nvPicPr>
        <p:blipFill>
          <a:blip r:embed="rId3"/>
          <a:stretch>
            <a:fillRect/>
          </a:stretch>
        </p:blipFill>
        <p:spPr>
          <a:xfrm>
            <a:off x="2587176" y="7650201"/>
            <a:ext cx="17475479" cy="4979405"/>
          </a:xfrm>
          <a:prstGeom prst="rect">
            <a:avLst/>
          </a:prstGeom>
        </p:spPr>
      </p:pic>
      <p:pic>
        <p:nvPicPr>
          <p:cNvPr id="7" name="Picture 6">
            <a:extLst>
              <a:ext uri="{FF2B5EF4-FFF2-40B4-BE49-F238E27FC236}">
                <a16:creationId xmlns:a16="http://schemas.microsoft.com/office/drawing/2014/main" id="{30E51BD9-7694-45C8-9283-BECB7A26C3A4}"/>
              </a:ext>
            </a:extLst>
          </p:cNvPr>
          <p:cNvPicPr>
            <a:picLocks noChangeAspect="1"/>
          </p:cNvPicPr>
          <p:nvPr/>
        </p:nvPicPr>
        <p:blipFill>
          <a:blip r:embed="rId4"/>
          <a:stretch>
            <a:fillRect/>
          </a:stretch>
        </p:blipFill>
        <p:spPr>
          <a:xfrm>
            <a:off x="2672836" y="3051655"/>
            <a:ext cx="17276685" cy="4735985"/>
          </a:xfrm>
          <a:prstGeom prst="rect">
            <a:avLst/>
          </a:prstGeom>
        </p:spPr>
      </p:pic>
    </p:spTree>
    <p:extLst>
      <p:ext uri="{BB962C8B-B14F-4D97-AF65-F5344CB8AC3E}">
        <p14:creationId xmlns:p14="http://schemas.microsoft.com/office/powerpoint/2010/main" val="792114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2291D6E4-D107-8C4C-B167-1B1444472A13}"/>
              </a:ext>
            </a:extLst>
          </p:cNvPr>
          <p:cNvPicPr>
            <a:picLocks noChangeAspect="1"/>
          </p:cNvPicPr>
          <p:nvPr/>
        </p:nvPicPr>
        <p:blipFill>
          <a:blip r:embed="rId3"/>
          <a:stretch>
            <a:fillRect/>
          </a:stretch>
        </p:blipFill>
        <p:spPr>
          <a:xfrm>
            <a:off x="1523166" y="2388637"/>
            <a:ext cx="16482817" cy="9352886"/>
          </a:xfrm>
          <a:prstGeom prst="rect">
            <a:avLst/>
          </a:prstGeom>
        </p:spPr>
      </p:pic>
      <p:sp>
        <p:nvSpPr>
          <p:cNvPr id="3" name="Title 2">
            <a:extLst>
              <a:ext uri="{FF2B5EF4-FFF2-40B4-BE49-F238E27FC236}">
                <a16:creationId xmlns:a16="http://schemas.microsoft.com/office/drawing/2014/main" id="{D68CC3E9-3DCA-4827-AB03-BFC7BFD951E4}"/>
              </a:ext>
            </a:extLst>
          </p:cNvPr>
          <p:cNvSpPr>
            <a:spLocks noGrp="1"/>
          </p:cNvSpPr>
          <p:nvPr>
            <p:ph type="title"/>
          </p:nvPr>
        </p:nvSpPr>
        <p:spPr/>
        <p:txBody>
          <a:bodyPr>
            <a:normAutofit/>
          </a:bodyPr>
          <a:lstStyle/>
          <a:p>
            <a:r>
              <a:rPr lang="en-GB" sz="8400" dirty="0"/>
              <a:t>ARCP</a:t>
            </a:r>
          </a:p>
        </p:txBody>
      </p:sp>
    </p:spTree>
    <p:extLst>
      <p:ext uri="{BB962C8B-B14F-4D97-AF65-F5344CB8AC3E}">
        <p14:creationId xmlns:p14="http://schemas.microsoft.com/office/powerpoint/2010/main" val="2892588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E248E4D-8759-0345-ADF7-9E9466F09EB2}"/>
              </a:ext>
            </a:extLst>
          </p:cNvPr>
          <p:cNvSpPr/>
          <p:nvPr/>
        </p:nvSpPr>
        <p:spPr>
          <a:xfrm>
            <a:off x="3435177" y="565264"/>
            <a:ext cx="17147058" cy="1089660"/>
          </a:xfrm>
          <a:prstGeom prst="roundRect">
            <a:avLst/>
          </a:prstGeom>
          <a:solidFill>
            <a:schemeClr val="tx2">
              <a:lumMod val="20000"/>
              <a:lumOff val="80000"/>
            </a:schemeClr>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FFFFFF"/>
                </a:solidFill>
                <a:latin typeface="Helvetica Neue Medium"/>
                <a:ea typeface="Helvetica Neue Medium"/>
                <a:cs typeface="Helvetica Neue Medium"/>
                <a:sym typeface="Helvetica Neue Medium"/>
              </a:rPr>
              <a:t>Clinician with Foundation Competencies</a:t>
            </a:r>
          </a:p>
        </p:txBody>
      </p:sp>
      <p:sp>
        <p:nvSpPr>
          <p:cNvPr id="5" name="Rounded Rectangle 4">
            <a:extLst>
              <a:ext uri="{FF2B5EF4-FFF2-40B4-BE49-F238E27FC236}">
                <a16:creationId xmlns:a16="http://schemas.microsoft.com/office/drawing/2014/main" id="{4B02A66B-A7C3-3F4E-B394-F49281AF662B}"/>
              </a:ext>
            </a:extLst>
          </p:cNvPr>
          <p:cNvSpPr/>
          <p:nvPr/>
        </p:nvSpPr>
        <p:spPr>
          <a:xfrm>
            <a:off x="3229078" y="8520582"/>
            <a:ext cx="3352804" cy="2179320"/>
          </a:xfrm>
          <a:prstGeom prst="roundRect">
            <a:avLst/>
          </a:prstGeom>
          <a:solidFill>
            <a:srgbClr val="0070C0"/>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FFFFFF"/>
                </a:solidFill>
                <a:latin typeface="Helvetica Neue Medium"/>
                <a:ea typeface="Helvetica Neue Medium"/>
                <a:cs typeface="Helvetica Neue Medium"/>
                <a:sym typeface="Helvetica Neue Medium"/>
              </a:rPr>
              <a:t>IMT</a:t>
            </a:r>
          </a:p>
          <a:p>
            <a:pPr defTabSz="1651000"/>
            <a:r>
              <a:rPr lang="en-US" sz="6400" b="0" dirty="0">
                <a:solidFill>
                  <a:srgbClr val="FFFFFF"/>
                </a:solidFill>
                <a:latin typeface="Helvetica Neue Medium"/>
                <a:ea typeface="Helvetica Neue Medium"/>
                <a:cs typeface="Helvetica Neue Medium"/>
                <a:sym typeface="Helvetica Neue Medium"/>
              </a:rPr>
              <a:t>Training</a:t>
            </a:r>
          </a:p>
        </p:txBody>
      </p:sp>
      <p:sp>
        <p:nvSpPr>
          <p:cNvPr id="6" name="Rounded Rectangle 5">
            <a:extLst>
              <a:ext uri="{FF2B5EF4-FFF2-40B4-BE49-F238E27FC236}">
                <a16:creationId xmlns:a16="http://schemas.microsoft.com/office/drawing/2014/main" id="{A53E2B8E-BC48-7D45-A6CE-F4599CFC9734}"/>
              </a:ext>
            </a:extLst>
          </p:cNvPr>
          <p:cNvSpPr/>
          <p:nvPr/>
        </p:nvSpPr>
        <p:spPr>
          <a:xfrm>
            <a:off x="7869491" y="8520582"/>
            <a:ext cx="3352806" cy="2179320"/>
          </a:xfrm>
          <a:prstGeom prst="roundRect">
            <a:avLst/>
          </a:prstGeom>
          <a:solidFill>
            <a:srgbClr val="7030A0"/>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FFFFFF"/>
                </a:solidFill>
                <a:latin typeface="Helvetica Neue Medium"/>
                <a:ea typeface="Helvetica Neue Medium"/>
                <a:cs typeface="Helvetica Neue Medium"/>
                <a:sym typeface="Helvetica Neue Medium"/>
              </a:rPr>
              <a:t>EM</a:t>
            </a:r>
          </a:p>
          <a:p>
            <a:pPr defTabSz="1651000"/>
            <a:r>
              <a:rPr lang="en-US" sz="6400" b="0" dirty="0">
                <a:solidFill>
                  <a:srgbClr val="FFFFFF"/>
                </a:solidFill>
                <a:latin typeface="Helvetica Neue Medium"/>
                <a:ea typeface="Helvetica Neue Medium"/>
                <a:cs typeface="Helvetica Neue Medium"/>
                <a:sym typeface="Helvetica Neue Medium"/>
              </a:rPr>
              <a:t>Training</a:t>
            </a:r>
          </a:p>
        </p:txBody>
      </p:sp>
      <p:sp>
        <p:nvSpPr>
          <p:cNvPr id="7" name="Rounded Rectangle 6">
            <a:extLst>
              <a:ext uri="{FF2B5EF4-FFF2-40B4-BE49-F238E27FC236}">
                <a16:creationId xmlns:a16="http://schemas.microsoft.com/office/drawing/2014/main" id="{5084B90A-F9A5-8B47-B42F-A6176C6AA51A}"/>
              </a:ext>
            </a:extLst>
          </p:cNvPr>
          <p:cNvSpPr/>
          <p:nvPr/>
        </p:nvSpPr>
        <p:spPr>
          <a:xfrm>
            <a:off x="12098099" y="8520582"/>
            <a:ext cx="5890054" cy="2179320"/>
          </a:xfrm>
          <a:prstGeom prst="roundRect">
            <a:avLst/>
          </a:prstGeom>
          <a:solidFill>
            <a:srgbClr val="FF0000"/>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FFFFFF"/>
                </a:solidFill>
                <a:latin typeface="Helvetica Neue Medium"/>
                <a:ea typeface="Helvetica Neue Medium"/>
                <a:cs typeface="Helvetica Neue Medium"/>
                <a:sym typeface="Helvetica Neue Medium"/>
              </a:rPr>
              <a:t>Anaesthesia</a:t>
            </a:r>
          </a:p>
          <a:p>
            <a:pPr defTabSz="1651000"/>
            <a:r>
              <a:rPr lang="en-US" sz="6400" b="0" dirty="0">
                <a:solidFill>
                  <a:srgbClr val="FFFFFF"/>
                </a:solidFill>
                <a:latin typeface="Helvetica Neue Medium"/>
                <a:ea typeface="Helvetica Neue Medium"/>
                <a:cs typeface="Helvetica Neue Medium"/>
                <a:sym typeface="Helvetica Neue Medium"/>
              </a:rPr>
              <a:t>Training</a:t>
            </a:r>
          </a:p>
        </p:txBody>
      </p:sp>
      <p:sp>
        <p:nvSpPr>
          <p:cNvPr id="8" name="Rounded Rectangle 7">
            <a:extLst>
              <a:ext uri="{FF2B5EF4-FFF2-40B4-BE49-F238E27FC236}">
                <a16:creationId xmlns:a16="http://schemas.microsoft.com/office/drawing/2014/main" id="{E49CAED2-EA6D-DE47-BD92-AF15D7F53D04}"/>
              </a:ext>
            </a:extLst>
          </p:cNvPr>
          <p:cNvSpPr/>
          <p:nvPr/>
        </p:nvSpPr>
        <p:spPr>
          <a:xfrm>
            <a:off x="9246973" y="12194892"/>
            <a:ext cx="5890054" cy="1089660"/>
          </a:xfrm>
          <a:prstGeom prst="roundRect">
            <a:avLst/>
          </a:prstGeom>
          <a:solidFill>
            <a:schemeClr val="tx2">
              <a:lumMod val="20000"/>
              <a:lumOff val="80000"/>
            </a:schemeClr>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FFFFFF"/>
                </a:solidFill>
                <a:latin typeface="Helvetica Neue Medium"/>
                <a:ea typeface="Helvetica Neue Medium"/>
                <a:cs typeface="Helvetica Neue Medium"/>
                <a:sym typeface="Helvetica Neue Medium"/>
              </a:rPr>
              <a:t>CCT</a:t>
            </a:r>
          </a:p>
        </p:txBody>
      </p:sp>
      <p:sp>
        <p:nvSpPr>
          <p:cNvPr id="9" name="Rounded Rectangle 8">
            <a:extLst>
              <a:ext uri="{FF2B5EF4-FFF2-40B4-BE49-F238E27FC236}">
                <a16:creationId xmlns:a16="http://schemas.microsoft.com/office/drawing/2014/main" id="{B6F99AFE-CAF4-3A42-B72D-0B555237C349}"/>
              </a:ext>
            </a:extLst>
          </p:cNvPr>
          <p:cNvSpPr/>
          <p:nvPr/>
        </p:nvSpPr>
        <p:spPr>
          <a:xfrm>
            <a:off x="18777561" y="8520582"/>
            <a:ext cx="3352806" cy="2179320"/>
          </a:xfrm>
          <a:prstGeom prst="roundRect">
            <a:avLst/>
          </a:prstGeom>
          <a:solidFill>
            <a:schemeClr val="accent5"/>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FFFFFF"/>
                </a:solidFill>
                <a:latin typeface="Helvetica Neue Medium"/>
                <a:ea typeface="Helvetica Neue Medium"/>
                <a:cs typeface="Helvetica Neue Medium"/>
                <a:sym typeface="Helvetica Neue Medium"/>
              </a:rPr>
              <a:t>ICM</a:t>
            </a:r>
          </a:p>
          <a:p>
            <a:pPr defTabSz="1651000"/>
            <a:r>
              <a:rPr lang="en-US" sz="6400" b="0" dirty="0">
                <a:solidFill>
                  <a:srgbClr val="FFFFFF"/>
                </a:solidFill>
                <a:latin typeface="Helvetica Neue Medium"/>
                <a:ea typeface="Helvetica Neue Medium"/>
                <a:cs typeface="Helvetica Neue Medium"/>
                <a:sym typeface="Helvetica Neue Medium"/>
              </a:rPr>
              <a:t>Training</a:t>
            </a:r>
          </a:p>
        </p:txBody>
      </p:sp>
      <p:sp>
        <p:nvSpPr>
          <p:cNvPr id="16" name="Rounded Rectangle 15">
            <a:extLst>
              <a:ext uri="{FF2B5EF4-FFF2-40B4-BE49-F238E27FC236}">
                <a16:creationId xmlns:a16="http://schemas.microsoft.com/office/drawing/2014/main" id="{6B038396-7154-0841-92E0-BCCA2A59842D}"/>
              </a:ext>
            </a:extLst>
          </p:cNvPr>
          <p:cNvSpPr/>
          <p:nvPr/>
        </p:nvSpPr>
        <p:spPr>
          <a:xfrm>
            <a:off x="3435175" y="5657640"/>
            <a:ext cx="17147058" cy="1362075"/>
          </a:xfrm>
          <a:prstGeom prst="roundRect">
            <a:avLst/>
          </a:prstGeom>
          <a:solidFill>
            <a:schemeClr val="tx2">
              <a:lumMod val="20000"/>
              <a:lumOff val="80000"/>
            </a:schemeClr>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GB" sz="4000" dirty="0"/>
              <a:t>Clinician who can be relied upon to assess and manage acutely ill and injured adults, knowing when and who to ask for help</a:t>
            </a:r>
          </a:p>
        </p:txBody>
      </p:sp>
      <p:sp>
        <p:nvSpPr>
          <p:cNvPr id="18" name="Arrow: Down 3">
            <a:extLst>
              <a:ext uri="{FF2B5EF4-FFF2-40B4-BE49-F238E27FC236}">
                <a16:creationId xmlns:a16="http://schemas.microsoft.com/office/drawing/2014/main" id="{13FB0F9A-2575-CA42-B2F1-96FEBEF471C9}"/>
              </a:ext>
            </a:extLst>
          </p:cNvPr>
          <p:cNvSpPr/>
          <p:nvPr/>
        </p:nvSpPr>
        <p:spPr>
          <a:xfrm>
            <a:off x="10734223" y="1902524"/>
            <a:ext cx="2108718" cy="36890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651000"/>
            <a:endParaRPr lang="en-GB" sz="6000">
              <a:solidFill>
                <a:prstClr val="white"/>
              </a:solidFill>
              <a:latin typeface="Century Gothic"/>
            </a:endParaRPr>
          </a:p>
        </p:txBody>
      </p:sp>
      <p:sp>
        <p:nvSpPr>
          <p:cNvPr id="17" name="Rounded Rectangle 16">
            <a:extLst>
              <a:ext uri="{FF2B5EF4-FFF2-40B4-BE49-F238E27FC236}">
                <a16:creationId xmlns:a16="http://schemas.microsoft.com/office/drawing/2014/main" id="{59014629-2057-5244-9A3F-8A33EABDFA1E}"/>
              </a:ext>
            </a:extLst>
          </p:cNvPr>
          <p:cNvSpPr/>
          <p:nvPr/>
        </p:nvSpPr>
        <p:spPr>
          <a:xfrm>
            <a:off x="8913023" y="3007782"/>
            <a:ext cx="5890054" cy="1089660"/>
          </a:xfrm>
          <a:prstGeom prst="roundRect">
            <a:avLst/>
          </a:prstGeom>
          <a:solidFill>
            <a:srgbClr val="FFFF00"/>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1651000"/>
            <a:r>
              <a:rPr lang="en-US" sz="6400" b="0" dirty="0">
                <a:solidFill>
                  <a:srgbClr val="002060"/>
                </a:solidFill>
                <a:latin typeface="Helvetica Neue Medium"/>
                <a:ea typeface="Helvetica Neue Medium"/>
                <a:cs typeface="Helvetica Neue Medium"/>
                <a:sym typeface="Helvetica Neue Medium"/>
              </a:rPr>
              <a:t>ACCS</a:t>
            </a:r>
          </a:p>
        </p:txBody>
      </p:sp>
      <p:grpSp>
        <p:nvGrpSpPr>
          <p:cNvPr id="20" name="Group 19">
            <a:extLst>
              <a:ext uri="{FF2B5EF4-FFF2-40B4-BE49-F238E27FC236}">
                <a16:creationId xmlns:a16="http://schemas.microsoft.com/office/drawing/2014/main" id="{50EA2AC5-C129-F340-A431-26ADC3BCADE4}"/>
              </a:ext>
            </a:extLst>
          </p:cNvPr>
          <p:cNvGrpSpPr/>
          <p:nvPr/>
        </p:nvGrpSpPr>
        <p:grpSpPr>
          <a:xfrm>
            <a:off x="4417759" y="10912460"/>
            <a:ext cx="16523926" cy="1097376"/>
            <a:chOff x="2208879" y="5456230"/>
            <a:chExt cx="8261963" cy="548688"/>
          </a:xfrm>
        </p:grpSpPr>
        <p:pic>
          <p:nvPicPr>
            <p:cNvPr id="11" name="Picture 10">
              <a:extLst>
                <a:ext uri="{FF2B5EF4-FFF2-40B4-BE49-F238E27FC236}">
                  <a16:creationId xmlns:a16="http://schemas.microsoft.com/office/drawing/2014/main" id="{6377240A-2CD6-4A46-A2B3-29DD862C194A}"/>
                </a:ext>
              </a:extLst>
            </p:cNvPr>
            <p:cNvPicPr>
              <a:picLocks noChangeAspect="1"/>
            </p:cNvPicPr>
            <p:nvPr/>
          </p:nvPicPr>
          <p:blipFill>
            <a:blip r:embed="rId3"/>
            <a:stretch>
              <a:fillRect/>
            </a:stretch>
          </p:blipFill>
          <p:spPr>
            <a:xfrm>
              <a:off x="2208879" y="5456230"/>
              <a:ext cx="487722" cy="548688"/>
            </a:xfrm>
            <a:prstGeom prst="rect">
              <a:avLst/>
            </a:prstGeom>
          </p:spPr>
        </p:pic>
        <p:pic>
          <p:nvPicPr>
            <p:cNvPr id="12" name="Picture 11">
              <a:extLst>
                <a:ext uri="{FF2B5EF4-FFF2-40B4-BE49-F238E27FC236}">
                  <a16:creationId xmlns:a16="http://schemas.microsoft.com/office/drawing/2014/main" id="{4BA254EF-C0B2-BE41-8CD4-D51F1F34B53B}"/>
                </a:ext>
              </a:extLst>
            </p:cNvPr>
            <p:cNvPicPr>
              <a:picLocks noChangeAspect="1"/>
            </p:cNvPicPr>
            <p:nvPr/>
          </p:nvPicPr>
          <p:blipFill>
            <a:blip r:embed="rId3"/>
            <a:stretch>
              <a:fillRect/>
            </a:stretch>
          </p:blipFill>
          <p:spPr>
            <a:xfrm>
              <a:off x="4644546" y="5456230"/>
              <a:ext cx="487722" cy="548688"/>
            </a:xfrm>
            <a:prstGeom prst="rect">
              <a:avLst/>
            </a:prstGeom>
          </p:spPr>
        </p:pic>
        <p:pic>
          <p:nvPicPr>
            <p:cNvPr id="14" name="Picture 13">
              <a:extLst>
                <a:ext uri="{FF2B5EF4-FFF2-40B4-BE49-F238E27FC236}">
                  <a16:creationId xmlns:a16="http://schemas.microsoft.com/office/drawing/2014/main" id="{6898C440-2A8F-4C40-A0C3-7442F35CBCBF}"/>
                </a:ext>
              </a:extLst>
            </p:cNvPr>
            <p:cNvPicPr>
              <a:picLocks noChangeAspect="1"/>
            </p:cNvPicPr>
            <p:nvPr/>
          </p:nvPicPr>
          <p:blipFill>
            <a:blip r:embed="rId3"/>
            <a:stretch>
              <a:fillRect/>
            </a:stretch>
          </p:blipFill>
          <p:spPr>
            <a:xfrm>
              <a:off x="7209740" y="5456230"/>
              <a:ext cx="487722" cy="548688"/>
            </a:xfrm>
            <a:prstGeom prst="rect">
              <a:avLst/>
            </a:prstGeom>
          </p:spPr>
        </p:pic>
        <p:pic>
          <p:nvPicPr>
            <p:cNvPr id="19" name="Picture 18">
              <a:extLst>
                <a:ext uri="{FF2B5EF4-FFF2-40B4-BE49-F238E27FC236}">
                  <a16:creationId xmlns:a16="http://schemas.microsoft.com/office/drawing/2014/main" id="{33CC769D-65F2-B34F-AF77-D473ED02DCAA}"/>
                </a:ext>
              </a:extLst>
            </p:cNvPr>
            <p:cNvPicPr>
              <a:picLocks noChangeAspect="1"/>
            </p:cNvPicPr>
            <p:nvPr/>
          </p:nvPicPr>
          <p:blipFill>
            <a:blip r:embed="rId3"/>
            <a:stretch>
              <a:fillRect/>
            </a:stretch>
          </p:blipFill>
          <p:spPr>
            <a:xfrm>
              <a:off x="9983120" y="5456230"/>
              <a:ext cx="487722" cy="548688"/>
            </a:xfrm>
            <a:prstGeom prst="rect">
              <a:avLst/>
            </a:prstGeom>
          </p:spPr>
        </p:pic>
      </p:grpSp>
      <p:grpSp>
        <p:nvGrpSpPr>
          <p:cNvPr id="21" name="Group 20">
            <a:extLst>
              <a:ext uri="{FF2B5EF4-FFF2-40B4-BE49-F238E27FC236}">
                <a16:creationId xmlns:a16="http://schemas.microsoft.com/office/drawing/2014/main" id="{7D7D5635-8993-CD46-8379-CD47AE664E30}"/>
              </a:ext>
            </a:extLst>
          </p:cNvPr>
          <p:cNvGrpSpPr/>
          <p:nvPr/>
        </p:nvGrpSpPr>
        <p:grpSpPr>
          <a:xfrm>
            <a:off x="4417759" y="7238150"/>
            <a:ext cx="16523926" cy="1097376"/>
            <a:chOff x="2208879" y="5456230"/>
            <a:chExt cx="8261963" cy="548688"/>
          </a:xfrm>
        </p:grpSpPr>
        <p:pic>
          <p:nvPicPr>
            <p:cNvPr id="22" name="Picture 21">
              <a:extLst>
                <a:ext uri="{FF2B5EF4-FFF2-40B4-BE49-F238E27FC236}">
                  <a16:creationId xmlns:a16="http://schemas.microsoft.com/office/drawing/2014/main" id="{EBC5CDF7-1E44-4E45-95C1-12BD0710B07B}"/>
                </a:ext>
              </a:extLst>
            </p:cNvPr>
            <p:cNvPicPr>
              <a:picLocks noChangeAspect="1"/>
            </p:cNvPicPr>
            <p:nvPr/>
          </p:nvPicPr>
          <p:blipFill>
            <a:blip r:embed="rId3"/>
            <a:stretch>
              <a:fillRect/>
            </a:stretch>
          </p:blipFill>
          <p:spPr>
            <a:xfrm>
              <a:off x="2208879" y="5456230"/>
              <a:ext cx="487722" cy="548688"/>
            </a:xfrm>
            <a:prstGeom prst="rect">
              <a:avLst/>
            </a:prstGeom>
          </p:spPr>
        </p:pic>
        <p:pic>
          <p:nvPicPr>
            <p:cNvPr id="23" name="Picture 22">
              <a:extLst>
                <a:ext uri="{FF2B5EF4-FFF2-40B4-BE49-F238E27FC236}">
                  <a16:creationId xmlns:a16="http://schemas.microsoft.com/office/drawing/2014/main" id="{07650EC1-E05A-FF48-BA6C-0F063024D837}"/>
                </a:ext>
              </a:extLst>
            </p:cNvPr>
            <p:cNvPicPr>
              <a:picLocks noChangeAspect="1"/>
            </p:cNvPicPr>
            <p:nvPr/>
          </p:nvPicPr>
          <p:blipFill>
            <a:blip r:embed="rId3"/>
            <a:stretch>
              <a:fillRect/>
            </a:stretch>
          </p:blipFill>
          <p:spPr>
            <a:xfrm>
              <a:off x="4644546" y="5456230"/>
              <a:ext cx="487722" cy="548688"/>
            </a:xfrm>
            <a:prstGeom prst="rect">
              <a:avLst/>
            </a:prstGeom>
          </p:spPr>
        </p:pic>
        <p:pic>
          <p:nvPicPr>
            <p:cNvPr id="24" name="Picture 23">
              <a:extLst>
                <a:ext uri="{FF2B5EF4-FFF2-40B4-BE49-F238E27FC236}">
                  <a16:creationId xmlns:a16="http://schemas.microsoft.com/office/drawing/2014/main" id="{A393BF75-346F-7342-8BAB-C19F539C97B0}"/>
                </a:ext>
              </a:extLst>
            </p:cNvPr>
            <p:cNvPicPr>
              <a:picLocks noChangeAspect="1"/>
            </p:cNvPicPr>
            <p:nvPr/>
          </p:nvPicPr>
          <p:blipFill>
            <a:blip r:embed="rId3"/>
            <a:stretch>
              <a:fillRect/>
            </a:stretch>
          </p:blipFill>
          <p:spPr>
            <a:xfrm>
              <a:off x="7209740" y="5456230"/>
              <a:ext cx="487722" cy="548688"/>
            </a:xfrm>
            <a:prstGeom prst="rect">
              <a:avLst/>
            </a:prstGeom>
          </p:spPr>
        </p:pic>
        <p:pic>
          <p:nvPicPr>
            <p:cNvPr id="25" name="Picture 24">
              <a:extLst>
                <a:ext uri="{FF2B5EF4-FFF2-40B4-BE49-F238E27FC236}">
                  <a16:creationId xmlns:a16="http://schemas.microsoft.com/office/drawing/2014/main" id="{BF848747-1032-844B-898F-18FA0D139C4A}"/>
                </a:ext>
              </a:extLst>
            </p:cNvPr>
            <p:cNvPicPr>
              <a:picLocks noChangeAspect="1"/>
            </p:cNvPicPr>
            <p:nvPr/>
          </p:nvPicPr>
          <p:blipFill>
            <a:blip r:embed="rId3"/>
            <a:stretch>
              <a:fillRect/>
            </a:stretch>
          </p:blipFill>
          <p:spPr>
            <a:xfrm>
              <a:off x="9983120" y="5456230"/>
              <a:ext cx="487722" cy="548688"/>
            </a:xfrm>
            <a:prstGeom prst="rect">
              <a:avLst/>
            </a:prstGeom>
          </p:spPr>
        </p:pic>
      </p:grpSp>
    </p:spTree>
    <p:extLst>
      <p:ext uri="{BB962C8B-B14F-4D97-AF65-F5344CB8AC3E}">
        <p14:creationId xmlns:p14="http://schemas.microsoft.com/office/powerpoint/2010/main" val="1034624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47BF2-BA86-EB49-9886-83B2B8E7EFB3}"/>
              </a:ext>
            </a:extLst>
          </p:cNvPr>
          <p:cNvSpPr>
            <a:spLocks noGrp="1"/>
          </p:cNvSpPr>
          <p:nvPr>
            <p:ph type="title"/>
          </p:nvPr>
        </p:nvSpPr>
        <p:spPr>
          <a:xfrm>
            <a:off x="1570790" y="3931920"/>
            <a:ext cx="8432746" cy="5102352"/>
          </a:xfrm>
        </p:spPr>
        <p:txBody>
          <a:bodyPr>
            <a:normAutofit/>
          </a:bodyPr>
          <a:lstStyle/>
          <a:p>
            <a:r>
              <a:rPr lang="en-US" sz="6000" b="0" dirty="0"/>
              <a:t>ACCS LOs:</a:t>
            </a:r>
            <a:br>
              <a:rPr lang="en-US" sz="6000" b="0" dirty="0"/>
            </a:br>
            <a:br>
              <a:rPr lang="en-US" sz="6000" b="0" dirty="0"/>
            </a:br>
            <a:r>
              <a:rPr lang="en-US" sz="6000" b="0" dirty="0"/>
              <a:t>Entrustment Requirements</a:t>
            </a:r>
            <a:endParaRPr lang="en-US" sz="6000" b="0" i="1" dirty="0"/>
          </a:p>
        </p:txBody>
      </p:sp>
      <p:pic>
        <p:nvPicPr>
          <p:cNvPr id="2" name="Picture 1">
            <a:extLst>
              <a:ext uri="{FF2B5EF4-FFF2-40B4-BE49-F238E27FC236}">
                <a16:creationId xmlns:a16="http://schemas.microsoft.com/office/drawing/2014/main" id="{E94B70E7-0F0F-7240-A4EE-A77DEB41DB0D}"/>
              </a:ext>
            </a:extLst>
          </p:cNvPr>
          <p:cNvPicPr>
            <a:picLocks noChangeAspect="1"/>
          </p:cNvPicPr>
          <p:nvPr/>
        </p:nvPicPr>
        <p:blipFill>
          <a:blip r:embed="rId3"/>
          <a:stretch>
            <a:fillRect/>
          </a:stretch>
        </p:blipFill>
        <p:spPr>
          <a:xfrm>
            <a:off x="9722499" y="331113"/>
            <a:ext cx="11299234" cy="13053774"/>
          </a:xfrm>
          <a:prstGeom prst="rect">
            <a:avLst/>
          </a:prstGeom>
        </p:spPr>
      </p:pic>
    </p:spTree>
    <p:extLst>
      <p:ext uri="{BB962C8B-B14F-4D97-AF65-F5344CB8AC3E}">
        <p14:creationId xmlns:p14="http://schemas.microsoft.com/office/powerpoint/2010/main" val="631298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47BF2-BA86-EB49-9886-83B2B8E7EFB3}"/>
              </a:ext>
            </a:extLst>
          </p:cNvPr>
          <p:cNvSpPr>
            <a:spLocks noGrp="1"/>
          </p:cNvSpPr>
          <p:nvPr>
            <p:ph type="title"/>
          </p:nvPr>
        </p:nvSpPr>
        <p:spPr>
          <a:xfrm>
            <a:off x="1570790" y="3931920"/>
            <a:ext cx="8432746" cy="5102352"/>
          </a:xfrm>
        </p:spPr>
        <p:txBody>
          <a:bodyPr>
            <a:normAutofit/>
          </a:bodyPr>
          <a:lstStyle/>
          <a:p>
            <a:r>
              <a:rPr lang="en-US" sz="6000" b="0" dirty="0"/>
              <a:t>ACCS Procedural Skills:</a:t>
            </a:r>
            <a:br>
              <a:rPr lang="en-US" sz="6000" b="0" dirty="0"/>
            </a:br>
            <a:br>
              <a:rPr lang="en-US" sz="6000" b="0" dirty="0"/>
            </a:br>
            <a:r>
              <a:rPr lang="en-US" sz="6000" b="0" dirty="0"/>
              <a:t>Entrustment Requirements</a:t>
            </a:r>
            <a:endParaRPr lang="en-US" sz="6000" b="0" i="1" dirty="0"/>
          </a:p>
        </p:txBody>
      </p:sp>
      <p:pic>
        <p:nvPicPr>
          <p:cNvPr id="4" name="Picture 3">
            <a:extLst>
              <a:ext uri="{FF2B5EF4-FFF2-40B4-BE49-F238E27FC236}">
                <a16:creationId xmlns:a16="http://schemas.microsoft.com/office/drawing/2014/main" id="{FB7B5F12-0300-CB40-B519-1D89008E4CEF}"/>
              </a:ext>
            </a:extLst>
          </p:cNvPr>
          <p:cNvPicPr>
            <a:picLocks noChangeAspect="1"/>
          </p:cNvPicPr>
          <p:nvPr/>
        </p:nvPicPr>
        <p:blipFill>
          <a:blip r:embed="rId3"/>
          <a:stretch>
            <a:fillRect/>
          </a:stretch>
        </p:blipFill>
        <p:spPr>
          <a:xfrm>
            <a:off x="11252719" y="314935"/>
            <a:ext cx="11560492" cy="12990518"/>
          </a:xfrm>
          <a:prstGeom prst="rect">
            <a:avLst/>
          </a:prstGeom>
        </p:spPr>
      </p:pic>
    </p:spTree>
    <p:extLst>
      <p:ext uri="{BB962C8B-B14F-4D97-AF65-F5344CB8AC3E}">
        <p14:creationId xmlns:p14="http://schemas.microsoft.com/office/powerpoint/2010/main" val="1915562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upervision, appraisal and feedback arrangements"/>
          <p:cNvSpPr txBox="1">
            <a:spLocks noGrp="1"/>
          </p:cNvSpPr>
          <p:nvPr>
            <p:ph type="title"/>
          </p:nvPr>
        </p:nvSpPr>
        <p:spPr>
          <a:xfrm>
            <a:off x="214863" y="1550342"/>
            <a:ext cx="21005800" cy="2286000"/>
          </a:xfrm>
          <a:prstGeom prst="rect">
            <a:avLst/>
          </a:prstGeom>
        </p:spPr>
        <p:txBody>
          <a:bodyPr>
            <a:normAutofit/>
          </a:bodyPr>
          <a:lstStyle>
            <a:lvl1pPr defTabSz="2096971">
              <a:defRPr sz="7310" spc="-146"/>
            </a:lvl1pPr>
          </a:lstStyle>
          <a:p>
            <a:r>
              <a:rPr lang="en-GB" sz="8400" dirty="0">
                <a:solidFill>
                  <a:srgbClr val="002060"/>
                </a:solidFill>
              </a:rPr>
              <a:t>Supervision, appraisal and feedback</a:t>
            </a:r>
            <a:endParaRPr sz="8400" dirty="0">
              <a:solidFill>
                <a:srgbClr val="002060"/>
              </a:solidFill>
            </a:endParaRPr>
          </a:p>
        </p:txBody>
      </p:sp>
      <p:sp>
        <p:nvSpPr>
          <p:cNvPr id="174" name="Each trainee must be allocated a named…"/>
          <p:cNvSpPr txBox="1">
            <a:spLocks noGrp="1"/>
          </p:cNvSpPr>
          <p:nvPr>
            <p:ph idx="1"/>
          </p:nvPr>
        </p:nvSpPr>
        <p:spPr>
          <a:prstGeom prst="rect">
            <a:avLst/>
          </a:prstGeom>
        </p:spPr>
        <p:txBody>
          <a:bodyPr/>
          <a:lstStyle/>
          <a:p>
            <a:r>
              <a:rPr dirty="0">
                <a:solidFill>
                  <a:srgbClr val="002060"/>
                </a:solidFill>
              </a:rPr>
              <a:t>Each trainee must be allocated a named </a:t>
            </a:r>
          </a:p>
          <a:p>
            <a:pPr lvl="1"/>
            <a:r>
              <a:rPr b="1" dirty="0">
                <a:solidFill>
                  <a:srgbClr val="002060"/>
                </a:solidFill>
              </a:rPr>
              <a:t>Educational supervisor</a:t>
            </a:r>
            <a:r>
              <a:rPr lang="en-GB" b="1" dirty="0">
                <a:solidFill>
                  <a:srgbClr val="002060"/>
                </a:solidFill>
              </a:rPr>
              <a:t>: </a:t>
            </a:r>
            <a:r>
              <a:rPr dirty="0">
                <a:solidFill>
                  <a:srgbClr val="002060"/>
                </a:solidFill>
              </a:rPr>
              <a:t>overall responsibility for supervision and management of educational progress</a:t>
            </a:r>
            <a:r>
              <a:rPr lang="en-GB" dirty="0">
                <a:solidFill>
                  <a:srgbClr val="002060"/>
                </a:solidFill>
              </a:rPr>
              <a:t>;</a:t>
            </a:r>
            <a:r>
              <a:rPr dirty="0">
                <a:solidFill>
                  <a:srgbClr val="002060"/>
                </a:solidFill>
              </a:rPr>
              <a:t> this person should be from their own specialty and may remain the same over the 2 years</a:t>
            </a:r>
          </a:p>
          <a:p>
            <a:pPr lvl="1"/>
            <a:r>
              <a:rPr b="1" dirty="0">
                <a:solidFill>
                  <a:srgbClr val="002060"/>
                </a:solidFill>
              </a:rPr>
              <a:t>Clinical supervisor</a:t>
            </a:r>
            <a:r>
              <a:rPr lang="en-GB" b="1" dirty="0">
                <a:solidFill>
                  <a:srgbClr val="002060"/>
                </a:solidFill>
              </a:rPr>
              <a:t>:</a:t>
            </a:r>
            <a:r>
              <a:rPr dirty="0">
                <a:solidFill>
                  <a:srgbClr val="002060"/>
                </a:solidFill>
              </a:rPr>
              <a:t> leads on reviewing clinical practice throughout a placement and contributes to the ES’s report</a:t>
            </a:r>
          </a:p>
        </p:txBody>
      </p:sp>
    </p:spTree>
    <p:extLst>
      <p:ext uri="{BB962C8B-B14F-4D97-AF65-F5344CB8AC3E}">
        <p14:creationId xmlns:p14="http://schemas.microsoft.com/office/powerpoint/2010/main" val="368646118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574A2-C4BD-C04A-8C7F-FDF11BE8B10B}"/>
              </a:ext>
            </a:extLst>
          </p:cNvPr>
          <p:cNvSpPr>
            <a:spLocks noGrp="1"/>
          </p:cNvSpPr>
          <p:nvPr>
            <p:ph type="title"/>
          </p:nvPr>
        </p:nvSpPr>
        <p:spPr/>
        <p:txBody>
          <a:bodyPr>
            <a:normAutofit/>
          </a:bodyPr>
          <a:lstStyle/>
          <a:p>
            <a:r>
              <a:rPr lang="en-US" sz="8400" dirty="0"/>
              <a:t>Transition Arrangements</a:t>
            </a:r>
          </a:p>
        </p:txBody>
      </p:sp>
      <p:sp>
        <p:nvSpPr>
          <p:cNvPr id="3" name="Text Placeholder 2">
            <a:extLst>
              <a:ext uri="{FF2B5EF4-FFF2-40B4-BE49-F238E27FC236}">
                <a16:creationId xmlns:a16="http://schemas.microsoft.com/office/drawing/2014/main" id="{9E36D61C-9A8A-6044-AB37-DB6B354A045E}"/>
              </a:ext>
            </a:extLst>
          </p:cNvPr>
          <p:cNvSpPr>
            <a:spLocks noGrp="1"/>
          </p:cNvSpPr>
          <p:nvPr>
            <p:ph type="body" idx="1"/>
          </p:nvPr>
        </p:nvSpPr>
        <p:spPr/>
        <p:txBody>
          <a:bodyPr/>
          <a:lstStyle/>
          <a:p>
            <a:r>
              <a:rPr lang="en-US" dirty="0"/>
              <a:t>As uncomplicated as possible</a:t>
            </a:r>
          </a:p>
          <a:p>
            <a:r>
              <a:rPr lang="en-US" dirty="0"/>
              <a:t>Ideally only 1 curriculum at any one time</a:t>
            </a:r>
          </a:p>
          <a:p>
            <a:r>
              <a:rPr lang="en-US" dirty="0"/>
              <a:t>Aug 2021: All ACCS trainees about to start a module/placement should transition to the new curriculum irrespective how far through ACCS</a:t>
            </a:r>
          </a:p>
          <a:p>
            <a:r>
              <a:rPr lang="en-US" dirty="0"/>
              <a:t>LTFT, sick leave, OOP &amp; and out-of-sync’: transition at end of current placement, start new module on new curriculum</a:t>
            </a:r>
          </a:p>
          <a:p>
            <a:r>
              <a:rPr lang="en-US" dirty="0"/>
              <a:t>Room for bespoke local arrangement e.g. transition part-way</a:t>
            </a:r>
          </a:p>
        </p:txBody>
      </p:sp>
    </p:spTree>
    <p:extLst>
      <p:ext uri="{BB962C8B-B14F-4D97-AF65-F5344CB8AC3E}">
        <p14:creationId xmlns:p14="http://schemas.microsoft.com/office/powerpoint/2010/main" val="203675554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DCBE-1485-734C-AB7F-530D88175A92}"/>
              </a:ext>
            </a:extLst>
          </p:cNvPr>
          <p:cNvSpPr>
            <a:spLocks noGrp="1"/>
          </p:cNvSpPr>
          <p:nvPr>
            <p:ph type="title"/>
          </p:nvPr>
        </p:nvSpPr>
        <p:spPr/>
        <p:txBody>
          <a:bodyPr>
            <a:normAutofit fontScale="90000"/>
          </a:bodyPr>
          <a:lstStyle/>
          <a:p>
            <a:r>
              <a:rPr lang="en-US" sz="9300" dirty="0"/>
              <a:t>Implementation </a:t>
            </a:r>
            <a:r>
              <a:rPr lang="en-US" b="0" dirty="0"/>
              <a:t> </a:t>
            </a:r>
            <a:br>
              <a:rPr lang="en-US" b="0" dirty="0"/>
            </a:br>
            <a:r>
              <a:rPr lang="en-US" sz="7200" i="1" dirty="0"/>
              <a:t>For the TPD/ACCS Lead</a:t>
            </a:r>
            <a:endParaRPr lang="en-US" i="1" dirty="0"/>
          </a:p>
        </p:txBody>
      </p:sp>
      <p:sp>
        <p:nvSpPr>
          <p:cNvPr id="3" name="Text Placeholder 2">
            <a:extLst>
              <a:ext uri="{FF2B5EF4-FFF2-40B4-BE49-F238E27FC236}">
                <a16:creationId xmlns:a16="http://schemas.microsoft.com/office/drawing/2014/main" id="{6DA9BC6D-0823-D748-9BB3-222E3FFED210}"/>
              </a:ext>
            </a:extLst>
          </p:cNvPr>
          <p:cNvSpPr>
            <a:spLocks noGrp="1"/>
          </p:cNvSpPr>
          <p:nvPr>
            <p:ph type="body" idx="1"/>
          </p:nvPr>
        </p:nvSpPr>
        <p:spPr>
          <a:xfrm>
            <a:off x="1689100" y="3712464"/>
            <a:ext cx="21005800" cy="9296400"/>
          </a:xfrm>
        </p:spPr>
        <p:txBody>
          <a:bodyPr/>
          <a:lstStyle/>
          <a:p>
            <a:r>
              <a:rPr lang="en-US" dirty="0"/>
              <a:t>Local events informing educational and clinical supervisors about the new curriculum using ‘tool kit’ provided</a:t>
            </a:r>
          </a:p>
          <a:p>
            <a:r>
              <a:rPr lang="en-US" dirty="0"/>
              <a:t>Ensure all trainees have a designated Educational Supervisor – who  is aware of their responsibilities</a:t>
            </a:r>
          </a:p>
          <a:p>
            <a:r>
              <a:rPr lang="en-US" dirty="0"/>
              <a:t>Review all trainees who are LTFT/ OOP / on sick leave, to arrange a plan for transitioning</a:t>
            </a:r>
          </a:p>
          <a:p>
            <a:pPr marL="635000" lvl="1" indent="0">
              <a:buNone/>
            </a:pPr>
            <a:endParaRPr lang="en-US" dirty="0"/>
          </a:p>
        </p:txBody>
      </p:sp>
    </p:spTree>
    <p:extLst>
      <p:ext uri="{BB962C8B-B14F-4D97-AF65-F5344CB8AC3E}">
        <p14:creationId xmlns:p14="http://schemas.microsoft.com/office/powerpoint/2010/main" val="235116591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GMC: Standards and Process(es)"/>
          <p:cNvSpPr txBox="1">
            <a:spLocks noGrp="1"/>
          </p:cNvSpPr>
          <p:nvPr>
            <p:ph type="title"/>
          </p:nvPr>
        </p:nvSpPr>
        <p:spPr>
          <a:xfrm>
            <a:off x="382814" y="1328057"/>
            <a:ext cx="21005800" cy="2286000"/>
          </a:xfrm>
          <a:prstGeom prst="rect">
            <a:avLst/>
          </a:prstGeom>
        </p:spPr>
        <p:txBody>
          <a:bodyPr/>
          <a:lstStyle>
            <a:lvl1pPr>
              <a:defRPr sz="8600"/>
            </a:lvl1pPr>
          </a:lstStyle>
          <a:p>
            <a:r>
              <a:rPr b="0" dirty="0"/>
              <a:t>GMC: Standards and Process</a:t>
            </a:r>
            <a:r>
              <a:rPr lang="en-GB" b="0" dirty="0"/>
              <a:t>es</a:t>
            </a:r>
            <a:endParaRPr b="0" dirty="0"/>
          </a:p>
        </p:txBody>
      </p:sp>
      <p:pic>
        <p:nvPicPr>
          <p:cNvPr id="178" name="Image" descr="Image"/>
          <p:cNvPicPr>
            <a:picLocks noChangeAspect="1"/>
          </p:cNvPicPr>
          <p:nvPr/>
        </p:nvPicPr>
        <p:blipFill>
          <a:blip r:embed="rId3"/>
          <a:srcRect/>
          <a:stretch>
            <a:fillRect/>
          </a:stretch>
        </p:blipFill>
        <p:spPr>
          <a:xfrm>
            <a:off x="3862725" y="3614057"/>
            <a:ext cx="5953872" cy="8462481"/>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179" name="Image" descr="Image"/>
          <p:cNvPicPr>
            <a:picLocks noChangeAspect="1"/>
          </p:cNvPicPr>
          <p:nvPr/>
        </p:nvPicPr>
        <p:blipFill>
          <a:blip r:embed="rId4"/>
          <a:stretch>
            <a:fillRect/>
          </a:stretch>
        </p:blipFill>
        <p:spPr>
          <a:xfrm>
            <a:off x="13296508" y="3581400"/>
            <a:ext cx="6023763" cy="8553925"/>
          </a:xfrm>
          <a:prstGeom prst="rect">
            <a:avLst/>
          </a:prstGeom>
          <a:ln w="25400">
            <a:solidFill>
              <a:srgbClr val="F3F7F5"/>
            </a:solidFill>
            <a:miter lim="400000"/>
          </a:ln>
          <a:effectLst>
            <a:outerShdw blurRad="50800" dist="25400" dir="3600000" rotWithShape="0">
              <a:srgbClr val="000000">
                <a:alpha val="70000"/>
              </a:srgbClr>
            </a:outerShdw>
          </a:effectLst>
        </p:spPr>
      </p:pic>
    </p:spTree>
    <p:extLst>
      <p:ext uri="{BB962C8B-B14F-4D97-AF65-F5344CB8AC3E}">
        <p14:creationId xmlns:p14="http://schemas.microsoft.com/office/powerpoint/2010/main" val="1695900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A239-8260-134F-8D22-FFF6CC024CD6}"/>
              </a:ext>
            </a:extLst>
          </p:cNvPr>
          <p:cNvSpPr>
            <a:spLocks noGrp="1"/>
          </p:cNvSpPr>
          <p:nvPr>
            <p:ph type="title"/>
          </p:nvPr>
        </p:nvSpPr>
        <p:spPr/>
        <p:txBody>
          <a:bodyPr>
            <a:normAutofit fontScale="90000"/>
          </a:bodyPr>
          <a:lstStyle/>
          <a:p>
            <a:r>
              <a:rPr lang="en-US" sz="9300" dirty="0"/>
              <a:t>Implementation </a:t>
            </a:r>
            <a:r>
              <a:rPr lang="en-US" dirty="0"/>
              <a:t> </a:t>
            </a:r>
            <a:br>
              <a:rPr lang="en-US" dirty="0"/>
            </a:br>
            <a:r>
              <a:rPr lang="en-US" sz="7200" i="1" dirty="0"/>
              <a:t>For the Educational Supervisor:</a:t>
            </a:r>
            <a:endParaRPr lang="en-US" i="1" dirty="0"/>
          </a:p>
        </p:txBody>
      </p:sp>
      <p:sp>
        <p:nvSpPr>
          <p:cNvPr id="3" name="Text Placeholder 2">
            <a:extLst>
              <a:ext uri="{FF2B5EF4-FFF2-40B4-BE49-F238E27FC236}">
                <a16:creationId xmlns:a16="http://schemas.microsoft.com/office/drawing/2014/main" id="{B5774CA9-C536-4346-9C2D-5D9F3019F847}"/>
              </a:ext>
            </a:extLst>
          </p:cNvPr>
          <p:cNvSpPr>
            <a:spLocks noGrp="1"/>
          </p:cNvSpPr>
          <p:nvPr>
            <p:ph type="body" idx="1"/>
          </p:nvPr>
        </p:nvSpPr>
        <p:spPr>
          <a:xfrm>
            <a:off x="1706880" y="4137152"/>
            <a:ext cx="21005800" cy="9296400"/>
          </a:xfrm>
        </p:spPr>
        <p:txBody>
          <a:bodyPr/>
          <a:lstStyle/>
          <a:p>
            <a:r>
              <a:rPr lang="en-US" dirty="0"/>
              <a:t>Familiarise self with new curriculum – using resources via website and/or attending national / local events</a:t>
            </a:r>
          </a:p>
          <a:p>
            <a:r>
              <a:rPr lang="en-US" dirty="0"/>
              <a:t>Make contact with trainees shortly before or as soon as possible after start of Aug 2021 to review their e-portfolio / what LOs need to be addressed in the remainder of their training</a:t>
            </a:r>
          </a:p>
          <a:p>
            <a:endParaRPr lang="en-US" dirty="0"/>
          </a:p>
          <a:p>
            <a:endParaRPr lang="en-US" dirty="0"/>
          </a:p>
        </p:txBody>
      </p:sp>
    </p:spTree>
    <p:extLst>
      <p:ext uri="{BB962C8B-B14F-4D97-AF65-F5344CB8AC3E}">
        <p14:creationId xmlns:p14="http://schemas.microsoft.com/office/powerpoint/2010/main" val="222088885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939A5-D219-B04C-8105-21C1C4D1B6A5}"/>
              </a:ext>
            </a:extLst>
          </p:cNvPr>
          <p:cNvSpPr>
            <a:spLocks noGrp="1"/>
          </p:cNvSpPr>
          <p:nvPr>
            <p:ph type="title"/>
          </p:nvPr>
        </p:nvSpPr>
        <p:spPr/>
        <p:txBody>
          <a:bodyPr>
            <a:normAutofit fontScale="90000"/>
          </a:bodyPr>
          <a:lstStyle/>
          <a:p>
            <a:r>
              <a:rPr lang="en-US" sz="9300" dirty="0"/>
              <a:t>Implementation</a:t>
            </a:r>
            <a:r>
              <a:rPr lang="en-US" dirty="0"/>
              <a:t>  </a:t>
            </a:r>
            <a:br>
              <a:rPr lang="en-US" dirty="0"/>
            </a:br>
            <a:r>
              <a:rPr lang="en-US" sz="7200" i="1" dirty="0"/>
              <a:t>For the Clinical Supervisor:</a:t>
            </a:r>
          </a:p>
        </p:txBody>
      </p:sp>
      <p:sp>
        <p:nvSpPr>
          <p:cNvPr id="3" name="Text Placeholder 2">
            <a:extLst>
              <a:ext uri="{FF2B5EF4-FFF2-40B4-BE49-F238E27FC236}">
                <a16:creationId xmlns:a16="http://schemas.microsoft.com/office/drawing/2014/main" id="{35CB594F-2353-E445-BA94-3A8CDBCBAF46}"/>
              </a:ext>
            </a:extLst>
          </p:cNvPr>
          <p:cNvSpPr>
            <a:spLocks noGrp="1"/>
          </p:cNvSpPr>
          <p:nvPr>
            <p:ph type="body" idx="1"/>
          </p:nvPr>
        </p:nvSpPr>
        <p:spPr>
          <a:xfrm>
            <a:off x="1689100" y="2902465"/>
            <a:ext cx="21005800" cy="9296400"/>
          </a:xfrm>
        </p:spPr>
        <p:txBody>
          <a:bodyPr>
            <a:normAutofit lnSpcReduction="10000"/>
          </a:bodyPr>
          <a:lstStyle/>
          <a:p>
            <a:endParaRPr lang="en-US" dirty="0"/>
          </a:p>
          <a:p>
            <a:r>
              <a:rPr lang="en-US" dirty="0"/>
              <a:t>Establish clear plan for how the trainee’s placement will be supervised / date for next review </a:t>
            </a:r>
          </a:p>
          <a:p>
            <a:r>
              <a:rPr lang="en-US" dirty="0"/>
              <a:t>Review LO matrix with trainee</a:t>
            </a:r>
          </a:p>
          <a:p>
            <a:r>
              <a:rPr lang="en-US" dirty="0"/>
              <a:t>Regular meetings with the trainee to review progress</a:t>
            </a:r>
          </a:p>
          <a:p>
            <a:r>
              <a:rPr lang="en-US" dirty="0"/>
              <a:t>Initiate of FEGs / MCRs and collation of feedback</a:t>
            </a:r>
          </a:p>
          <a:p>
            <a:r>
              <a:rPr lang="en-US" dirty="0"/>
              <a:t>Complete ‘end-of-placement’ report at the end of the placement including the recommended LO entrustment decisions</a:t>
            </a:r>
          </a:p>
        </p:txBody>
      </p:sp>
    </p:spTree>
    <p:extLst>
      <p:ext uri="{BB962C8B-B14F-4D97-AF65-F5344CB8AC3E}">
        <p14:creationId xmlns:p14="http://schemas.microsoft.com/office/powerpoint/2010/main" val="166386877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3B3E6-7696-D04F-A6C2-82CF38232367}"/>
              </a:ext>
            </a:extLst>
          </p:cNvPr>
          <p:cNvSpPr>
            <a:spLocks noGrp="1"/>
          </p:cNvSpPr>
          <p:nvPr>
            <p:ph type="title"/>
          </p:nvPr>
        </p:nvSpPr>
        <p:spPr>
          <a:xfrm>
            <a:off x="1689100" y="914400"/>
            <a:ext cx="21005800" cy="2286000"/>
          </a:xfrm>
        </p:spPr>
        <p:txBody>
          <a:bodyPr>
            <a:normAutofit fontScale="90000"/>
          </a:bodyPr>
          <a:lstStyle/>
          <a:p>
            <a:r>
              <a:rPr lang="en-US" sz="9300" dirty="0"/>
              <a:t>Implementation</a:t>
            </a:r>
            <a:r>
              <a:rPr lang="en-US" sz="9600" dirty="0"/>
              <a:t>  </a:t>
            </a:r>
            <a:br>
              <a:rPr lang="en-US" sz="9600" dirty="0"/>
            </a:br>
            <a:r>
              <a:rPr lang="en-US" sz="7200" i="1" dirty="0"/>
              <a:t>For the trainee:</a:t>
            </a:r>
          </a:p>
        </p:txBody>
      </p:sp>
      <p:sp>
        <p:nvSpPr>
          <p:cNvPr id="3" name="Text Placeholder 2">
            <a:extLst>
              <a:ext uri="{FF2B5EF4-FFF2-40B4-BE49-F238E27FC236}">
                <a16:creationId xmlns:a16="http://schemas.microsoft.com/office/drawing/2014/main" id="{D99C6BCE-4BD6-7540-AEE7-51E8DE4E147B}"/>
              </a:ext>
            </a:extLst>
          </p:cNvPr>
          <p:cNvSpPr>
            <a:spLocks noGrp="1"/>
          </p:cNvSpPr>
          <p:nvPr>
            <p:ph type="body" idx="1"/>
          </p:nvPr>
        </p:nvSpPr>
        <p:spPr>
          <a:xfrm>
            <a:off x="1689100" y="3270422"/>
            <a:ext cx="21005800" cy="9296400"/>
          </a:xfrm>
        </p:spPr>
        <p:txBody>
          <a:bodyPr>
            <a:normAutofit/>
          </a:bodyPr>
          <a:lstStyle/>
          <a:p>
            <a:r>
              <a:rPr lang="en-US" dirty="0"/>
              <a:t>Establish contact with Educational Supervisor ASAP</a:t>
            </a:r>
          </a:p>
          <a:p>
            <a:r>
              <a:rPr lang="en-US" dirty="0"/>
              <a:t>Establish early contact with clinical supervisor for first and subsequent placements</a:t>
            </a:r>
          </a:p>
          <a:p>
            <a:r>
              <a:rPr lang="en-US" dirty="0"/>
              <a:t>Review LOs to obtain overview of all requirements</a:t>
            </a:r>
          </a:p>
          <a:p>
            <a:r>
              <a:rPr lang="en-US" dirty="0"/>
              <a:t>Placements that have been ‘signed off’ on old curriculum do not need to be revisited</a:t>
            </a:r>
          </a:p>
          <a:p>
            <a:r>
              <a:rPr lang="en-US" dirty="0"/>
              <a:t>Use entrustment matrix to establish which LOs require entrustment decisions for that placement</a:t>
            </a:r>
          </a:p>
        </p:txBody>
      </p:sp>
    </p:spTree>
    <p:extLst>
      <p:ext uri="{BB962C8B-B14F-4D97-AF65-F5344CB8AC3E}">
        <p14:creationId xmlns:p14="http://schemas.microsoft.com/office/powerpoint/2010/main" val="65905510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7D9F-529E-4449-A102-230D162785FC}"/>
              </a:ext>
            </a:extLst>
          </p:cNvPr>
          <p:cNvSpPr>
            <a:spLocks noGrp="1"/>
          </p:cNvSpPr>
          <p:nvPr>
            <p:ph type="title"/>
          </p:nvPr>
        </p:nvSpPr>
        <p:spPr>
          <a:xfrm>
            <a:off x="1689100" y="1103086"/>
            <a:ext cx="21005800" cy="2286000"/>
          </a:xfrm>
        </p:spPr>
        <p:txBody>
          <a:bodyPr>
            <a:normAutofit/>
          </a:bodyPr>
          <a:lstStyle/>
          <a:p>
            <a:r>
              <a:rPr lang="en-US" sz="8400" dirty="0"/>
              <a:t>Resources</a:t>
            </a:r>
          </a:p>
        </p:txBody>
      </p:sp>
      <p:sp>
        <p:nvSpPr>
          <p:cNvPr id="3" name="Text Placeholder 2">
            <a:extLst>
              <a:ext uri="{FF2B5EF4-FFF2-40B4-BE49-F238E27FC236}">
                <a16:creationId xmlns:a16="http://schemas.microsoft.com/office/drawing/2014/main" id="{B072F802-785F-D34C-B7AA-AAD98C89653B}"/>
              </a:ext>
            </a:extLst>
          </p:cNvPr>
          <p:cNvSpPr>
            <a:spLocks noGrp="1"/>
          </p:cNvSpPr>
          <p:nvPr>
            <p:ph type="body" idx="1"/>
          </p:nvPr>
        </p:nvSpPr>
        <p:spPr>
          <a:xfrm>
            <a:off x="1689100" y="3759200"/>
            <a:ext cx="21005800" cy="9296400"/>
          </a:xfrm>
        </p:spPr>
        <p:txBody>
          <a:bodyPr>
            <a:normAutofit fontScale="92500"/>
          </a:bodyPr>
          <a:lstStyle/>
          <a:p>
            <a:r>
              <a:rPr lang="en-US" dirty="0"/>
              <a:t>Video of Trainers launch webinar from December 2020</a:t>
            </a:r>
          </a:p>
          <a:p>
            <a:r>
              <a:rPr lang="en-US" dirty="0"/>
              <a:t>Toolkit – slide-sets, organizer and delegate handbooks</a:t>
            </a:r>
          </a:p>
          <a:p>
            <a:r>
              <a:rPr lang="en-US" dirty="0"/>
              <a:t>Series of live themed Q&amp;A webinars from Spring 2021</a:t>
            </a:r>
          </a:p>
          <a:p>
            <a:r>
              <a:rPr lang="en-US" dirty="0"/>
              <a:t>Trainers and Trainees events early Summer 2021</a:t>
            </a:r>
          </a:p>
          <a:p>
            <a:r>
              <a:rPr lang="en-US" dirty="0"/>
              <a:t>Curriculum User Guide, ARCP Decision Aids, implementation checklist</a:t>
            </a:r>
          </a:p>
          <a:p>
            <a:r>
              <a:rPr lang="en-US" dirty="0"/>
              <a:t>Supporting documents, trainee FAQs, podcasts and videos</a:t>
            </a:r>
          </a:p>
          <a:p>
            <a:r>
              <a:rPr lang="en-GB" dirty="0"/>
              <a:t>All are (or soon will be) available on ACCS and parent specialty websites</a:t>
            </a:r>
            <a:endParaRPr lang="en-US" dirty="0"/>
          </a:p>
          <a:p>
            <a:endParaRPr lang="en-US" dirty="0"/>
          </a:p>
        </p:txBody>
      </p:sp>
    </p:spTree>
    <p:extLst>
      <p:ext uri="{BB962C8B-B14F-4D97-AF65-F5344CB8AC3E}">
        <p14:creationId xmlns:p14="http://schemas.microsoft.com/office/powerpoint/2010/main" val="137399752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82AF49-DB0D-4B6E-ABD0-DFF63D9FD888}"/>
              </a:ext>
            </a:extLst>
          </p:cNvPr>
          <p:cNvPicPr>
            <a:picLocks noGrp="1" noChangeAspect="1"/>
          </p:cNvPicPr>
          <p:nvPr>
            <p:ph idx="1"/>
          </p:nvPr>
        </p:nvPicPr>
        <p:blipFill>
          <a:blip r:embed="rId3"/>
          <a:stretch>
            <a:fillRect/>
          </a:stretch>
        </p:blipFill>
        <p:spPr>
          <a:xfrm>
            <a:off x="6418588" y="2492886"/>
            <a:ext cx="11546824" cy="8730228"/>
          </a:xfrm>
        </p:spPr>
      </p:pic>
    </p:spTree>
    <p:extLst>
      <p:ext uri="{BB962C8B-B14F-4D97-AF65-F5344CB8AC3E}">
        <p14:creationId xmlns:p14="http://schemas.microsoft.com/office/powerpoint/2010/main" val="2431911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ummary"/>
          <p:cNvSpPr txBox="1">
            <a:spLocks noGrp="1"/>
          </p:cNvSpPr>
          <p:nvPr>
            <p:ph type="title"/>
          </p:nvPr>
        </p:nvSpPr>
        <p:spPr>
          <a:prstGeom prst="rect">
            <a:avLst/>
          </a:prstGeom>
        </p:spPr>
        <p:txBody>
          <a:bodyPr/>
          <a:lstStyle/>
          <a:p>
            <a:r>
              <a:rPr b="0" dirty="0"/>
              <a:t>Summary</a:t>
            </a:r>
          </a:p>
        </p:txBody>
      </p:sp>
      <p:sp>
        <p:nvSpPr>
          <p:cNvPr id="197" name="ACCS curriculum ‘revision’ in progress according to GMC standards for curricula…"/>
          <p:cNvSpPr txBox="1">
            <a:spLocks noGrp="1"/>
          </p:cNvSpPr>
          <p:nvPr>
            <p:ph sz="quarter" idx="11"/>
          </p:nvPr>
        </p:nvSpPr>
        <p:spPr>
          <a:prstGeom prst="rect">
            <a:avLst/>
          </a:prstGeom>
        </p:spPr>
        <p:txBody>
          <a:bodyPr>
            <a:normAutofit/>
          </a:bodyPr>
          <a:lstStyle/>
          <a:p>
            <a:pPr marL="685800" lvl="1" indent="-685800">
              <a:spcBef>
                <a:spcPts val="3500"/>
              </a:spcBef>
              <a:buFont typeface="Arial" panose="020B0604020202020204" pitchFamily="34" charset="0"/>
              <a:buChar char="•"/>
            </a:pPr>
            <a:r>
              <a:rPr lang="en-US" dirty="0"/>
              <a:t>GMC standards for postgraduate curricula</a:t>
            </a:r>
          </a:p>
          <a:p>
            <a:pPr marL="685800" lvl="1" indent="-685800">
              <a:spcBef>
                <a:spcPts val="3500"/>
              </a:spcBef>
              <a:buFont typeface="Arial" panose="020B0604020202020204" pitchFamily="34" charset="0"/>
              <a:buChar char="•"/>
            </a:pPr>
            <a:r>
              <a:rPr lang="en-US" dirty="0"/>
              <a:t>GPCs</a:t>
            </a:r>
          </a:p>
          <a:p>
            <a:pPr marL="685800" lvl="1" indent="-685800">
              <a:spcBef>
                <a:spcPts val="3500"/>
              </a:spcBef>
              <a:buFont typeface="Arial" panose="020B0604020202020204" pitchFamily="34" charset="0"/>
              <a:buChar char="•"/>
            </a:pPr>
            <a:r>
              <a:rPr lang="en-US" dirty="0"/>
              <a:t>Learning Outcomes</a:t>
            </a:r>
          </a:p>
          <a:p>
            <a:pPr marL="685800" lvl="1" indent="-685800">
              <a:spcBef>
                <a:spcPts val="3500"/>
              </a:spcBef>
              <a:buFont typeface="Arial" panose="020B0604020202020204" pitchFamily="34" charset="0"/>
              <a:buChar char="•"/>
            </a:pPr>
            <a:r>
              <a:rPr lang="en-US" dirty="0"/>
              <a:t>Entrustment </a:t>
            </a:r>
          </a:p>
          <a:p>
            <a:pPr marL="685800" lvl="1" indent="-685800">
              <a:spcBef>
                <a:spcPts val="3500"/>
              </a:spcBef>
              <a:buFont typeface="Arial" panose="020B0604020202020204" pitchFamily="34" charset="0"/>
              <a:buChar char="•"/>
            </a:pPr>
            <a:r>
              <a:rPr lang="en-US" dirty="0"/>
              <a:t>Assessment &amp; ARCP</a:t>
            </a:r>
          </a:p>
          <a:p>
            <a:pPr marL="685800" lvl="1" indent="-685800">
              <a:spcBef>
                <a:spcPts val="3500"/>
              </a:spcBef>
              <a:buFont typeface="Arial" panose="020B0604020202020204" pitchFamily="34" charset="0"/>
              <a:buChar char="•"/>
            </a:pPr>
            <a:r>
              <a:rPr lang="en-US" dirty="0"/>
              <a:t>Supervision arrangements</a:t>
            </a:r>
          </a:p>
          <a:p>
            <a:pPr marL="742950" lvl="5" indent="-742950">
              <a:spcBef>
                <a:spcPts val="3500"/>
              </a:spcBef>
              <a:buFont typeface="Arial" panose="020B0604020202020204" pitchFamily="34" charset="0"/>
              <a:buChar char="•"/>
            </a:pPr>
            <a:r>
              <a:rPr lang="en-US" dirty="0"/>
              <a:t>Transition &amp; implementation</a:t>
            </a:r>
          </a:p>
        </p:txBody>
      </p:sp>
      <p:grpSp>
        <p:nvGrpSpPr>
          <p:cNvPr id="8" name="Group 7">
            <a:extLst>
              <a:ext uri="{FF2B5EF4-FFF2-40B4-BE49-F238E27FC236}">
                <a16:creationId xmlns:a16="http://schemas.microsoft.com/office/drawing/2014/main" id="{9245C9BA-D026-894E-B541-DCABFAC21C90}"/>
              </a:ext>
            </a:extLst>
          </p:cNvPr>
          <p:cNvGrpSpPr>
            <a:grpSpLocks noChangeAspect="1"/>
          </p:cNvGrpSpPr>
          <p:nvPr/>
        </p:nvGrpSpPr>
        <p:grpSpPr>
          <a:xfrm>
            <a:off x="16862180" y="3686084"/>
            <a:ext cx="6671129" cy="9401024"/>
            <a:chOff x="14515336" y="660908"/>
            <a:chExt cx="8565136" cy="12070080"/>
          </a:xfrm>
        </p:grpSpPr>
        <p:pic>
          <p:nvPicPr>
            <p:cNvPr id="9" name="Picture 8">
              <a:extLst>
                <a:ext uri="{FF2B5EF4-FFF2-40B4-BE49-F238E27FC236}">
                  <a16:creationId xmlns:a16="http://schemas.microsoft.com/office/drawing/2014/main" id="{962CF580-674C-6C46-8D2F-AAB6D8827A7F}"/>
                </a:ext>
              </a:extLst>
            </p:cNvPr>
            <p:cNvPicPr>
              <a:picLocks noChangeAspect="1"/>
            </p:cNvPicPr>
            <p:nvPr/>
          </p:nvPicPr>
          <p:blipFill>
            <a:blip r:embed="rId3"/>
            <a:stretch>
              <a:fillRect/>
            </a:stretch>
          </p:blipFill>
          <p:spPr>
            <a:xfrm>
              <a:off x="14515336" y="660908"/>
              <a:ext cx="8565136" cy="12070080"/>
            </a:xfrm>
            <a:prstGeom prst="rect">
              <a:avLst/>
            </a:prstGeom>
          </p:spPr>
        </p:pic>
        <p:pic>
          <p:nvPicPr>
            <p:cNvPr id="10" name="Image" descr="Image">
              <a:extLst>
                <a:ext uri="{FF2B5EF4-FFF2-40B4-BE49-F238E27FC236}">
                  <a16:creationId xmlns:a16="http://schemas.microsoft.com/office/drawing/2014/main" id="{EB1C7C29-150D-714F-B4E7-8E2D2620E2CC}"/>
                </a:ext>
              </a:extLst>
            </p:cNvPr>
            <p:cNvPicPr>
              <a:picLocks noChangeAspect="1"/>
            </p:cNvPicPr>
            <p:nvPr/>
          </p:nvPicPr>
          <p:blipFill>
            <a:blip r:embed="rId4"/>
            <a:srcRect l="5" b="2892"/>
            <a:stretch>
              <a:fillRect/>
            </a:stretch>
          </p:blipFill>
          <p:spPr>
            <a:xfrm>
              <a:off x="15253330" y="9336516"/>
              <a:ext cx="4257633" cy="1819164"/>
            </a:xfrm>
            <a:custGeom>
              <a:avLst/>
              <a:gdLst/>
              <a:ahLst/>
              <a:cxnLst>
                <a:cxn ang="0">
                  <a:pos x="wd2" y="hd2"/>
                </a:cxn>
                <a:cxn ang="5400000">
                  <a:pos x="wd2" y="hd2"/>
                </a:cxn>
                <a:cxn ang="10800000">
                  <a:pos x="wd2" y="hd2"/>
                </a:cxn>
                <a:cxn ang="16200000">
                  <a:pos x="wd2" y="hd2"/>
                </a:cxn>
              </a:cxnLst>
              <a:rect l="0" t="0" r="r" b="b"/>
              <a:pathLst>
                <a:path w="21599" h="21577" extrusionOk="0">
                  <a:moveTo>
                    <a:pt x="10780" y="0"/>
                  </a:moveTo>
                  <a:cubicBezTo>
                    <a:pt x="10728" y="0"/>
                    <a:pt x="10715" y="16"/>
                    <a:pt x="10723" y="68"/>
                  </a:cubicBezTo>
                  <a:cubicBezTo>
                    <a:pt x="10738" y="160"/>
                    <a:pt x="10847" y="160"/>
                    <a:pt x="10847" y="68"/>
                  </a:cubicBezTo>
                  <a:cubicBezTo>
                    <a:pt x="10847" y="21"/>
                    <a:pt x="10827" y="0"/>
                    <a:pt x="10780" y="0"/>
                  </a:cubicBezTo>
                  <a:close/>
                  <a:moveTo>
                    <a:pt x="21579" y="0"/>
                  </a:moveTo>
                  <a:cubicBezTo>
                    <a:pt x="21569" y="0"/>
                    <a:pt x="21560" y="31"/>
                    <a:pt x="21560" y="68"/>
                  </a:cubicBezTo>
                  <a:cubicBezTo>
                    <a:pt x="21560" y="106"/>
                    <a:pt x="21569" y="136"/>
                    <a:pt x="21579" y="136"/>
                  </a:cubicBezTo>
                  <a:cubicBezTo>
                    <a:pt x="21590" y="136"/>
                    <a:pt x="21599" y="106"/>
                    <a:pt x="21599" y="68"/>
                  </a:cubicBezTo>
                  <a:cubicBezTo>
                    <a:pt x="21599" y="31"/>
                    <a:pt x="21590" y="0"/>
                    <a:pt x="21579" y="0"/>
                  </a:cubicBezTo>
                  <a:close/>
                  <a:moveTo>
                    <a:pt x="4" y="18"/>
                  </a:moveTo>
                  <a:cubicBezTo>
                    <a:pt x="2" y="23"/>
                    <a:pt x="0" y="39"/>
                    <a:pt x="0" y="65"/>
                  </a:cubicBezTo>
                  <a:cubicBezTo>
                    <a:pt x="-1" y="113"/>
                    <a:pt x="4" y="140"/>
                    <a:pt x="11" y="125"/>
                  </a:cubicBezTo>
                  <a:cubicBezTo>
                    <a:pt x="17" y="109"/>
                    <a:pt x="18" y="70"/>
                    <a:pt x="12" y="37"/>
                  </a:cubicBezTo>
                  <a:cubicBezTo>
                    <a:pt x="9" y="19"/>
                    <a:pt x="6" y="13"/>
                    <a:pt x="4" y="18"/>
                  </a:cubicBezTo>
                  <a:close/>
                  <a:moveTo>
                    <a:pt x="18945" y="595"/>
                  </a:moveTo>
                  <a:cubicBezTo>
                    <a:pt x="18729" y="605"/>
                    <a:pt x="18508" y="693"/>
                    <a:pt x="18311" y="856"/>
                  </a:cubicBezTo>
                  <a:cubicBezTo>
                    <a:pt x="17915" y="1183"/>
                    <a:pt x="17660" y="1783"/>
                    <a:pt x="17536" y="2672"/>
                  </a:cubicBezTo>
                  <a:cubicBezTo>
                    <a:pt x="17487" y="3026"/>
                    <a:pt x="17480" y="3139"/>
                    <a:pt x="17480" y="3642"/>
                  </a:cubicBezTo>
                  <a:cubicBezTo>
                    <a:pt x="17480" y="4065"/>
                    <a:pt x="17489" y="4282"/>
                    <a:pt x="17516" y="4485"/>
                  </a:cubicBezTo>
                  <a:cubicBezTo>
                    <a:pt x="17575" y="4939"/>
                    <a:pt x="17685" y="5374"/>
                    <a:pt x="17827" y="5725"/>
                  </a:cubicBezTo>
                  <a:cubicBezTo>
                    <a:pt x="18025" y="6212"/>
                    <a:pt x="18231" y="6511"/>
                    <a:pt x="18782" y="7109"/>
                  </a:cubicBezTo>
                  <a:cubicBezTo>
                    <a:pt x="18965" y="7307"/>
                    <a:pt x="19174" y="7552"/>
                    <a:pt x="19247" y="7654"/>
                  </a:cubicBezTo>
                  <a:cubicBezTo>
                    <a:pt x="19429" y="7906"/>
                    <a:pt x="19600" y="8307"/>
                    <a:pt x="19666" y="8636"/>
                  </a:cubicBezTo>
                  <a:cubicBezTo>
                    <a:pt x="19712" y="8868"/>
                    <a:pt x="19719" y="8956"/>
                    <a:pt x="19718" y="9334"/>
                  </a:cubicBezTo>
                  <a:cubicBezTo>
                    <a:pt x="19716" y="9913"/>
                    <a:pt x="19668" y="10211"/>
                    <a:pt x="19511" y="10591"/>
                  </a:cubicBezTo>
                  <a:cubicBezTo>
                    <a:pt x="19300" y="11107"/>
                    <a:pt x="19086" y="11268"/>
                    <a:pt x="18658" y="11236"/>
                  </a:cubicBezTo>
                  <a:cubicBezTo>
                    <a:pt x="18404" y="11218"/>
                    <a:pt x="18356" y="11201"/>
                    <a:pt x="18192" y="11070"/>
                  </a:cubicBezTo>
                  <a:cubicBezTo>
                    <a:pt x="18028" y="10940"/>
                    <a:pt x="17807" y="10692"/>
                    <a:pt x="17576" y="10382"/>
                  </a:cubicBezTo>
                  <a:cubicBezTo>
                    <a:pt x="17420" y="10171"/>
                    <a:pt x="17352" y="10341"/>
                    <a:pt x="17353" y="10945"/>
                  </a:cubicBezTo>
                  <a:cubicBezTo>
                    <a:pt x="17354" y="11291"/>
                    <a:pt x="17386" y="11561"/>
                    <a:pt x="17442" y="11707"/>
                  </a:cubicBezTo>
                  <a:cubicBezTo>
                    <a:pt x="17477" y="11797"/>
                    <a:pt x="17790" y="12176"/>
                    <a:pt x="17917" y="12282"/>
                  </a:cubicBezTo>
                  <a:cubicBezTo>
                    <a:pt x="18004" y="12355"/>
                    <a:pt x="17986" y="12395"/>
                    <a:pt x="17779" y="12594"/>
                  </a:cubicBezTo>
                  <a:cubicBezTo>
                    <a:pt x="17573" y="12790"/>
                    <a:pt x="17422" y="13025"/>
                    <a:pt x="17378" y="13215"/>
                  </a:cubicBezTo>
                  <a:cubicBezTo>
                    <a:pt x="17325" y="13438"/>
                    <a:pt x="17327" y="14293"/>
                    <a:pt x="17380" y="14429"/>
                  </a:cubicBezTo>
                  <a:cubicBezTo>
                    <a:pt x="17439" y="14581"/>
                    <a:pt x="17514" y="14545"/>
                    <a:pt x="17749" y="14255"/>
                  </a:cubicBezTo>
                  <a:cubicBezTo>
                    <a:pt x="18134" y="13780"/>
                    <a:pt x="18387" y="13614"/>
                    <a:pt x="18726" y="13614"/>
                  </a:cubicBezTo>
                  <a:cubicBezTo>
                    <a:pt x="18967" y="13614"/>
                    <a:pt x="19111" y="13680"/>
                    <a:pt x="19273" y="13865"/>
                  </a:cubicBezTo>
                  <a:cubicBezTo>
                    <a:pt x="19539" y="14169"/>
                    <a:pt x="19690" y="14716"/>
                    <a:pt x="19737" y="15549"/>
                  </a:cubicBezTo>
                  <a:cubicBezTo>
                    <a:pt x="19742" y="15649"/>
                    <a:pt x="19747" y="15731"/>
                    <a:pt x="19747" y="15731"/>
                  </a:cubicBezTo>
                  <a:cubicBezTo>
                    <a:pt x="19748" y="15731"/>
                    <a:pt x="19889" y="15734"/>
                    <a:pt x="20060" y="15736"/>
                  </a:cubicBezTo>
                  <a:lnTo>
                    <a:pt x="20372" y="15739"/>
                  </a:lnTo>
                  <a:lnTo>
                    <a:pt x="20387" y="15622"/>
                  </a:lnTo>
                  <a:cubicBezTo>
                    <a:pt x="20410" y="15430"/>
                    <a:pt x="20398" y="14933"/>
                    <a:pt x="20362" y="14616"/>
                  </a:cubicBezTo>
                  <a:cubicBezTo>
                    <a:pt x="20319" y="14225"/>
                    <a:pt x="20199" y="13694"/>
                    <a:pt x="20087" y="13395"/>
                  </a:cubicBezTo>
                  <a:cubicBezTo>
                    <a:pt x="19980" y="13110"/>
                    <a:pt x="19750" y="12735"/>
                    <a:pt x="19577" y="12564"/>
                  </a:cubicBezTo>
                  <a:cubicBezTo>
                    <a:pt x="19427" y="12417"/>
                    <a:pt x="19396" y="12355"/>
                    <a:pt x="19448" y="12310"/>
                  </a:cubicBezTo>
                  <a:cubicBezTo>
                    <a:pt x="20041" y="11807"/>
                    <a:pt x="20378" y="10756"/>
                    <a:pt x="20405" y="9328"/>
                  </a:cubicBezTo>
                  <a:cubicBezTo>
                    <a:pt x="20418" y="8694"/>
                    <a:pt x="20383" y="8262"/>
                    <a:pt x="20284" y="7797"/>
                  </a:cubicBezTo>
                  <a:cubicBezTo>
                    <a:pt x="20113" y="6999"/>
                    <a:pt x="19859" y="6547"/>
                    <a:pt x="19139" y="5758"/>
                  </a:cubicBezTo>
                  <a:cubicBezTo>
                    <a:pt x="18944" y="5544"/>
                    <a:pt x="18723" y="5284"/>
                    <a:pt x="18648" y="5180"/>
                  </a:cubicBezTo>
                  <a:cubicBezTo>
                    <a:pt x="18451" y="4910"/>
                    <a:pt x="18265" y="4474"/>
                    <a:pt x="18200" y="4135"/>
                  </a:cubicBezTo>
                  <a:cubicBezTo>
                    <a:pt x="18151" y="3882"/>
                    <a:pt x="18147" y="3823"/>
                    <a:pt x="18155" y="3421"/>
                  </a:cubicBezTo>
                  <a:cubicBezTo>
                    <a:pt x="18161" y="3082"/>
                    <a:pt x="18173" y="2937"/>
                    <a:pt x="18207" y="2786"/>
                  </a:cubicBezTo>
                  <a:cubicBezTo>
                    <a:pt x="18343" y="2175"/>
                    <a:pt x="18602" y="1868"/>
                    <a:pt x="18980" y="1868"/>
                  </a:cubicBezTo>
                  <a:cubicBezTo>
                    <a:pt x="19231" y="1868"/>
                    <a:pt x="19413" y="1988"/>
                    <a:pt x="19740" y="2374"/>
                  </a:cubicBezTo>
                  <a:cubicBezTo>
                    <a:pt x="20111" y="2810"/>
                    <a:pt x="20128" y="2793"/>
                    <a:pt x="20128" y="1973"/>
                  </a:cubicBezTo>
                  <a:cubicBezTo>
                    <a:pt x="20128" y="1621"/>
                    <a:pt x="20122" y="1534"/>
                    <a:pt x="20088" y="1426"/>
                  </a:cubicBezTo>
                  <a:cubicBezTo>
                    <a:pt x="19997" y="1138"/>
                    <a:pt x="19671" y="812"/>
                    <a:pt x="19323" y="662"/>
                  </a:cubicBezTo>
                  <a:cubicBezTo>
                    <a:pt x="19203" y="610"/>
                    <a:pt x="19075" y="589"/>
                    <a:pt x="18945" y="595"/>
                  </a:cubicBezTo>
                  <a:close/>
                  <a:moveTo>
                    <a:pt x="15399" y="629"/>
                  </a:moveTo>
                  <a:cubicBezTo>
                    <a:pt x="15172" y="632"/>
                    <a:pt x="14945" y="709"/>
                    <a:pt x="14733" y="862"/>
                  </a:cubicBezTo>
                  <a:cubicBezTo>
                    <a:pt x="14462" y="1057"/>
                    <a:pt x="14099" y="1585"/>
                    <a:pt x="13912" y="2055"/>
                  </a:cubicBezTo>
                  <a:cubicBezTo>
                    <a:pt x="13621" y="2788"/>
                    <a:pt x="13423" y="3761"/>
                    <a:pt x="13307" y="5047"/>
                  </a:cubicBezTo>
                  <a:cubicBezTo>
                    <a:pt x="13259" y="5581"/>
                    <a:pt x="13255" y="5703"/>
                    <a:pt x="13255" y="6738"/>
                  </a:cubicBezTo>
                  <a:cubicBezTo>
                    <a:pt x="13255" y="7770"/>
                    <a:pt x="13259" y="7897"/>
                    <a:pt x="13306" y="8423"/>
                  </a:cubicBezTo>
                  <a:cubicBezTo>
                    <a:pt x="13373" y="9155"/>
                    <a:pt x="13435" y="9600"/>
                    <a:pt x="13543" y="10101"/>
                  </a:cubicBezTo>
                  <a:cubicBezTo>
                    <a:pt x="13758" y="11101"/>
                    <a:pt x="14104" y="11849"/>
                    <a:pt x="14519" y="12208"/>
                  </a:cubicBezTo>
                  <a:cubicBezTo>
                    <a:pt x="14583" y="12264"/>
                    <a:pt x="14644" y="12326"/>
                    <a:pt x="14654" y="12346"/>
                  </a:cubicBezTo>
                  <a:cubicBezTo>
                    <a:pt x="14664" y="12367"/>
                    <a:pt x="14630" y="12424"/>
                    <a:pt x="14576" y="12476"/>
                  </a:cubicBezTo>
                  <a:cubicBezTo>
                    <a:pt x="14236" y="12811"/>
                    <a:pt x="14087" y="13030"/>
                    <a:pt x="13890" y="13487"/>
                  </a:cubicBezTo>
                  <a:cubicBezTo>
                    <a:pt x="13742" y="13827"/>
                    <a:pt x="13618" y="14250"/>
                    <a:pt x="13526" y="14724"/>
                  </a:cubicBezTo>
                  <a:cubicBezTo>
                    <a:pt x="13464" y="15044"/>
                    <a:pt x="13399" y="15525"/>
                    <a:pt x="13399" y="15669"/>
                  </a:cubicBezTo>
                  <a:cubicBezTo>
                    <a:pt x="13399" y="15719"/>
                    <a:pt x="13466" y="15731"/>
                    <a:pt x="13742" y="15731"/>
                  </a:cubicBezTo>
                  <a:cubicBezTo>
                    <a:pt x="14136" y="15731"/>
                    <a:pt x="14083" y="15790"/>
                    <a:pt x="14254" y="15162"/>
                  </a:cubicBezTo>
                  <a:cubicBezTo>
                    <a:pt x="14369" y="14738"/>
                    <a:pt x="14600" y="14227"/>
                    <a:pt x="14765" y="14033"/>
                  </a:cubicBezTo>
                  <a:cubicBezTo>
                    <a:pt x="15027" y="13723"/>
                    <a:pt x="15317" y="13615"/>
                    <a:pt x="15647" y="13702"/>
                  </a:cubicBezTo>
                  <a:cubicBezTo>
                    <a:pt x="15962" y="13785"/>
                    <a:pt x="16203" y="14007"/>
                    <a:pt x="16583" y="14561"/>
                  </a:cubicBezTo>
                  <a:cubicBezTo>
                    <a:pt x="16707" y="14742"/>
                    <a:pt x="16767" y="14774"/>
                    <a:pt x="16817" y="14690"/>
                  </a:cubicBezTo>
                  <a:cubicBezTo>
                    <a:pt x="16851" y="14632"/>
                    <a:pt x="16856" y="14560"/>
                    <a:pt x="16862" y="14107"/>
                  </a:cubicBezTo>
                  <a:cubicBezTo>
                    <a:pt x="16870" y="13448"/>
                    <a:pt x="16852" y="13361"/>
                    <a:pt x="16644" y="13037"/>
                  </a:cubicBezTo>
                  <a:cubicBezTo>
                    <a:pt x="16505" y="12821"/>
                    <a:pt x="16420" y="12725"/>
                    <a:pt x="16159" y="12491"/>
                  </a:cubicBezTo>
                  <a:cubicBezTo>
                    <a:pt x="16107" y="12445"/>
                    <a:pt x="16065" y="12387"/>
                    <a:pt x="16066" y="12362"/>
                  </a:cubicBezTo>
                  <a:cubicBezTo>
                    <a:pt x="16067" y="12337"/>
                    <a:pt x="16123" y="12274"/>
                    <a:pt x="16190" y="12221"/>
                  </a:cubicBezTo>
                  <a:cubicBezTo>
                    <a:pt x="16476" y="11995"/>
                    <a:pt x="16774" y="11562"/>
                    <a:pt x="16820" y="11307"/>
                  </a:cubicBezTo>
                  <a:cubicBezTo>
                    <a:pt x="16852" y="11129"/>
                    <a:pt x="16856" y="10327"/>
                    <a:pt x="16826" y="10196"/>
                  </a:cubicBezTo>
                  <a:cubicBezTo>
                    <a:pt x="16791" y="10044"/>
                    <a:pt x="16710" y="10089"/>
                    <a:pt x="16534" y="10362"/>
                  </a:cubicBezTo>
                  <a:cubicBezTo>
                    <a:pt x="16125" y="10996"/>
                    <a:pt x="15797" y="11232"/>
                    <a:pt x="15386" y="11187"/>
                  </a:cubicBezTo>
                  <a:cubicBezTo>
                    <a:pt x="14831" y="11126"/>
                    <a:pt x="14452" y="10576"/>
                    <a:pt x="14197" y="9459"/>
                  </a:cubicBezTo>
                  <a:cubicBezTo>
                    <a:pt x="14035" y="8750"/>
                    <a:pt x="13958" y="7845"/>
                    <a:pt x="13957" y="6648"/>
                  </a:cubicBezTo>
                  <a:cubicBezTo>
                    <a:pt x="13957" y="5739"/>
                    <a:pt x="13983" y="5271"/>
                    <a:pt x="14074" y="4554"/>
                  </a:cubicBezTo>
                  <a:cubicBezTo>
                    <a:pt x="14235" y="3289"/>
                    <a:pt x="14583" y="2396"/>
                    <a:pt x="15044" y="2065"/>
                  </a:cubicBezTo>
                  <a:cubicBezTo>
                    <a:pt x="15137" y="1998"/>
                    <a:pt x="15223" y="1981"/>
                    <a:pt x="15463" y="1983"/>
                  </a:cubicBezTo>
                  <a:cubicBezTo>
                    <a:pt x="15750" y="1986"/>
                    <a:pt x="15774" y="1994"/>
                    <a:pt x="15945" y="2130"/>
                  </a:cubicBezTo>
                  <a:cubicBezTo>
                    <a:pt x="16171" y="2311"/>
                    <a:pt x="16308" y="2475"/>
                    <a:pt x="16505" y="2796"/>
                  </a:cubicBezTo>
                  <a:cubicBezTo>
                    <a:pt x="16768" y="3227"/>
                    <a:pt x="16827" y="3150"/>
                    <a:pt x="16827" y="2377"/>
                  </a:cubicBezTo>
                  <a:cubicBezTo>
                    <a:pt x="16827" y="1740"/>
                    <a:pt x="16781" y="1589"/>
                    <a:pt x="16476" y="1214"/>
                  </a:cubicBezTo>
                  <a:cubicBezTo>
                    <a:pt x="16159" y="823"/>
                    <a:pt x="15778" y="624"/>
                    <a:pt x="15399" y="629"/>
                  </a:cubicBezTo>
                  <a:close/>
                  <a:moveTo>
                    <a:pt x="11219" y="633"/>
                  </a:moveTo>
                  <a:cubicBezTo>
                    <a:pt x="10818" y="635"/>
                    <a:pt x="10534" y="791"/>
                    <a:pt x="10206" y="1185"/>
                  </a:cubicBezTo>
                  <a:cubicBezTo>
                    <a:pt x="9631" y="1875"/>
                    <a:pt x="9261" y="3183"/>
                    <a:pt x="9091" y="5123"/>
                  </a:cubicBezTo>
                  <a:cubicBezTo>
                    <a:pt x="9052" y="5562"/>
                    <a:pt x="9047" y="5759"/>
                    <a:pt x="9047" y="6738"/>
                  </a:cubicBezTo>
                  <a:cubicBezTo>
                    <a:pt x="9047" y="7966"/>
                    <a:pt x="9073" y="8427"/>
                    <a:pt x="9193" y="9290"/>
                  </a:cubicBezTo>
                  <a:cubicBezTo>
                    <a:pt x="9391" y="10719"/>
                    <a:pt x="9788" y="11754"/>
                    <a:pt x="10311" y="12208"/>
                  </a:cubicBezTo>
                  <a:cubicBezTo>
                    <a:pt x="10463" y="12339"/>
                    <a:pt x="10476" y="12368"/>
                    <a:pt x="10407" y="12435"/>
                  </a:cubicBezTo>
                  <a:cubicBezTo>
                    <a:pt x="9849" y="12980"/>
                    <a:pt x="9566" y="13557"/>
                    <a:pt x="9348" y="14593"/>
                  </a:cubicBezTo>
                  <a:cubicBezTo>
                    <a:pt x="9233" y="15136"/>
                    <a:pt x="9169" y="15648"/>
                    <a:pt x="9209" y="15705"/>
                  </a:cubicBezTo>
                  <a:cubicBezTo>
                    <a:pt x="9250" y="15764"/>
                    <a:pt x="9900" y="15730"/>
                    <a:pt x="9909" y="15668"/>
                  </a:cubicBezTo>
                  <a:cubicBezTo>
                    <a:pt x="9913" y="15639"/>
                    <a:pt x="9966" y="15436"/>
                    <a:pt x="10028" y="15218"/>
                  </a:cubicBezTo>
                  <a:cubicBezTo>
                    <a:pt x="10176" y="14691"/>
                    <a:pt x="10393" y="14214"/>
                    <a:pt x="10578" y="14008"/>
                  </a:cubicBezTo>
                  <a:cubicBezTo>
                    <a:pt x="10816" y="13742"/>
                    <a:pt x="10936" y="13686"/>
                    <a:pt x="11256" y="13692"/>
                  </a:cubicBezTo>
                  <a:cubicBezTo>
                    <a:pt x="11501" y="13696"/>
                    <a:pt x="11562" y="13712"/>
                    <a:pt x="11713" y="13816"/>
                  </a:cubicBezTo>
                  <a:cubicBezTo>
                    <a:pt x="11909" y="13952"/>
                    <a:pt x="12073" y="14131"/>
                    <a:pt x="12310" y="14469"/>
                  </a:cubicBezTo>
                  <a:cubicBezTo>
                    <a:pt x="12501" y="14741"/>
                    <a:pt x="12556" y="14781"/>
                    <a:pt x="12610" y="14690"/>
                  </a:cubicBezTo>
                  <a:cubicBezTo>
                    <a:pt x="12643" y="14633"/>
                    <a:pt x="12649" y="14558"/>
                    <a:pt x="12655" y="14125"/>
                  </a:cubicBezTo>
                  <a:cubicBezTo>
                    <a:pt x="12664" y="13525"/>
                    <a:pt x="12640" y="13364"/>
                    <a:pt x="12504" y="13132"/>
                  </a:cubicBezTo>
                  <a:cubicBezTo>
                    <a:pt x="12390" y="12937"/>
                    <a:pt x="12182" y="12690"/>
                    <a:pt x="11999" y="12531"/>
                  </a:cubicBezTo>
                  <a:cubicBezTo>
                    <a:pt x="11921" y="12463"/>
                    <a:pt x="11855" y="12389"/>
                    <a:pt x="11853" y="12367"/>
                  </a:cubicBezTo>
                  <a:cubicBezTo>
                    <a:pt x="11852" y="12344"/>
                    <a:pt x="11907" y="12279"/>
                    <a:pt x="11977" y="12224"/>
                  </a:cubicBezTo>
                  <a:cubicBezTo>
                    <a:pt x="12269" y="11994"/>
                    <a:pt x="12566" y="11564"/>
                    <a:pt x="12612" y="11307"/>
                  </a:cubicBezTo>
                  <a:cubicBezTo>
                    <a:pt x="12643" y="11133"/>
                    <a:pt x="12649" y="10401"/>
                    <a:pt x="12621" y="10224"/>
                  </a:cubicBezTo>
                  <a:cubicBezTo>
                    <a:pt x="12590" y="10037"/>
                    <a:pt x="12514" y="10072"/>
                    <a:pt x="12327" y="10362"/>
                  </a:cubicBezTo>
                  <a:cubicBezTo>
                    <a:pt x="11918" y="10996"/>
                    <a:pt x="11589" y="11232"/>
                    <a:pt x="11178" y="11187"/>
                  </a:cubicBezTo>
                  <a:cubicBezTo>
                    <a:pt x="10617" y="11126"/>
                    <a:pt x="10250" y="10595"/>
                    <a:pt x="9994" y="9471"/>
                  </a:cubicBezTo>
                  <a:cubicBezTo>
                    <a:pt x="9895" y="9041"/>
                    <a:pt x="9844" y="8677"/>
                    <a:pt x="9791" y="8014"/>
                  </a:cubicBezTo>
                  <a:cubicBezTo>
                    <a:pt x="9705" y="6966"/>
                    <a:pt x="9742" y="5420"/>
                    <a:pt x="9874" y="4462"/>
                  </a:cubicBezTo>
                  <a:cubicBezTo>
                    <a:pt x="10039" y="3272"/>
                    <a:pt x="10383" y="2401"/>
                    <a:pt x="10813" y="2084"/>
                  </a:cubicBezTo>
                  <a:cubicBezTo>
                    <a:pt x="10934" y="1996"/>
                    <a:pt x="10996" y="1981"/>
                    <a:pt x="11247" y="1982"/>
                  </a:cubicBezTo>
                  <a:cubicBezTo>
                    <a:pt x="11498" y="1983"/>
                    <a:pt x="11559" y="1998"/>
                    <a:pt x="11685" y="2089"/>
                  </a:cubicBezTo>
                  <a:cubicBezTo>
                    <a:pt x="11903" y="2248"/>
                    <a:pt x="12062" y="2429"/>
                    <a:pt x="12272" y="2759"/>
                  </a:cubicBezTo>
                  <a:cubicBezTo>
                    <a:pt x="12558" y="3208"/>
                    <a:pt x="12619" y="3146"/>
                    <a:pt x="12620" y="2400"/>
                  </a:cubicBezTo>
                  <a:cubicBezTo>
                    <a:pt x="12620" y="1760"/>
                    <a:pt x="12566" y="1576"/>
                    <a:pt x="12271" y="1214"/>
                  </a:cubicBezTo>
                  <a:cubicBezTo>
                    <a:pt x="11953" y="824"/>
                    <a:pt x="11603" y="632"/>
                    <a:pt x="11219" y="633"/>
                  </a:cubicBezTo>
                  <a:close/>
                  <a:moveTo>
                    <a:pt x="6356" y="724"/>
                  </a:moveTo>
                  <a:cubicBezTo>
                    <a:pt x="6208" y="728"/>
                    <a:pt x="6062" y="757"/>
                    <a:pt x="6018" y="809"/>
                  </a:cubicBezTo>
                  <a:cubicBezTo>
                    <a:pt x="5942" y="898"/>
                    <a:pt x="5991" y="611"/>
                    <a:pt x="5393" y="4485"/>
                  </a:cubicBezTo>
                  <a:cubicBezTo>
                    <a:pt x="5231" y="5536"/>
                    <a:pt x="4946" y="7382"/>
                    <a:pt x="4761" y="8584"/>
                  </a:cubicBezTo>
                  <a:cubicBezTo>
                    <a:pt x="4240" y="11952"/>
                    <a:pt x="4224" y="12065"/>
                    <a:pt x="4224" y="12242"/>
                  </a:cubicBezTo>
                  <a:cubicBezTo>
                    <a:pt x="4225" y="12333"/>
                    <a:pt x="4219" y="12494"/>
                    <a:pt x="4213" y="12600"/>
                  </a:cubicBezTo>
                  <a:cubicBezTo>
                    <a:pt x="4203" y="12762"/>
                    <a:pt x="4219" y="12904"/>
                    <a:pt x="4313" y="13488"/>
                  </a:cubicBezTo>
                  <a:cubicBezTo>
                    <a:pt x="4583" y="15178"/>
                    <a:pt x="4680" y="15696"/>
                    <a:pt x="4728" y="15718"/>
                  </a:cubicBezTo>
                  <a:cubicBezTo>
                    <a:pt x="4757" y="15731"/>
                    <a:pt x="7856" y="15727"/>
                    <a:pt x="7987" y="15714"/>
                  </a:cubicBezTo>
                  <a:cubicBezTo>
                    <a:pt x="8033" y="15709"/>
                    <a:pt x="8047" y="15661"/>
                    <a:pt x="8117" y="15288"/>
                  </a:cubicBezTo>
                  <a:cubicBezTo>
                    <a:pt x="8196" y="14863"/>
                    <a:pt x="8341" y="13996"/>
                    <a:pt x="8463" y="13211"/>
                  </a:cubicBezTo>
                  <a:cubicBezTo>
                    <a:pt x="8525" y="12813"/>
                    <a:pt x="8547" y="12485"/>
                    <a:pt x="8516" y="12414"/>
                  </a:cubicBezTo>
                  <a:cubicBezTo>
                    <a:pt x="8509" y="12397"/>
                    <a:pt x="8502" y="12287"/>
                    <a:pt x="8499" y="12168"/>
                  </a:cubicBezTo>
                  <a:cubicBezTo>
                    <a:pt x="8497" y="12038"/>
                    <a:pt x="8448" y="11654"/>
                    <a:pt x="8377" y="11201"/>
                  </a:cubicBezTo>
                  <a:cubicBezTo>
                    <a:pt x="8313" y="10787"/>
                    <a:pt x="8168" y="9854"/>
                    <a:pt x="8056" y="9128"/>
                  </a:cubicBezTo>
                  <a:cubicBezTo>
                    <a:pt x="7754" y="7177"/>
                    <a:pt x="7459" y="5266"/>
                    <a:pt x="7131" y="3142"/>
                  </a:cubicBezTo>
                  <a:cubicBezTo>
                    <a:pt x="6754" y="703"/>
                    <a:pt x="6784" y="866"/>
                    <a:pt x="6706" y="791"/>
                  </a:cubicBezTo>
                  <a:cubicBezTo>
                    <a:pt x="6655" y="741"/>
                    <a:pt x="6505" y="720"/>
                    <a:pt x="6356" y="724"/>
                  </a:cubicBezTo>
                  <a:close/>
                  <a:moveTo>
                    <a:pt x="3037" y="2718"/>
                  </a:moveTo>
                  <a:cubicBezTo>
                    <a:pt x="3030" y="2738"/>
                    <a:pt x="3001" y="2887"/>
                    <a:pt x="2973" y="3050"/>
                  </a:cubicBezTo>
                  <a:cubicBezTo>
                    <a:pt x="2946" y="3213"/>
                    <a:pt x="2909" y="3426"/>
                    <a:pt x="2891" y="3523"/>
                  </a:cubicBezTo>
                  <a:lnTo>
                    <a:pt x="2859" y="3700"/>
                  </a:lnTo>
                  <a:lnTo>
                    <a:pt x="2805" y="3580"/>
                  </a:lnTo>
                  <a:cubicBezTo>
                    <a:pt x="2662" y="3260"/>
                    <a:pt x="2428" y="3378"/>
                    <a:pt x="2386" y="3792"/>
                  </a:cubicBezTo>
                  <a:cubicBezTo>
                    <a:pt x="2378" y="3875"/>
                    <a:pt x="2387" y="3988"/>
                    <a:pt x="2411" y="4117"/>
                  </a:cubicBezTo>
                  <a:cubicBezTo>
                    <a:pt x="2442" y="4279"/>
                    <a:pt x="2464" y="4328"/>
                    <a:pt x="2536" y="4393"/>
                  </a:cubicBezTo>
                  <a:cubicBezTo>
                    <a:pt x="2584" y="4436"/>
                    <a:pt x="2642" y="4458"/>
                    <a:pt x="2664" y="4442"/>
                  </a:cubicBezTo>
                  <a:cubicBezTo>
                    <a:pt x="2731" y="4392"/>
                    <a:pt x="2728" y="4485"/>
                    <a:pt x="2648" y="4902"/>
                  </a:cubicBezTo>
                  <a:cubicBezTo>
                    <a:pt x="2606" y="5123"/>
                    <a:pt x="2577" y="5318"/>
                    <a:pt x="2585" y="5335"/>
                  </a:cubicBezTo>
                  <a:cubicBezTo>
                    <a:pt x="2612" y="5397"/>
                    <a:pt x="2807" y="5556"/>
                    <a:pt x="2824" y="5531"/>
                  </a:cubicBezTo>
                  <a:cubicBezTo>
                    <a:pt x="2834" y="5516"/>
                    <a:pt x="2842" y="5471"/>
                    <a:pt x="2842" y="5431"/>
                  </a:cubicBezTo>
                  <a:cubicBezTo>
                    <a:pt x="2842" y="5300"/>
                    <a:pt x="2944" y="5044"/>
                    <a:pt x="3032" y="4954"/>
                  </a:cubicBezTo>
                  <a:cubicBezTo>
                    <a:pt x="3144" y="4838"/>
                    <a:pt x="3249" y="4877"/>
                    <a:pt x="3341" y="5066"/>
                  </a:cubicBezTo>
                  <a:cubicBezTo>
                    <a:pt x="3468" y="5327"/>
                    <a:pt x="3500" y="5655"/>
                    <a:pt x="3429" y="5965"/>
                  </a:cubicBezTo>
                  <a:lnTo>
                    <a:pt x="3392" y="6124"/>
                  </a:lnTo>
                  <a:lnTo>
                    <a:pt x="3540" y="6271"/>
                  </a:lnTo>
                  <a:cubicBezTo>
                    <a:pt x="3680" y="6409"/>
                    <a:pt x="3719" y="6438"/>
                    <a:pt x="3719" y="6407"/>
                  </a:cubicBezTo>
                  <a:cubicBezTo>
                    <a:pt x="3719" y="6400"/>
                    <a:pt x="3823" y="5804"/>
                    <a:pt x="3951" y="5083"/>
                  </a:cubicBezTo>
                  <a:lnTo>
                    <a:pt x="4183" y="3771"/>
                  </a:lnTo>
                  <a:lnTo>
                    <a:pt x="4122" y="3712"/>
                  </a:lnTo>
                  <a:cubicBezTo>
                    <a:pt x="3304" y="2922"/>
                    <a:pt x="3049" y="2688"/>
                    <a:pt x="3037" y="2718"/>
                  </a:cubicBezTo>
                  <a:close/>
                  <a:moveTo>
                    <a:pt x="856" y="4007"/>
                  </a:moveTo>
                  <a:lnTo>
                    <a:pt x="856" y="5532"/>
                  </a:lnTo>
                  <a:lnTo>
                    <a:pt x="856" y="7057"/>
                  </a:lnTo>
                  <a:lnTo>
                    <a:pt x="1096" y="7057"/>
                  </a:lnTo>
                  <a:cubicBezTo>
                    <a:pt x="1228" y="7057"/>
                    <a:pt x="1341" y="7071"/>
                    <a:pt x="1348" y="7087"/>
                  </a:cubicBezTo>
                  <a:cubicBezTo>
                    <a:pt x="1355" y="7103"/>
                    <a:pt x="1343" y="7167"/>
                    <a:pt x="1322" y="7229"/>
                  </a:cubicBezTo>
                  <a:cubicBezTo>
                    <a:pt x="1249" y="7447"/>
                    <a:pt x="1289" y="7851"/>
                    <a:pt x="1396" y="7987"/>
                  </a:cubicBezTo>
                  <a:cubicBezTo>
                    <a:pt x="1523" y="8148"/>
                    <a:pt x="1690" y="8015"/>
                    <a:pt x="1732" y="7719"/>
                  </a:cubicBezTo>
                  <a:cubicBezTo>
                    <a:pt x="1759" y="7529"/>
                    <a:pt x="1744" y="7275"/>
                    <a:pt x="1702" y="7194"/>
                  </a:cubicBezTo>
                  <a:cubicBezTo>
                    <a:pt x="1647" y="7087"/>
                    <a:pt x="1698" y="7057"/>
                    <a:pt x="1938" y="7057"/>
                  </a:cubicBezTo>
                  <a:lnTo>
                    <a:pt x="2180" y="7057"/>
                  </a:lnTo>
                  <a:lnTo>
                    <a:pt x="2180" y="6510"/>
                  </a:lnTo>
                  <a:lnTo>
                    <a:pt x="2180" y="5962"/>
                  </a:lnTo>
                  <a:lnTo>
                    <a:pt x="2122" y="6032"/>
                  </a:lnTo>
                  <a:cubicBezTo>
                    <a:pt x="2091" y="6070"/>
                    <a:pt x="2029" y="6102"/>
                    <a:pt x="1984" y="6102"/>
                  </a:cubicBezTo>
                  <a:cubicBezTo>
                    <a:pt x="1916" y="6102"/>
                    <a:pt x="1891" y="6074"/>
                    <a:pt x="1829" y="5928"/>
                  </a:cubicBezTo>
                  <a:cubicBezTo>
                    <a:pt x="1703" y="5636"/>
                    <a:pt x="1707" y="5375"/>
                    <a:pt x="1842" y="5099"/>
                  </a:cubicBezTo>
                  <a:cubicBezTo>
                    <a:pt x="1918" y="4942"/>
                    <a:pt x="2027" y="4916"/>
                    <a:pt x="2122" y="5032"/>
                  </a:cubicBezTo>
                  <a:lnTo>
                    <a:pt x="2180" y="5102"/>
                  </a:lnTo>
                  <a:lnTo>
                    <a:pt x="2180" y="4554"/>
                  </a:lnTo>
                  <a:lnTo>
                    <a:pt x="2180" y="4007"/>
                  </a:lnTo>
                  <a:lnTo>
                    <a:pt x="1518" y="4007"/>
                  </a:lnTo>
                  <a:lnTo>
                    <a:pt x="856" y="4007"/>
                  </a:lnTo>
                  <a:close/>
                  <a:moveTo>
                    <a:pt x="2883" y="6446"/>
                  </a:moveTo>
                  <a:cubicBezTo>
                    <a:pt x="2811" y="6452"/>
                    <a:pt x="2740" y="6525"/>
                    <a:pt x="2705" y="6661"/>
                  </a:cubicBezTo>
                  <a:cubicBezTo>
                    <a:pt x="2660" y="6834"/>
                    <a:pt x="2655" y="7135"/>
                    <a:pt x="2695" y="7269"/>
                  </a:cubicBezTo>
                  <a:cubicBezTo>
                    <a:pt x="2711" y="7322"/>
                    <a:pt x="2719" y="7377"/>
                    <a:pt x="2712" y="7392"/>
                  </a:cubicBezTo>
                  <a:cubicBezTo>
                    <a:pt x="2705" y="7408"/>
                    <a:pt x="2613" y="7422"/>
                    <a:pt x="2507" y="7422"/>
                  </a:cubicBezTo>
                  <a:lnTo>
                    <a:pt x="2316" y="7422"/>
                  </a:lnTo>
                  <a:lnTo>
                    <a:pt x="2316" y="7622"/>
                  </a:lnTo>
                  <a:lnTo>
                    <a:pt x="2316" y="7823"/>
                  </a:lnTo>
                  <a:lnTo>
                    <a:pt x="2399" y="7855"/>
                  </a:lnTo>
                  <a:cubicBezTo>
                    <a:pt x="2611" y="7938"/>
                    <a:pt x="2745" y="8280"/>
                    <a:pt x="2745" y="8742"/>
                  </a:cubicBezTo>
                  <a:cubicBezTo>
                    <a:pt x="2745" y="9215"/>
                    <a:pt x="2586" y="9607"/>
                    <a:pt x="2395" y="9607"/>
                  </a:cubicBezTo>
                  <a:lnTo>
                    <a:pt x="2316" y="9607"/>
                  </a:lnTo>
                  <a:lnTo>
                    <a:pt x="2316" y="9949"/>
                  </a:lnTo>
                  <a:lnTo>
                    <a:pt x="2316" y="10290"/>
                  </a:lnTo>
                  <a:lnTo>
                    <a:pt x="2930" y="10290"/>
                  </a:lnTo>
                  <a:lnTo>
                    <a:pt x="3543" y="10290"/>
                  </a:lnTo>
                  <a:lnTo>
                    <a:pt x="3543" y="8855"/>
                  </a:lnTo>
                  <a:lnTo>
                    <a:pt x="3543" y="7422"/>
                  </a:lnTo>
                  <a:lnTo>
                    <a:pt x="3313" y="7422"/>
                  </a:lnTo>
                  <a:cubicBezTo>
                    <a:pt x="3186" y="7422"/>
                    <a:pt x="3078" y="7412"/>
                    <a:pt x="3072" y="7398"/>
                  </a:cubicBezTo>
                  <a:cubicBezTo>
                    <a:pt x="3067" y="7385"/>
                    <a:pt x="3079" y="7292"/>
                    <a:pt x="3099" y="7194"/>
                  </a:cubicBezTo>
                  <a:cubicBezTo>
                    <a:pt x="3143" y="6989"/>
                    <a:pt x="3135" y="6810"/>
                    <a:pt x="3073" y="6628"/>
                  </a:cubicBezTo>
                  <a:cubicBezTo>
                    <a:pt x="3030" y="6499"/>
                    <a:pt x="2955" y="6440"/>
                    <a:pt x="2883" y="6446"/>
                  </a:cubicBezTo>
                  <a:close/>
                  <a:moveTo>
                    <a:pt x="856" y="7422"/>
                  </a:moveTo>
                  <a:lnTo>
                    <a:pt x="856" y="8855"/>
                  </a:lnTo>
                  <a:lnTo>
                    <a:pt x="856" y="10290"/>
                  </a:lnTo>
                  <a:lnTo>
                    <a:pt x="1518" y="10290"/>
                  </a:lnTo>
                  <a:lnTo>
                    <a:pt x="2180" y="10290"/>
                  </a:lnTo>
                  <a:lnTo>
                    <a:pt x="2180" y="9751"/>
                  </a:lnTo>
                  <a:cubicBezTo>
                    <a:pt x="2180" y="9455"/>
                    <a:pt x="2185" y="9200"/>
                    <a:pt x="2191" y="9185"/>
                  </a:cubicBezTo>
                  <a:cubicBezTo>
                    <a:pt x="2198" y="9169"/>
                    <a:pt x="2232" y="9190"/>
                    <a:pt x="2268" y="9229"/>
                  </a:cubicBezTo>
                  <a:cubicBezTo>
                    <a:pt x="2391" y="9367"/>
                    <a:pt x="2546" y="9206"/>
                    <a:pt x="2590" y="8895"/>
                  </a:cubicBezTo>
                  <a:cubicBezTo>
                    <a:pt x="2656" y="8427"/>
                    <a:pt x="2450" y="8031"/>
                    <a:pt x="2259" y="8262"/>
                  </a:cubicBezTo>
                  <a:cubicBezTo>
                    <a:pt x="2229" y="8298"/>
                    <a:pt x="2199" y="8316"/>
                    <a:pt x="2192" y="8300"/>
                  </a:cubicBezTo>
                  <a:cubicBezTo>
                    <a:pt x="2185" y="8285"/>
                    <a:pt x="2180" y="8080"/>
                    <a:pt x="2180" y="7846"/>
                  </a:cubicBezTo>
                  <a:lnTo>
                    <a:pt x="2180" y="7422"/>
                  </a:lnTo>
                  <a:lnTo>
                    <a:pt x="2038" y="7422"/>
                  </a:lnTo>
                  <a:lnTo>
                    <a:pt x="1896" y="7422"/>
                  </a:lnTo>
                  <a:lnTo>
                    <a:pt x="1893" y="7606"/>
                  </a:lnTo>
                  <a:cubicBezTo>
                    <a:pt x="1886" y="8021"/>
                    <a:pt x="1698" y="8423"/>
                    <a:pt x="1513" y="8423"/>
                  </a:cubicBezTo>
                  <a:cubicBezTo>
                    <a:pt x="1351" y="8423"/>
                    <a:pt x="1162" y="8022"/>
                    <a:pt x="1137" y="7627"/>
                  </a:cubicBezTo>
                  <a:lnTo>
                    <a:pt x="1124" y="7422"/>
                  </a:lnTo>
                  <a:lnTo>
                    <a:pt x="990" y="7422"/>
                  </a:lnTo>
                  <a:lnTo>
                    <a:pt x="856" y="7422"/>
                  </a:lnTo>
                  <a:close/>
                  <a:moveTo>
                    <a:pt x="21579" y="11088"/>
                  </a:moveTo>
                  <a:cubicBezTo>
                    <a:pt x="21569" y="11103"/>
                    <a:pt x="21560" y="11176"/>
                    <a:pt x="21560" y="11250"/>
                  </a:cubicBezTo>
                  <a:cubicBezTo>
                    <a:pt x="21560" y="11323"/>
                    <a:pt x="21569" y="11383"/>
                    <a:pt x="21579" y="11383"/>
                  </a:cubicBezTo>
                  <a:cubicBezTo>
                    <a:pt x="21590" y="11383"/>
                    <a:pt x="21599" y="11309"/>
                    <a:pt x="21599" y="11220"/>
                  </a:cubicBezTo>
                  <a:cubicBezTo>
                    <a:pt x="21599" y="11124"/>
                    <a:pt x="21591" y="11071"/>
                    <a:pt x="21579" y="11088"/>
                  </a:cubicBezTo>
                  <a:close/>
                  <a:moveTo>
                    <a:pt x="9" y="11119"/>
                  </a:moveTo>
                  <a:cubicBezTo>
                    <a:pt x="6" y="11110"/>
                    <a:pt x="4" y="11148"/>
                    <a:pt x="4" y="11223"/>
                  </a:cubicBezTo>
                  <a:cubicBezTo>
                    <a:pt x="3" y="11323"/>
                    <a:pt x="7" y="11370"/>
                    <a:pt x="12" y="11327"/>
                  </a:cubicBezTo>
                  <a:cubicBezTo>
                    <a:pt x="17" y="11283"/>
                    <a:pt x="17" y="11201"/>
                    <a:pt x="13" y="11144"/>
                  </a:cubicBezTo>
                  <a:cubicBezTo>
                    <a:pt x="11" y="11130"/>
                    <a:pt x="10" y="11122"/>
                    <a:pt x="9" y="11119"/>
                  </a:cubicBezTo>
                  <a:close/>
                  <a:moveTo>
                    <a:pt x="849" y="14024"/>
                  </a:moveTo>
                  <a:lnTo>
                    <a:pt x="862" y="15037"/>
                  </a:lnTo>
                  <a:cubicBezTo>
                    <a:pt x="869" y="15594"/>
                    <a:pt x="875" y="16218"/>
                    <a:pt x="875" y="16423"/>
                  </a:cubicBezTo>
                  <a:cubicBezTo>
                    <a:pt x="875" y="16735"/>
                    <a:pt x="880" y="16796"/>
                    <a:pt x="908" y="16808"/>
                  </a:cubicBezTo>
                  <a:cubicBezTo>
                    <a:pt x="926" y="16817"/>
                    <a:pt x="982" y="16828"/>
                    <a:pt x="1032" y="16832"/>
                  </a:cubicBezTo>
                  <a:lnTo>
                    <a:pt x="1124" y="16840"/>
                  </a:lnTo>
                  <a:lnTo>
                    <a:pt x="1133" y="16638"/>
                  </a:lnTo>
                  <a:cubicBezTo>
                    <a:pt x="1145" y="16385"/>
                    <a:pt x="1220" y="16117"/>
                    <a:pt x="1317" y="15976"/>
                  </a:cubicBezTo>
                  <a:cubicBezTo>
                    <a:pt x="1425" y="15819"/>
                    <a:pt x="1618" y="15822"/>
                    <a:pt x="1719" y="15982"/>
                  </a:cubicBezTo>
                  <a:cubicBezTo>
                    <a:pt x="1813" y="16130"/>
                    <a:pt x="1886" y="16381"/>
                    <a:pt x="1901" y="16602"/>
                  </a:cubicBezTo>
                  <a:cubicBezTo>
                    <a:pt x="1907" y="16700"/>
                    <a:pt x="1920" y="16789"/>
                    <a:pt x="1929" y="16802"/>
                  </a:cubicBezTo>
                  <a:cubicBezTo>
                    <a:pt x="1937" y="16816"/>
                    <a:pt x="1991" y="16826"/>
                    <a:pt x="2047" y="16825"/>
                  </a:cubicBezTo>
                  <a:lnTo>
                    <a:pt x="2151" y="16822"/>
                  </a:lnTo>
                  <a:lnTo>
                    <a:pt x="2156" y="16412"/>
                  </a:lnTo>
                  <a:cubicBezTo>
                    <a:pt x="2163" y="15868"/>
                    <a:pt x="2162" y="15870"/>
                    <a:pt x="2258" y="15987"/>
                  </a:cubicBezTo>
                  <a:cubicBezTo>
                    <a:pt x="2422" y="16186"/>
                    <a:pt x="2589" y="15963"/>
                    <a:pt x="2589" y="15544"/>
                  </a:cubicBezTo>
                  <a:cubicBezTo>
                    <a:pt x="2589" y="15368"/>
                    <a:pt x="2579" y="15311"/>
                    <a:pt x="2523" y="15179"/>
                  </a:cubicBezTo>
                  <a:cubicBezTo>
                    <a:pt x="2468" y="15051"/>
                    <a:pt x="2442" y="15025"/>
                    <a:pt x="2371" y="15025"/>
                  </a:cubicBezTo>
                  <a:cubicBezTo>
                    <a:pt x="2324" y="15025"/>
                    <a:pt x="2267" y="15057"/>
                    <a:pt x="2243" y="15096"/>
                  </a:cubicBezTo>
                  <a:cubicBezTo>
                    <a:pt x="2167" y="15221"/>
                    <a:pt x="2157" y="15148"/>
                    <a:pt x="2171" y="14565"/>
                  </a:cubicBezTo>
                  <a:lnTo>
                    <a:pt x="2185" y="14024"/>
                  </a:lnTo>
                  <a:lnTo>
                    <a:pt x="1517" y="14024"/>
                  </a:lnTo>
                  <a:lnTo>
                    <a:pt x="849" y="14024"/>
                  </a:lnTo>
                  <a:close/>
                  <a:moveTo>
                    <a:pt x="2336" y="14024"/>
                  </a:moveTo>
                  <a:lnTo>
                    <a:pt x="2336" y="14309"/>
                  </a:lnTo>
                  <a:lnTo>
                    <a:pt x="2336" y="14593"/>
                  </a:lnTo>
                  <a:lnTo>
                    <a:pt x="2436" y="14650"/>
                  </a:lnTo>
                  <a:cubicBezTo>
                    <a:pt x="2613" y="14748"/>
                    <a:pt x="2733" y="15049"/>
                    <a:pt x="2757" y="15451"/>
                  </a:cubicBezTo>
                  <a:cubicBezTo>
                    <a:pt x="2783" y="15903"/>
                    <a:pt x="2595" y="16438"/>
                    <a:pt x="2410" y="16438"/>
                  </a:cubicBezTo>
                  <a:lnTo>
                    <a:pt x="2336" y="16438"/>
                  </a:lnTo>
                  <a:lnTo>
                    <a:pt x="2336" y="16642"/>
                  </a:lnTo>
                  <a:lnTo>
                    <a:pt x="2336" y="16847"/>
                  </a:lnTo>
                  <a:lnTo>
                    <a:pt x="2527" y="16847"/>
                  </a:lnTo>
                  <a:cubicBezTo>
                    <a:pt x="2632" y="16847"/>
                    <a:pt x="2724" y="16859"/>
                    <a:pt x="2731" y="16875"/>
                  </a:cubicBezTo>
                  <a:cubicBezTo>
                    <a:pt x="2738" y="16891"/>
                    <a:pt x="2731" y="16962"/>
                    <a:pt x="2715" y="17032"/>
                  </a:cubicBezTo>
                  <a:cubicBezTo>
                    <a:pt x="2699" y="17103"/>
                    <a:pt x="2686" y="17221"/>
                    <a:pt x="2686" y="17295"/>
                  </a:cubicBezTo>
                  <a:lnTo>
                    <a:pt x="2686" y="17430"/>
                  </a:lnTo>
                  <a:lnTo>
                    <a:pt x="2891" y="17436"/>
                  </a:lnTo>
                  <a:lnTo>
                    <a:pt x="3095" y="17440"/>
                  </a:lnTo>
                  <a:lnTo>
                    <a:pt x="3095" y="17268"/>
                  </a:lnTo>
                  <a:cubicBezTo>
                    <a:pt x="3095" y="17173"/>
                    <a:pt x="3082" y="17051"/>
                    <a:pt x="3066" y="16997"/>
                  </a:cubicBezTo>
                  <a:cubicBezTo>
                    <a:pt x="3050" y="16943"/>
                    <a:pt x="3044" y="16888"/>
                    <a:pt x="3054" y="16874"/>
                  </a:cubicBezTo>
                  <a:cubicBezTo>
                    <a:pt x="3063" y="16860"/>
                    <a:pt x="3173" y="16846"/>
                    <a:pt x="3296" y="16844"/>
                  </a:cubicBezTo>
                  <a:cubicBezTo>
                    <a:pt x="3477" y="16841"/>
                    <a:pt x="3523" y="16826"/>
                    <a:pt x="3532" y="16771"/>
                  </a:cubicBezTo>
                  <a:cubicBezTo>
                    <a:pt x="3538" y="16734"/>
                    <a:pt x="3543" y="16100"/>
                    <a:pt x="3543" y="15363"/>
                  </a:cubicBezTo>
                  <a:lnTo>
                    <a:pt x="3543" y="14024"/>
                  </a:lnTo>
                  <a:lnTo>
                    <a:pt x="2940" y="14024"/>
                  </a:lnTo>
                  <a:lnTo>
                    <a:pt x="2336" y="14024"/>
                  </a:lnTo>
                  <a:close/>
                  <a:moveTo>
                    <a:pt x="1537" y="16260"/>
                  </a:moveTo>
                  <a:cubicBezTo>
                    <a:pt x="1492" y="16251"/>
                    <a:pt x="1445" y="16270"/>
                    <a:pt x="1403" y="16320"/>
                  </a:cubicBezTo>
                  <a:cubicBezTo>
                    <a:pt x="1303" y="16442"/>
                    <a:pt x="1272" y="16803"/>
                    <a:pt x="1341" y="17049"/>
                  </a:cubicBezTo>
                  <a:cubicBezTo>
                    <a:pt x="1362" y="17122"/>
                    <a:pt x="1375" y="17199"/>
                    <a:pt x="1369" y="17219"/>
                  </a:cubicBezTo>
                  <a:cubicBezTo>
                    <a:pt x="1364" y="17240"/>
                    <a:pt x="1251" y="17256"/>
                    <a:pt x="1117" y="17256"/>
                  </a:cubicBezTo>
                  <a:cubicBezTo>
                    <a:pt x="984" y="17256"/>
                    <a:pt x="875" y="17265"/>
                    <a:pt x="875" y="17276"/>
                  </a:cubicBezTo>
                  <a:cubicBezTo>
                    <a:pt x="875" y="17286"/>
                    <a:pt x="880" y="17325"/>
                    <a:pt x="886" y="17362"/>
                  </a:cubicBezTo>
                  <a:cubicBezTo>
                    <a:pt x="895" y="17419"/>
                    <a:pt x="987" y="17430"/>
                    <a:pt x="1509" y="17430"/>
                  </a:cubicBezTo>
                  <a:cubicBezTo>
                    <a:pt x="2091" y="17430"/>
                    <a:pt x="2123" y="17425"/>
                    <a:pt x="2142" y="17342"/>
                  </a:cubicBezTo>
                  <a:cubicBezTo>
                    <a:pt x="2161" y="17260"/>
                    <a:pt x="2151" y="17256"/>
                    <a:pt x="1919" y="17256"/>
                  </a:cubicBezTo>
                  <a:cubicBezTo>
                    <a:pt x="1776" y="17256"/>
                    <a:pt x="1671" y="17237"/>
                    <a:pt x="1664" y="17210"/>
                  </a:cubicBezTo>
                  <a:cubicBezTo>
                    <a:pt x="1657" y="17185"/>
                    <a:pt x="1669" y="17112"/>
                    <a:pt x="1691" y="17046"/>
                  </a:cubicBezTo>
                  <a:cubicBezTo>
                    <a:pt x="1736" y="16912"/>
                    <a:pt x="1744" y="16685"/>
                    <a:pt x="1709" y="16504"/>
                  </a:cubicBezTo>
                  <a:cubicBezTo>
                    <a:pt x="1681" y="16362"/>
                    <a:pt x="1612" y="16273"/>
                    <a:pt x="1537" y="16260"/>
                  </a:cubicBezTo>
                  <a:close/>
                  <a:moveTo>
                    <a:pt x="1275" y="18716"/>
                  </a:moveTo>
                  <a:cubicBezTo>
                    <a:pt x="1241" y="18716"/>
                    <a:pt x="1208" y="18727"/>
                    <a:pt x="1193" y="18749"/>
                  </a:cubicBezTo>
                  <a:cubicBezTo>
                    <a:pt x="1172" y="18781"/>
                    <a:pt x="758" y="21381"/>
                    <a:pt x="758" y="21486"/>
                  </a:cubicBezTo>
                  <a:cubicBezTo>
                    <a:pt x="758" y="21515"/>
                    <a:pt x="791" y="21536"/>
                    <a:pt x="834" y="21536"/>
                  </a:cubicBezTo>
                  <a:cubicBezTo>
                    <a:pt x="908" y="21536"/>
                    <a:pt x="912" y="21528"/>
                    <a:pt x="945" y="21320"/>
                  </a:cubicBezTo>
                  <a:cubicBezTo>
                    <a:pt x="963" y="21201"/>
                    <a:pt x="990" y="21037"/>
                    <a:pt x="1004" y="20955"/>
                  </a:cubicBezTo>
                  <a:lnTo>
                    <a:pt x="1029" y="20805"/>
                  </a:lnTo>
                  <a:lnTo>
                    <a:pt x="1276" y="20818"/>
                  </a:lnTo>
                  <a:lnTo>
                    <a:pt x="1522" y="20830"/>
                  </a:lnTo>
                  <a:lnTo>
                    <a:pt x="1573" y="21183"/>
                  </a:lnTo>
                  <a:lnTo>
                    <a:pt x="1624" y="21536"/>
                  </a:lnTo>
                  <a:lnTo>
                    <a:pt x="1707" y="21536"/>
                  </a:lnTo>
                  <a:cubicBezTo>
                    <a:pt x="1753" y="21536"/>
                    <a:pt x="1790" y="21516"/>
                    <a:pt x="1790" y="21490"/>
                  </a:cubicBezTo>
                  <a:cubicBezTo>
                    <a:pt x="1790" y="21385"/>
                    <a:pt x="1378" y="18783"/>
                    <a:pt x="1356" y="18750"/>
                  </a:cubicBezTo>
                  <a:cubicBezTo>
                    <a:pt x="1341" y="18728"/>
                    <a:pt x="1308" y="18717"/>
                    <a:pt x="1275" y="18716"/>
                  </a:cubicBezTo>
                  <a:close/>
                  <a:moveTo>
                    <a:pt x="17449" y="18719"/>
                  </a:moveTo>
                  <a:cubicBezTo>
                    <a:pt x="17293" y="18725"/>
                    <a:pt x="17204" y="18845"/>
                    <a:pt x="17155" y="19106"/>
                  </a:cubicBezTo>
                  <a:cubicBezTo>
                    <a:pt x="17103" y="19378"/>
                    <a:pt x="17114" y="19655"/>
                    <a:pt x="17184" y="19869"/>
                  </a:cubicBezTo>
                  <a:cubicBezTo>
                    <a:pt x="17215" y="19965"/>
                    <a:pt x="17300" y="20102"/>
                    <a:pt x="17409" y="20234"/>
                  </a:cubicBezTo>
                  <a:cubicBezTo>
                    <a:pt x="17505" y="20350"/>
                    <a:pt x="17602" y="20499"/>
                    <a:pt x="17624" y="20565"/>
                  </a:cubicBezTo>
                  <a:cubicBezTo>
                    <a:pt x="17745" y="20923"/>
                    <a:pt x="17559" y="21344"/>
                    <a:pt x="17336" y="21219"/>
                  </a:cubicBezTo>
                  <a:cubicBezTo>
                    <a:pt x="17283" y="21189"/>
                    <a:pt x="17223" y="21137"/>
                    <a:pt x="17203" y="21102"/>
                  </a:cubicBezTo>
                  <a:cubicBezTo>
                    <a:pt x="17137" y="20985"/>
                    <a:pt x="17100" y="21019"/>
                    <a:pt x="17100" y="21194"/>
                  </a:cubicBezTo>
                  <a:cubicBezTo>
                    <a:pt x="17100" y="21325"/>
                    <a:pt x="17110" y="21365"/>
                    <a:pt x="17161" y="21427"/>
                  </a:cubicBezTo>
                  <a:cubicBezTo>
                    <a:pt x="17195" y="21467"/>
                    <a:pt x="17262" y="21516"/>
                    <a:pt x="17312" y="21535"/>
                  </a:cubicBezTo>
                  <a:cubicBezTo>
                    <a:pt x="17479" y="21600"/>
                    <a:pt x="17650" y="21511"/>
                    <a:pt x="17728" y="21318"/>
                  </a:cubicBezTo>
                  <a:cubicBezTo>
                    <a:pt x="17794" y="21157"/>
                    <a:pt x="17820" y="20988"/>
                    <a:pt x="17820" y="20725"/>
                  </a:cubicBezTo>
                  <a:cubicBezTo>
                    <a:pt x="17820" y="20354"/>
                    <a:pt x="17750" y="20178"/>
                    <a:pt x="17482" y="19872"/>
                  </a:cubicBezTo>
                  <a:cubicBezTo>
                    <a:pt x="17348" y="19719"/>
                    <a:pt x="17294" y="19575"/>
                    <a:pt x="17294" y="19375"/>
                  </a:cubicBezTo>
                  <a:cubicBezTo>
                    <a:pt x="17294" y="19047"/>
                    <a:pt x="17475" y="18916"/>
                    <a:pt x="17649" y="19117"/>
                  </a:cubicBezTo>
                  <a:cubicBezTo>
                    <a:pt x="17743" y="19225"/>
                    <a:pt x="17761" y="19212"/>
                    <a:pt x="17761" y="19031"/>
                  </a:cubicBezTo>
                  <a:cubicBezTo>
                    <a:pt x="17761" y="18838"/>
                    <a:pt x="17692" y="18749"/>
                    <a:pt x="17520" y="18724"/>
                  </a:cubicBezTo>
                  <a:cubicBezTo>
                    <a:pt x="17495" y="18720"/>
                    <a:pt x="17471" y="18718"/>
                    <a:pt x="17449" y="18719"/>
                  </a:cubicBezTo>
                  <a:close/>
                  <a:moveTo>
                    <a:pt x="6192" y="18724"/>
                  </a:moveTo>
                  <a:cubicBezTo>
                    <a:pt x="5992" y="18758"/>
                    <a:pt x="5847" y="19023"/>
                    <a:pt x="5773" y="19495"/>
                  </a:cubicBezTo>
                  <a:cubicBezTo>
                    <a:pt x="5717" y="19854"/>
                    <a:pt x="5721" y="20564"/>
                    <a:pt x="5781" y="20876"/>
                  </a:cubicBezTo>
                  <a:cubicBezTo>
                    <a:pt x="5835" y="21158"/>
                    <a:pt x="5906" y="21340"/>
                    <a:pt x="6007" y="21453"/>
                  </a:cubicBezTo>
                  <a:cubicBezTo>
                    <a:pt x="6070" y="21524"/>
                    <a:pt x="6119" y="21536"/>
                    <a:pt x="6261" y="21525"/>
                  </a:cubicBezTo>
                  <a:cubicBezTo>
                    <a:pt x="6487" y="21506"/>
                    <a:pt x="6569" y="21411"/>
                    <a:pt x="6578" y="21158"/>
                  </a:cubicBezTo>
                  <a:cubicBezTo>
                    <a:pt x="6581" y="21065"/>
                    <a:pt x="6575" y="20990"/>
                    <a:pt x="6565" y="20990"/>
                  </a:cubicBezTo>
                  <a:cubicBezTo>
                    <a:pt x="6554" y="20990"/>
                    <a:pt x="6504" y="21042"/>
                    <a:pt x="6454" y="21105"/>
                  </a:cubicBezTo>
                  <a:cubicBezTo>
                    <a:pt x="6346" y="21239"/>
                    <a:pt x="6203" y="21255"/>
                    <a:pt x="6105" y="21146"/>
                  </a:cubicBezTo>
                  <a:cubicBezTo>
                    <a:pt x="5935" y="20958"/>
                    <a:pt x="5853" y="20279"/>
                    <a:pt x="5929" y="19681"/>
                  </a:cubicBezTo>
                  <a:cubicBezTo>
                    <a:pt x="6006" y="19081"/>
                    <a:pt x="6217" y="18876"/>
                    <a:pt x="6455" y="19169"/>
                  </a:cubicBezTo>
                  <a:cubicBezTo>
                    <a:pt x="6517" y="19244"/>
                    <a:pt x="6571" y="19305"/>
                    <a:pt x="6575" y="19305"/>
                  </a:cubicBezTo>
                  <a:cubicBezTo>
                    <a:pt x="6580" y="19305"/>
                    <a:pt x="6581" y="19219"/>
                    <a:pt x="6578" y="19112"/>
                  </a:cubicBezTo>
                  <a:cubicBezTo>
                    <a:pt x="6573" y="18938"/>
                    <a:pt x="6565" y="18910"/>
                    <a:pt x="6496" y="18832"/>
                  </a:cubicBezTo>
                  <a:cubicBezTo>
                    <a:pt x="6452" y="18782"/>
                    <a:pt x="6361" y="18736"/>
                    <a:pt x="6281" y="18724"/>
                  </a:cubicBezTo>
                  <a:cubicBezTo>
                    <a:pt x="6250" y="18719"/>
                    <a:pt x="6221" y="18719"/>
                    <a:pt x="6192" y="18724"/>
                  </a:cubicBezTo>
                  <a:close/>
                  <a:moveTo>
                    <a:pt x="10127" y="18724"/>
                  </a:moveTo>
                  <a:cubicBezTo>
                    <a:pt x="9926" y="18757"/>
                    <a:pt x="9782" y="19022"/>
                    <a:pt x="9708" y="19495"/>
                  </a:cubicBezTo>
                  <a:cubicBezTo>
                    <a:pt x="9652" y="19854"/>
                    <a:pt x="9655" y="20564"/>
                    <a:pt x="9715" y="20876"/>
                  </a:cubicBezTo>
                  <a:cubicBezTo>
                    <a:pt x="9769" y="21158"/>
                    <a:pt x="9840" y="21340"/>
                    <a:pt x="9942" y="21453"/>
                  </a:cubicBezTo>
                  <a:cubicBezTo>
                    <a:pt x="10005" y="21524"/>
                    <a:pt x="10054" y="21536"/>
                    <a:pt x="10196" y="21525"/>
                  </a:cubicBezTo>
                  <a:cubicBezTo>
                    <a:pt x="10422" y="21506"/>
                    <a:pt x="10504" y="21411"/>
                    <a:pt x="10513" y="21158"/>
                  </a:cubicBezTo>
                  <a:cubicBezTo>
                    <a:pt x="10516" y="21065"/>
                    <a:pt x="10509" y="20990"/>
                    <a:pt x="10499" y="20990"/>
                  </a:cubicBezTo>
                  <a:cubicBezTo>
                    <a:pt x="10488" y="20990"/>
                    <a:pt x="10437" y="21043"/>
                    <a:pt x="10386" y="21108"/>
                  </a:cubicBezTo>
                  <a:cubicBezTo>
                    <a:pt x="10266" y="21258"/>
                    <a:pt x="10092" y="21251"/>
                    <a:pt x="9996" y="21091"/>
                  </a:cubicBezTo>
                  <a:cubicBezTo>
                    <a:pt x="9861" y="20866"/>
                    <a:pt x="9798" y="20217"/>
                    <a:pt x="9862" y="19704"/>
                  </a:cubicBezTo>
                  <a:cubicBezTo>
                    <a:pt x="9939" y="19083"/>
                    <a:pt x="10147" y="18871"/>
                    <a:pt x="10390" y="19169"/>
                  </a:cubicBezTo>
                  <a:cubicBezTo>
                    <a:pt x="10451" y="19244"/>
                    <a:pt x="10505" y="19305"/>
                    <a:pt x="10509" y="19305"/>
                  </a:cubicBezTo>
                  <a:cubicBezTo>
                    <a:pt x="10514" y="19305"/>
                    <a:pt x="10516" y="19221"/>
                    <a:pt x="10513" y="19117"/>
                  </a:cubicBezTo>
                  <a:cubicBezTo>
                    <a:pt x="10507" y="18949"/>
                    <a:pt x="10498" y="18916"/>
                    <a:pt x="10431" y="18835"/>
                  </a:cubicBezTo>
                  <a:cubicBezTo>
                    <a:pt x="10385" y="18779"/>
                    <a:pt x="10303" y="18737"/>
                    <a:pt x="10216" y="18724"/>
                  </a:cubicBezTo>
                  <a:cubicBezTo>
                    <a:pt x="10185" y="18719"/>
                    <a:pt x="10155" y="18719"/>
                    <a:pt x="10127" y="18724"/>
                  </a:cubicBezTo>
                  <a:close/>
                  <a:moveTo>
                    <a:pt x="3950" y="18936"/>
                  </a:moveTo>
                  <a:lnTo>
                    <a:pt x="3878" y="18949"/>
                  </a:lnTo>
                  <a:lnTo>
                    <a:pt x="3806" y="18964"/>
                  </a:lnTo>
                  <a:lnTo>
                    <a:pt x="3796" y="19215"/>
                  </a:lnTo>
                  <a:cubicBezTo>
                    <a:pt x="3787" y="19458"/>
                    <a:pt x="3785" y="19465"/>
                    <a:pt x="3724" y="19479"/>
                  </a:cubicBezTo>
                  <a:cubicBezTo>
                    <a:pt x="3669" y="19491"/>
                    <a:pt x="3660" y="19510"/>
                    <a:pt x="3660" y="19624"/>
                  </a:cubicBezTo>
                  <a:cubicBezTo>
                    <a:pt x="3660" y="19738"/>
                    <a:pt x="3669" y="19757"/>
                    <a:pt x="3724" y="19770"/>
                  </a:cubicBezTo>
                  <a:lnTo>
                    <a:pt x="3787" y="19783"/>
                  </a:lnTo>
                  <a:lnTo>
                    <a:pt x="3797" y="20489"/>
                  </a:lnTo>
                  <a:cubicBezTo>
                    <a:pt x="3808" y="21208"/>
                    <a:pt x="3826" y="21401"/>
                    <a:pt x="3888" y="21487"/>
                  </a:cubicBezTo>
                  <a:cubicBezTo>
                    <a:pt x="3908" y="21514"/>
                    <a:pt x="3980" y="21531"/>
                    <a:pt x="4050" y="21525"/>
                  </a:cubicBezTo>
                  <a:lnTo>
                    <a:pt x="4176" y="21514"/>
                  </a:lnTo>
                  <a:lnTo>
                    <a:pt x="4183" y="21361"/>
                  </a:lnTo>
                  <a:lnTo>
                    <a:pt x="4189" y="21209"/>
                  </a:lnTo>
                  <a:lnTo>
                    <a:pt x="4113" y="21238"/>
                  </a:lnTo>
                  <a:cubicBezTo>
                    <a:pt x="4051" y="21263"/>
                    <a:pt x="4031" y="21251"/>
                    <a:pt x="4000" y="21170"/>
                  </a:cubicBezTo>
                  <a:cubicBezTo>
                    <a:pt x="3966" y="21082"/>
                    <a:pt x="3962" y="21003"/>
                    <a:pt x="3962" y="20428"/>
                  </a:cubicBezTo>
                  <a:lnTo>
                    <a:pt x="3962" y="19783"/>
                  </a:lnTo>
                  <a:lnTo>
                    <a:pt x="4074" y="19770"/>
                  </a:lnTo>
                  <a:cubicBezTo>
                    <a:pt x="4183" y="19756"/>
                    <a:pt x="4186" y="19753"/>
                    <a:pt x="4186" y="19624"/>
                  </a:cubicBezTo>
                  <a:cubicBezTo>
                    <a:pt x="4186" y="19495"/>
                    <a:pt x="4183" y="19492"/>
                    <a:pt x="4074" y="19479"/>
                  </a:cubicBezTo>
                  <a:lnTo>
                    <a:pt x="3962" y="19464"/>
                  </a:lnTo>
                  <a:lnTo>
                    <a:pt x="3956" y="19200"/>
                  </a:lnTo>
                  <a:lnTo>
                    <a:pt x="3950" y="18936"/>
                  </a:lnTo>
                  <a:close/>
                  <a:moveTo>
                    <a:pt x="18075" y="18936"/>
                  </a:moveTo>
                  <a:lnTo>
                    <a:pt x="18070" y="19200"/>
                  </a:lnTo>
                  <a:cubicBezTo>
                    <a:pt x="18064" y="19460"/>
                    <a:pt x="18063" y="19465"/>
                    <a:pt x="18002" y="19479"/>
                  </a:cubicBezTo>
                  <a:cubicBezTo>
                    <a:pt x="17938" y="19493"/>
                    <a:pt x="17911" y="19574"/>
                    <a:pt x="17930" y="19689"/>
                  </a:cubicBezTo>
                  <a:cubicBezTo>
                    <a:pt x="17935" y="19726"/>
                    <a:pt x="17968" y="19762"/>
                    <a:pt x="18002" y="19770"/>
                  </a:cubicBezTo>
                  <a:lnTo>
                    <a:pt x="18063" y="19783"/>
                  </a:lnTo>
                  <a:lnTo>
                    <a:pt x="18074" y="20511"/>
                  </a:lnTo>
                  <a:cubicBezTo>
                    <a:pt x="18084" y="21248"/>
                    <a:pt x="18098" y="21393"/>
                    <a:pt x="18166" y="21489"/>
                  </a:cubicBezTo>
                  <a:cubicBezTo>
                    <a:pt x="18185" y="21515"/>
                    <a:pt x="18257" y="21531"/>
                    <a:pt x="18327" y="21525"/>
                  </a:cubicBezTo>
                  <a:lnTo>
                    <a:pt x="18453" y="21514"/>
                  </a:lnTo>
                  <a:lnTo>
                    <a:pt x="18459" y="21361"/>
                  </a:lnTo>
                  <a:lnTo>
                    <a:pt x="18466" y="21209"/>
                  </a:lnTo>
                  <a:lnTo>
                    <a:pt x="18388" y="21240"/>
                  </a:lnTo>
                  <a:cubicBezTo>
                    <a:pt x="18324" y="21265"/>
                    <a:pt x="18303" y="21253"/>
                    <a:pt x="18269" y="21174"/>
                  </a:cubicBezTo>
                  <a:cubicBezTo>
                    <a:pt x="18231" y="21085"/>
                    <a:pt x="18228" y="21038"/>
                    <a:pt x="18233" y="20431"/>
                  </a:cubicBezTo>
                  <a:lnTo>
                    <a:pt x="18239" y="19783"/>
                  </a:lnTo>
                  <a:lnTo>
                    <a:pt x="18351" y="19770"/>
                  </a:lnTo>
                  <a:cubicBezTo>
                    <a:pt x="18460" y="19756"/>
                    <a:pt x="18463" y="19753"/>
                    <a:pt x="18463" y="19624"/>
                  </a:cubicBezTo>
                  <a:cubicBezTo>
                    <a:pt x="18463" y="19495"/>
                    <a:pt x="18460" y="19492"/>
                    <a:pt x="18351" y="19479"/>
                  </a:cubicBezTo>
                  <a:lnTo>
                    <a:pt x="18239" y="19464"/>
                  </a:lnTo>
                  <a:lnTo>
                    <a:pt x="18229" y="19215"/>
                  </a:lnTo>
                  <a:lnTo>
                    <a:pt x="18220" y="18964"/>
                  </a:lnTo>
                  <a:lnTo>
                    <a:pt x="18147" y="18949"/>
                  </a:lnTo>
                  <a:lnTo>
                    <a:pt x="18075" y="18936"/>
                  </a:lnTo>
                  <a:close/>
                  <a:moveTo>
                    <a:pt x="12664" y="19440"/>
                  </a:moveTo>
                  <a:cubicBezTo>
                    <a:pt x="12606" y="19451"/>
                    <a:pt x="12546" y="19503"/>
                    <a:pt x="12487" y="19596"/>
                  </a:cubicBezTo>
                  <a:cubicBezTo>
                    <a:pt x="12389" y="19750"/>
                    <a:pt x="12388" y="19750"/>
                    <a:pt x="12353" y="19660"/>
                  </a:cubicBezTo>
                  <a:cubicBezTo>
                    <a:pt x="12253" y="19400"/>
                    <a:pt x="12086" y="19366"/>
                    <a:pt x="11960" y="19580"/>
                  </a:cubicBezTo>
                  <a:cubicBezTo>
                    <a:pt x="11894" y="19691"/>
                    <a:pt x="11877" y="19704"/>
                    <a:pt x="11869" y="19648"/>
                  </a:cubicBezTo>
                  <a:cubicBezTo>
                    <a:pt x="11864" y="19610"/>
                    <a:pt x="11855" y="19546"/>
                    <a:pt x="11850" y="19507"/>
                  </a:cubicBezTo>
                  <a:cubicBezTo>
                    <a:pt x="11844" y="19460"/>
                    <a:pt x="11823" y="19441"/>
                    <a:pt x="11787" y="19451"/>
                  </a:cubicBezTo>
                  <a:lnTo>
                    <a:pt x="11733" y="19464"/>
                  </a:lnTo>
                  <a:lnTo>
                    <a:pt x="11728" y="20501"/>
                  </a:lnTo>
                  <a:lnTo>
                    <a:pt x="11723" y="21536"/>
                  </a:lnTo>
                  <a:lnTo>
                    <a:pt x="11801" y="21536"/>
                  </a:lnTo>
                  <a:lnTo>
                    <a:pt x="11879" y="21536"/>
                  </a:lnTo>
                  <a:lnTo>
                    <a:pt x="11879" y="20824"/>
                  </a:lnTo>
                  <a:lnTo>
                    <a:pt x="11879" y="20111"/>
                  </a:lnTo>
                  <a:lnTo>
                    <a:pt x="11959" y="19934"/>
                  </a:lnTo>
                  <a:cubicBezTo>
                    <a:pt x="12026" y="19786"/>
                    <a:pt x="12051" y="19758"/>
                    <a:pt x="12108" y="19770"/>
                  </a:cubicBezTo>
                  <a:cubicBezTo>
                    <a:pt x="12158" y="19779"/>
                    <a:pt x="12190" y="19821"/>
                    <a:pt x="12219" y="19912"/>
                  </a:cubicBezTo>
                  <a:cubicBezTo>
                    <a:pt x="12256" y="20028"/>
                    <a:pt x="12260" y="20114"/>
                    <a:pt x="12266" y="20789"/>
                  </a:cubicBezTo>
                  <a:lnTo>
                    <a:pt x="12272" y="21536"/>
                  </a:lnTo>
                  <a:lnTo>
                    <a:pt x="12339" y="21536"/>
                  </a:lnTo>
                  <a:lnTo>
                    <a:pt x="12405" y="21536"/>
                  </a:lnTo>
                  <a:lnTo>
                    <a:pt x="12405" y="20836"/>
                  </a:lnTo>
                  <a:lnTo>
                    <a:pt x="12405" y="20136"/>
                  </a:lnTo>
                  <a:lnTo>
                    <a:pt x="12493" y="19949"/>
                  </a:lnTo>
                  <a:cubicBezTo>
                    <a:pt x="12577" y="19767"/>
                    <a:pt x="12634" y="19724"/>
                    <a:pt x="12706" y="19789"/>
                  </a:cubicBezTo>
                  <a:cubicBezTo>
                    <a:pt x="12771" y="19847"/>
                    <a:pt x="12785" y="20005"/>
                    <a:pt x="12795" y="20762"/>
                  </a:cubicBezTo>
                  <a:lnTo>
                    <a:pt x="12805" y="21514"/>
                  </a:lnTo>
                  <a:lnTo>
                    <a:pt x="12877" y="21528"/>
                  </a:lnTo>
                  <a:lnTo>
                    <a:pt x="12951" y="21542"/>
                  </a:lnTo>
                  <a:lnTo>
                    <a:pt x="12951" y="20741"/>
                  </a:lnTo>
                  <a:cubicBezTo>
                    <a:pt x="12951" y="19837"/>
                    <a:pt x="12936" y="19685"/>
                    <a:pt x="12831" y="19535"/>
                  </a:cubicBezTo>
                  <a:cubicBezTo>
                    <a:pt x="12779" y="19462"/>
                    <a:pt x="12723" y="19430"/>
                    <a:pt x="12664" y="19440"/>
                  </a:cubicBezTo>
                  <a:close/>
                  <a:moveTo>
                    <a:pt x="13640" y="19440"/>
                  </a:moveTo>
                  <a:cubicBezTo>
                    <a:pt x="13588" y="19448"/>
                    <a:pt x="13534" y="19488"/>
                    <a:pt x="13482" y="19560"/>
                  </a:cubicBezTo>
                  <a:cubicBezTo>
                    <a:pt x="13396" y="19677"/>
                    <a:pt x="13396" y="19676"/>
                    <a:pt x="13386" y="19581"/>
                  </a:cubicBezTo>
                  <a:cubicBezTo>
                    <a:pt x="13375" y="19483"/>
                    <a:pt x="13300" y="19412"/>
                    <a:pt x="13264" y="19464"/>
                  </a:cubicBezTo>
                  <a:cubicBezTo>
                    <a:pt x="13250" y="19483"/>
                    <a:pt x="13243" y="19846"/>
                    <a:pt x="13243" y="20514"/>
                  </a:cubicBezTo>
                  <a:lnTo>
                    <a:pt x="13243" y="21536"/>
                  </a:lnTo>
                  <a:lnTo>
                    <a:pt x="13311" y="21536"/>
                  </a:lnTo>
                  <a:lnTo>
                    <a:pt x="13379" y="21536"/>
                  </a:lnTo>
                  <a:lnTo>
                    <a:pt x="13379" y="20836"/>
                  </a:lnTo>
                  <a:lnTo>
                    <a:pt x="13379" y="20136"/>
                  </a:lnTo>
                  <a:lnTo>
                    <a:pt x="13466" y="19949"/>
                  </a:lnTo>
                  <a:cubicBezTo>
                    <a:pt x="13571" y="19724"/>
                    <a:pt x="13641" y="19703"/>
                    <a:pt x="13712" y="19878"/>
                  </a:cubicBezTo>
                  <a:cubicBezTo>
                    <a:pt x="13757" y="19991"/>
                    <a:pt x="13759" y="20023"/>
                    <a:pt x="13765" y="20766"/>
                  </a:cubicBezTo>
                  <a:lnTo>
                    <a:pt x="13772" y="21536"/>
                  </a:lnTo>
                  <a:lnTo>
                    <a:pt x="13848" y="21536"/>
                  </a:lnTo>
                  <a:lnTo>
                    <a:pt x="13924" y="21536"/>
                  </a:lnTo>
                  <a:lnTo>
                    <a:pt x="13924" y="20836"/>
                  </a:lnTo>
                  <a:lnTo>
                    <a:pt x="13924" y="20136"/>
                  </a:lnTo>
                  <a:lnTo>
                    <a:pt x="14013" y="19946"/>
                  </a:lnTo>
                  <a:cubicBezTo>
                    <a:pt x="14126" y="19704"/>
                    <a:pt x="14202" y="19702"/>
                    <a:pt x="14270" y="19939"/>
                  </a:cubicBezTo>
                  <a:cubicBezTo>
                    <a:pt x="14311" y="20084"/>
                    <a:pt x="14314" y="20138"/>
                    <a:pt x="14314" y="20814"/>
                  </a:cubicBezTo>
                  <a:lnTo>
                    <a:pt x="14314" y="21536"/>
                  </a:lnTo>
                  <a:lnTo>
                    <a:pt x="14394" y="21536"/>
                  </a:lnTo>
                  <a:lnTo>
                    <a:pt x="14474" y="21536"/>
                  </a:lnTo>
                  <a:lnTo>
                    <a:pt x="14467" y="20706"/>
                  </a:lnTo>
                  <a:cubicBezTo>
                    <a:pt x="14461" y="19979"/>
                    <a:pt x="14456" y="19857"/>
                    <a:pt x="14423" y="19728"/>
                  </a:cubicBezTo>
                  <a:cubicBezTo>
                    <a:pt x="14330" y="19370"/>
                    <a:pt x="14106" y="19349"/>
                    <a:pt x="13949" y="19685"/>
                  </a:cubicBezTo>
                  <a:lnTo>
                    <a:pt x="13904" y="19780"/>
                  </a:lnTo>
                  <a:lnTo>
                    <a:pt x="13860" y="19661"/>
                  </a:lnTo>
                  <a:cubicBezTo>
                    <a:pt x="13803" y="19502"/>
                    <a:pt x="13725" y="19427"/>
                    <a:pt x="13640" y="19440"/>
                  </a:cubicBezTo>
                  <a:close/>
                  <a:moveTo>
                    <a:pt x="20028" y="19440"/>
                  </a:moveTo>
                  <a:cubicBezTo>
                    <a:pt x="19977" y="19448"/>
                    <a:pt x="19923" y="19488"/>
                    <a:pt x="19871" y="19560"/>
                  </a:cubicBezTo>
                  <a:cubicBezTo>
                    <a:pt x="19785" y="19677"/>
                    <a:pt x="19785" y="19676"/>
                    <a:pt x="19774" y="19581"/>
                  </a:cubicBezTo>
                  <a:cubicBezTo>
                    <a:pt x="19763" y="19483"/>
                    <a:pt x="19689" y="19412"/>
                    <a:pt x="19652" y="19464"/>
                  </a:cubicBezTo>
                  <a:cubicBezTo>
                    <a:pt x="19639" y="19483"/>
                    <a:pt x="19631" y="19846"/>
                    <a:pt x="19631" y="20514"/>
                  </a:cubicBezTo>
                  <a:lnTo>
                    <a:pt x="19631" y="21536"/>
                  </a:lnTo>
                  <a:lnTo>
                    <a:pt x="19700" y="21536"/>
                  </a:lnTo>
                  <a:lnTo>
                    <a:pt x="19768" y="21536"/>
                  </a:lnTo>
                  <a:lnTo>
                    <a:pt x="19768" y="20836"/>
                  </a:lnTo>
                  <a:lnTo>
                    <a:pt x="19768" y="20136"/>
                  </a:lnTo>
                  <a:lnTo>
                    <a:pt x="19855" y="19949"/>
                  </a:lnTo>
                  <a:cubicBezTo>
                    <a:pt x="19960" y="19724"/>
                    <a:pt x="20030" y="19703"/>
                    <a:pt x="20100" y="19878"/>
                  </a:cubicBezTo>
                  <a:cubicBezTo>
                    <a:pt x="20146" y="19991"/>
                    <a:pt x="20148" y="20023"/>
                    <a:pt x="20154" y="20766"/>
                  </a:cubicBezTo>
                  <a:lnTo>
                    <a:pt x="20160" y="21536"/>
                  </a:lnTo>
                  <a:lnTo>
                    <a:pt x="20237" y="21536"/>
                  </a:lnTo>
                  <a:lnTo>
                    <a:pt x="20313" y="21536"/>
                  </a:lnTo>
                  <a:lnTo>
                    <a:pt x="20313" y="20836"/>
                  </a:lnTo>
                  <a:lnTo>
                    <a:pt x="20313" y="20136"/>
                  </a:lnTo>
                  <a:lnTo>
                    <a:pt x="20400" y="19949"/>
                  </a:lnTo>
                  <a:cubicBezTo>
                    <a:pt x="20505" y="19724"/>
                    <a:pt x="20576" y="19703"/>
                    <a:pt x="20646" y="19878"/>
                  </a:cubicBezTo>
                  <a:cubicBezTo>
                    <a:pt x="20691" y="19991"/>
                    <a:pt x="20693" y="20023"/>
                    <a:pt x="20699" y="20766"/>
                  </a:cubicBezTo>
                  <a:lnTo>
                    <a:pt x="20706" y="21536"/>
                  </a:lnTo>
                  <a:lnTo>
                    <a:pt x="20784" y="21536"/>
                  </a:lnTo>
                  <a:lnTo>
                    <a:pt x="20862" y="21536"/>
                  </a:lnTo>
                  <a:lnTo>
                    <a:pt x="20855" y="20728"/>
                  </a:lnTo>
                  <a:cubicBezTo>
                    <a:pt x="20849" y="20064"/>
                    <a:pt x="20842" y="19891"/>
                    <a:pt x="20813" y="19753"/>
                  </a:cubicBezTo>
                  <a:cubicBezTo>
                    <a:pt x="20733" y="19372"/>
                    <a:pt x="20499" y="19338"/>
                    <a:pt x="20337" y="19685"/>
                  </a:cubicBezTo>
                  <a:lnTo>
                    <a:pt x="20293" y="19780"/>
                  </a:lnTo>
                  <a:lnTo>
                    <a:pt x="20249" y="19661"/>
                  </a:lnTo>
                  <a:cubicBezTo>
                    <a:pt x="20192" y="19502"/>
                    <a:pt x="20113" y="19427"/>
                    <a:pt x="20028" y="19440"/>
                  </a:cubicBezTo>
                  <a:close/>
                  <a:moveTo>
                    <a:pt x="8051" y="19442"/>
                  </a:moveTo>
                  <a:cubicBezTo>
                    <a:pt x="7989" y="19442"/>
                    <a:pt x="7952" y="19473"/>
                    <a:pt x="7907" y="19562"/>
                  </a:cubicBezTo>
                  <a:cubicBezTo>
                    <a:pt x="7846" y="19681"/>
                    <a:pt x="7846" y="19681"/>
                    <a:pt x="7835" y="19584"/>
                  </a:cubicBezTo>
                  <a:cubicBezTo>
                    <a:pt x="7824" y="19484"/>
                    <a:pt x="7749" y="19411"/>
                    <a:pt x="7712" y="19464"/>
                  </a:cubicBezTo>
                  <a:cubicBezTo>
                    <a:pt x="7699" y="19483"/>
                    <a:pt x="7692" y="19846"/>
                    <a:pt x="7692" y="20514"/>
                  </a:cubicBezTo>
                  <a:lnTo>
                    <a:pt x="7692" y="21536"/>
                  </a:lnTo>
                  <a:lnTo>
                    <a:pt x="7760" y="21536"/>
                  </a:lnTo>
                  <a:lnTo>
                    <a:pt x="7829" y="21536"/>
                  </a:lnTo>
                  <a:lnTo>
                    <a:pt x="7829" y="20885"/>
                  </a:lnTo>
                  <a:lnTo>
                    <a:pt x="7829" y="20234"/>
                  </a:lnTo>
                  <a:lnTo>
                    <a:pt x="7888" y="20045"/>
                  </a:lnTo>
                  <a:cubicBezTo>
                    <a:pt x="7952" y="19839"/>
                    <a:pt x="7997" y="19785"/>
                    <a:pt x="8101" y="19784"/>
                  </a:cubicBezTo>
                  <a:cubicBezTo>
                    <a:pt x="8157" y="19784"/>
                    <a:pt x="8170" y="19764"/>
                    <a:pt x="8176" y="19678"/>
                  </a:cubicBezTo>
                  <a:cubicBezTo>
                    <a:pt x="8185" y="19517"/>
                    <a:pt x="8145" y="19442"/>
                    <a:pt x="8051" y="19442"/>
                  </a:cubicBezTo>
                  <a:close/>
                  <a:moveTo>
                    <a:pt x="16185" y="19442"/>
                  </a:moveTo>
                  <a:cubicBezTo>
                    <a:pt x="16094" y="19438"/>
                    <a:pt x="15999" y="19510"/>
                    <a:pt x="15952" y="19643"/>
                  </a:cubicBezTo>
                  <a:cubicBezTo>
                    <a:pt x="15921" y="19729"/>
                    <a:pt x="15892" y="19696"/>
                    <a:pt x="15892" y="19577"/>
                  </a:cubicBezTo>
                  <a:cubicBezTo>
                    <a:pt x="15892" y="19485"/>
                    <a:pt x="15814" y="19409"/>
                    <a:pt x="15776" y="19464"/>
                  </a:cubicBezTo>
                  <a:cubicBezTo>
                    <a:pt x="15763" y="19483"/>
                    <a:pt x="15756" y="19847"/>
                    <a:pt x="15756" y="20517"/>
                  </a:cubicBezTo>
                  <a:lnTo>
                    <a:pt x="15756" y="21542"/>
                  </a:lnTo>
                  <a:lnTo>
                    <a:pt x="15829" y="21528"/>
                  </a:lnTo>
                  <a:lnTo>
                    <a:pt x="15902" y="21514"/>
                  </a:lnTo>
                  <a:lnTo>
                    <a:pt x="15907" y="20799"/>
                  </a:lnTo>
                  <a:lnTo>
                    <a:pt x="15912" y="20084"/>
                  </a:lnTo>
                  <a:lnTo>
                    <a:pt x="15994" y="19922"/>
                  </a:lnTo>
                  <a:cubicBezTo>
                    <a:pt x="16111" y="19687"/>
                    <a:pt x="16217" y="19701"/>
                    <a:pt x="16277" y="19959"/>
                  </a:cubicBezTo>
                  <a:cubicBezTo>
                    <a:pt x="16302" y="20070"/>
                    <a:pt x="16311" y="20260"/>
                    <a:pt x="16317" y="20821"/>
                  </a:cubicBezTo>
                  <a:lnTo>
                    <a:pt x="16324" y="21541"/>
                  </a:lnTo>
                  <a:lnTo>
                    <a:pt x="16396" y="21528"/>
                  </a:lnTo>
                  <a:lnTo>
                    <a:pt x="16466" y="21514"/>
                  </a:lnTo>
                  <a:lnTo>
                    <a:pt x="16465" y="20740"/>
                  </a:lnTo>
                  <a:cubicBezTo>
                    <a:pt x="16463" y="19862"/>
                    <a:pt x="16445" y="19690"/>
                    <a:pt x="16336" y="19535"/>
                  </a:cubicBezTo>
                  <a:cubicBezTo>
                    <a:pt x="16294" y="19475"/>
                    <a:pt x="16240" y="19444"/>
                    <a:pt x="16185" y="19442"/>
                  </a:cubicBezTo>
                  <a:close/>
                  <a:moveTo>
                    <a:pt x="2870" y="19443"/>
                  </a:moveTo>
                  <a:cubicBezTo>
                    <a:pt x="2856" y="19437"/>
                    <a:pt x="2836" y="19446"/>
                    <a:pt x="2811" y="19461"/>
                  </a:cubicBezTo>
                  <a:lnTo>
                    <a:pt x="2761" y="19492"/>
                  </a:lnTo>
                  <a:lnTo>
                    <a:pt x="2768" y="20275"/>
                  </a:lnTo>
                  <a:cubicBezTo>
                    <a:pt x="2778" y="21294"/>
                    <a:pt x="2803" y="21435"/>
                    <a:pt x="2988" y="21539"/>
                  </a:cubicBezTo>
                  <a:cubicBezTo>
                    <a:pt x="3073" y="21587"/>
                    <a:pt x="3172" y="21543"/>
                    <a:pt x="3254" y="21421"/>
                  </a:cubicBezTo>
                  <a:cubicBezTo>
                    <a:pt x="3328" y="21309"/>
                    <a:pt x="3349" y="21316"/>
                    <a:pt x="3349" y="21453"/>
                  </a:cubicBezTo>
                  <a:cubicBezTo>
                    <a:pt x="3349" y="21518"/>
                    <a:pt x="3364" y="21536"/>
                    <a:pt x="3417" y="21536"/>
                  </a:cubicBezTo>
                  <a:lnTo>
                    <a:pt x="3485" y="21536"/>
                  </a:lnTo>
                  <a:lnTo>
                    <a:pt x="3485" y="20516"/>
                  </a:lnTo>
                  <a:cubicBezTo>
                    <a:pt x="3485" y="19534"/>
                    <a:pt x="3483" y="19492"/>
                    <a:pt x="3446" y="19464"/>
                  </a:cubicBezTo>
                  <a:cubicBezTo>
                    <a:pt x="3425" y="19448"/>
                    <a:pt x="3389" y="19448"/>
                    <a:pt x="3368" y="19464"/>
                  </a:cubicBezTo>
                  <a:cubicBezTo>
                    <a:pt x="3331" y="19491"/>
                    <a:pt x="3329" y="19534"/>
                    <a:pt x="3329" y="20188"/>
                  </a:cubicBezTo>
                  <a:lnTo>
                    <a:pt x="3329" y="20881"/>
                  </a:lnTo>
                  <a:lnTo>
                    <a:pt x="3256" y="21048"/>
                  </a:lnTo>
                  <a:cubicBezTo>
                    <a:pt x="3152" y="21286"/>
                    <a:pt x="3079" y="21311"/>
                    <a:pt x="2995" y="21136"/>
                  </a:cubicBezTo>
                  <a:lnTo>
                    <a:pt x="2930" y="20998"/>
                  </a:lnTo>
                  <a:lnTo>
                    <a:pt x="2923" y="20240"/>
                  </a:lnTo>
                  <a:cubicBezTo>
                    <a:pt x="2918" y="19627"/>
                    <a:pt x="2915" y="19462"/>
                    <a:pt x="2870" y="19443"/>
                  </a:cubicBezTo>
                  <a:close/>
                  <a:moveTo>
                    <a:pt x="2261" y="19445"/>
                  </a:moveTo>
                  <a:cubicBezTo>
                    <a:pt x="2216" y="19448"/>
                    <a:pt x="2172" y="19468"/>
                    <a:pt x="2135" y="19504"/>
                  </a:cubicBezTo>
                  <a:cubicBezTo>
                    <a:pt x="1980" y="19655"/>
                    <a:pt x="1893" y="20103"/>
                    <a:pt x="1912" y="20651"/>
                  </a:cubicBezTo>
                  <a:cubicBezTo>
                    <a:pt x="1930" y="21175"/>
                    <a:pt x="2025" y="21477"/>
                    <a:pt x="2190" y="21538"/>
                  </a:cubicBezTo>
                  <a:cubicBezTo>
                    <a:pt x="2262" y="21565"/>
                    <a:pt x="2325" y="21557"/>
                    <a:pt x="2425" y="21511"/>
                  </a:cubicBezTo>
                  <a:cubicBezTo>
                    <a:pt x="2500" y="21477"/>
                    <a:pt x="2570" y="21311"/>
                    <a:pt x="2570" y="21169"/>
                  </a:cubicBezTo>
                  <a:cubicBezTo>
                    <a:pt x="2570" y="21007"/>
                    <a:pt x="2532" y="20995"/>
                    <a:pt x="2451" y="21130"/>
                  </a:cubicBezTo>
                  <a:cubicBezTo>
                    <a:pt x="2372" y="21262"/>
                    <a:pt x="2277" y="21289"/>
                    <a:pt x="2203" y="21200"/>
                  </a:cubicBezTo>
                  <a:cubicBezTo>
                    <a:pt x="2094" y="21068"/>
                    <a:pt x="2044" y="20675"/>
                    <a:pt x="2082" y="20247"/>
                  </a:cubicBezTo>
                  <a:cubicBezTo>
                    <a:pt x="2123" y="19777"/>
                    <a:pt x="2272" y="19620"/>
                    <a:pt x="2448" y="19857"/>
                  </a:cubicBezTo>
                  <a:cubicBezTo>
                    <a:pt x="2542" y="19983"/>
                    <a:pt x="2583" y="19939"/>
                    <a:pt x="2561" y="19738"/>
                  </a:cubicBezTo>
                  <a:cubicBezTo>
                    <a:pt x="2542" y="19557"/>
                    <a:pt x="2395" y="19434"/>
                    <a:pt x="2261" y="19445"/>
                  </a:cubicBezTo>
                  <a:close/>
                  <a:moveTo>
                    <a:pt x="7087" y="19445"/>
                  </a:moveTo>
                  <a:cubicBezTo>
                    <a:pt x="7012" y="19444"/>
                    <a:pt x="6934" y="19472"/>
                    <a:pt x="6874" y="19529"/>
                  </a:cubicBezTo>
                  <a:cubicBezTo>
                    <a:pt x="6798" y="19601"/>
                    <a:pt x="6785" y="19632"/>
                    <a:pt x="6780" y="19761"/>
                  </a:cubicBezTo>
                  <a:cubicBezTo>
                    <a:pt x="6773" y="19928"/>
                    <a:pt x="6779" y="19929"/>
                    <a:pt x="6956" y="19781"/>
                  </a:cubicBezTo>
                  <a:cubicBezTo>
                    <a:pt x="7130" y="19637"/>
                    <a:pt x="7247" y="19787"/>
                    <a:pt x="7252" y="20161"/>
                  </a:cubicBezTo>
                  <a:lnTo>
                    <a:pt x="7254" y="20330"/>
                  </a:lnTo>
                  <a:lnTo>
                    <a:pt x="7088" y="20357"/>
                  </a:lnTo>
                  <a:cubicBezTo>
                    <a:pt x="6831" y="20399"/>
                    <a:pt x="6735" y="20564"/>
                    <a:pt x="6735" y="20961"/>
                  </a:cubicBezTo>
                  <a:cubicBezTo>
                    <a:pt x="6735" y="21317"/>
                    <a:pt x="6801" y="21498"/>
                    <a:pt x="6952" y="21548"/>
                  </a:cubicBezTo>
                  <a:cubicBezTo>
                    <a:pt x="7033" y="21575"/>
                    <a:pt x="7134" y="21530"/>
                    <a:pt x="7202" y="21434"/>
                  </a:cubicBezTo>
                  <a:lnTo>
                    <a:pt x="7266" y="21344"/>
                  </a:lnTo>
                  <a:lnTo>
                    <a:pt x="7277" y="21443"/>
                  </a:lnTo>
                  <a:cubicBezTo>
                    <a:pt x="7286" y="21522"/>
                    <a:pt x="7300" y="21539"/>
                    <a:pt x="7349" y="21528"/>
                  </a:cubicBezTo>
                  <a:lnTo>
                    <a:pt x="7410" y="21514"/>
                  </a:lnTo>
                  <a:lnTo>
                    <a:pt x="7410" y="20718"/>
                  </a:lnTo>
                  <a:cubicBezTo>
                    <a:pt x="7410" y="19794"/>
                    <a:pt x="7396" y="19668"/>
                    <a:pt x="7281" y="19531"/>
                  </a:cubicBezTo>
                  <a:cubicBezTo>
                    <a:pt x="7233" y="19473"/>
                    <a:pt x="7162" y="19445"/>
                    <a:pt x="7087" y="19445"/>
                  </a:cubicBezTo>
                  <a:close/>
                  <a:moveTo>
                    <a:pt x="19052" y="19445"/>
                  </a:moveTo>
                  <a:cubicBezTo>
                    <a:pt x="18929" y="19432"/>
                    <a:pt x="18796" y="19530"/>
                    <a:pt x="18727" y="19722"/>
                  </a:cubicBezTo>
                  <a:cubicBezTo>
                    <a:pt x="18611" y="20043"/>
                    <a:pt x="18590" y="20693"/>
                    <a:pt x="18680" y="21115"/>
                  </a:cubicBezTo>
                  <a:cubicBezTo>
                    <a:pt x="18737" y="21380"/>
                    <a:pt x="18799" y="21486"/>
                    <a:pt x="18922" y="21532"/>
                  </a:cubicBezTo>
                  <a:cubicBezTo>
                    <a:pt x="19029" y="21572"/>
                    <a:pt x="19180" y="21551"/>
                    <a:pt x="19276" y="21483"/>
                  </a:cubicBezTo>
                  <a:cubicBezTo>
                    <a:pt x="19319" y="21453"/>
                    <a:pt x="19343" y="21401"/>
                    <a:pt x="19352" y="21324"/>
                  </a:cubicBezTo>
                  <a:cubicBezTo>
                    <a:pt x="19370" y="21152"/>
                    <a:pt x="19339" y="21115"/>
                    <a:pt x="19243" y="21194"/>
                  </a:cubicBezTo>
                  <a:cubicBezTo>
                    <a:pt x="19136" y="21282"/>
                    <a:pt x="18984" y="21282"/>
                    <a:pt x="18911" y="21194"/>
                  </a:cubicBezTo>
                  <a:cubicBezTo>
                    <a:pt x="18842" y="21111"/>
                    <a:pt x="18789" y="20893"/>
                    <a:pt x="18798" y="20725"/>
                  </a:cubicBezTo>
                  <a:lnTo>
                    <a:pt x="18804" y="20603"/>
                  </a:lnTo>
                  <a:lnTo>
                    <a:pt x="19086" y="20580"/>
                  </a:lnTo>
                  <a:lnTo>
                    <a:pt x="19369" y="20557"/>
                  </a:lnTo>
                  <a:lnTo>
                    <a:pt x="19374" y="20333"/>
                  </a:lnTo>
                  <a:cubicBezTo>
                    <a:pt x="19383" y="20032"/>
                    <a:pt x="19334" y="19744"/>
                    <a:pt x="19248" y="19592"/>
                  </a:cubicBezTo>
                  <a:cubicBezTo>
                    <a:pt x="19197" y="19500"/>
                    <a:pt x="19126" y="19452"/>
                    <a:pt x="19052" y="19445"/>
                  </a:cubicBezTo>
                  <a:close/>
                  <a:moveTo>
                    <a:pt x="4709" y="19449"/>
                  </a:moveTo>
                  <a:cubicBezTo>
                    <a:pt x="4563" y="19462"/>
                    <a:pt x="4479" y="19599"/>
                    <a:pt x="4411" y="19916"/>
                  </a:cubicBezTo>
                  <a:cubicBezTo>
                    <a:pt x="4363" y="20141"/>
                    <a:pt x="4354" y="20235"/>
                    <a:pt x="4355" y="20529"/>
                  </a:cubicBezTo>
                  <a:cubicBezTo>
                    <a:pt x="4355" y="21121"/>
                    <a:pt x="4460" y="21466"/>
                    <a:pt x="4662" y="21538"/>
                  </a:cubicBezTo>
                  <a:cubicBezTo>
                    <a:pt x="4766" y="21575"/>
                    <a:pt x="4940" y="21539"/>
                    <a:pt x="5019" y="21464"/>
                  </a:cubicBezTo>
                  <a:cubicBezTo>
                    <a:pt x="5071" y="21414"/>
                    <a:pt x="5082" y="21380"/>
                    <a:pt x="5082" y="21266"/>
                  </a:cubicBezTo>
                  <a:cubicBezTo>
                    <a:pt x="5082" y="21107"/>
                    <a:pt x="5080" y="21105"/>
                    <a:pt x="4975" y="21194"/>
                  </a:cubicBezTo>
                  <a:cubicBezTo>
                    <a:pt x="4932" y="21230"/>
                    <a:pt x="4847" y="21259"/>
                    <a:pt x="4785" y="21260"/>
                  </a:cubicBezTo>
                  <a:cubicBezTo>
                    <a:pt x="4684" y="21262"/>
                    <a:pt x="4665" y="21247"/>
                    <a:pt x="4602" y="21112"/>
                  </a:cubicBezTo>
                  <a:cubicBezTo>
                    <a:pt x="4546" y="20991"/>
                    <a:pt x="4532" y="20927"/>
                    <a:pt x="4530" y="20783"/>
                  </a:cubicBezTo>
                  <a:lnTo>
                    <a:pt x="4527" y="20603"/>
                  </a:lnTo>
                  <a:lnTo>
                    <a:pt x="4803" y="20590"/>
                  </a:lnTo>
                  <a:cubicBezTo>
                    <a:pt x="5005" y="20581"/>
                    <a:pt x="5084" y="20561"/>
                    <a:pt x="5100" y="20516"/>
                  </a:cubicBezTo>
                  <a:cubicBezTo>
                    <a:pt x="5133" y="20424"/>
                    <a:pt x="5104" y="19964"/>
                    <a:pt x="5055" y="19796"/>
                  </a:cubicBezTo>
                  <a:cubicBezTo>
                    <a:pt x="4983" y="19549"/>
                    <a:pt x="4918" y="19468"/>
                    <a:pt x="4775" y="19451"/>
                  </a:cubicBezTo>
                  <a:cubicBezTo>
                    <a:pt x="4751" y="19448"/>
                    <a:pt x="4729" y="19447"/>
                    <a:pt x="4709" y="19449"/>
                  </a:cubicBezTo>
                  <a:close/>
                  <a:moveTo>
                    <a:pt x="8661" y="19449"/>
                  </a:moveTo>
                  <a:cubicBezTo>
                    <a:pt x="8537" y="19460"/>
                    <a:pt x="8431" y="19572"/>
                    <a:pt x="8374" y="19759"/>
                  </a:cubicBezTo>
                  <a:cubicBezTo>
                    <a:pt x="8305" y="19986"/>
                    <a:pt x="8269" y="20421"/>
                    <a:pt x="8292" y="20750"/>
                  </a:cubicBezTo>
                  <a:cubicBezTo>
                    <a:pt x="8327" y="21238"/>
                    <a:pt x="8417" y="21471"/>
                    <a:pt x="8598" y="21538"/>
                  </a:cubicBezTo>
                  <a:cubicBezTo>
                    <a:pt x="8700" y="21576"/>
                    <a:pt x="8874" y="21539"/>
                    <a:pt x="8953" y="21464"/>
                  </a:cubicBezTo>
                  <a:cubicBezTo>
                    <a:pt x="9005" y="21414"/>
                    <a:pt x="9016" y="21380"/>
                    <a:pt x="9016" y="21266"/>
                  </a:cubicBezTo>
                  <a:cubicBezTo>
                    <a:pt x="9016" y="21107"/>
                    <a:pt x="9011" y="21103"/>
                    <a:pt x="8900" y="21195"/>
                  </a:cubicBezTo>
                  <a:cubicBezTo>
                    <a:pt x="8854" y="21233"/>
                    <a:pt x="8770" y="21263"/>
                    <a:pt x="8712" y="21263"/>
                  </a:cubicBezTo>
                  <a:cubicBezTo>
                    <a:pt x="8620" y="21263"/>
                    <a:pt x="8598" y="21243"/>
                    <a:pt x="8537" y="21112"/>
                  </a:cubicBezTo>
                  <a:cubicBezTo>
                    <a:pt x="8480" y="20991"/>
                    <a:pt x="8466" y="20927"/>
                    <a:pt x="8464" y="20783"/>
                  </a:cubicBezTo>
                  <a:lnTo>
                    <a:pt x="8461" y="20603"/>
                  </a:lnTo>
                  <a:lnTo>
                    <a:pt x="8738" y="20590"/>
                  </a:lnTo>
                  <a:cubicBezTo>
                    <a:pt x="9061" y="20575"/>
                    <a:pt x="9062" y="20574"/>
                    <a:pt x="9038" y="20154"/>
                  </a:cubicBezTo>
                  <a:cubicBezTo>
                    <a:pt x="9012" y="19703"/>
                    <a:pt x="8909" y="19479"/>
                    <a:pt x="8715" y="19451"/>
                  </a:cubicBezTo>
                  <a:cubicBezTo>
                    <a:pt x="8697" y="19448"/>
                    <a:pt x="8679" y="19448"/>
                    <a:pt x="8661" y="19449"/>
                  </a:cubicBezTo>
                  <a:close/>
                  <a:moveTo>
                    <a:pt x="11149" y="19449"/>
                  </a:moveTo>
                  <a:cubicBezTo>
                    <a:pt x="11127" y="19447"/>
                    <a:pt x="11104" y="19448"/>
                    <a:pt x="11079" y="19451"/>
                  </a:cubicBezTo>
                  <a:cubicBezTo>
                    <a:pt x="10894" y="19469"/>
                    <a:pt x="10798" y="19600"/>
                    <a:pt x="10729" y="19928"/>
                  </a:cubicBezTo>
                  <a:cubicBezTo>
                    <a:pt x="10691" y="20108"/>
                    <a:pt x="10683" y="20219"/>
                    <a:pt x="10683" y="20535"/>
                  </a:cubicBezTo>
                  <a:cubicBezTo>
                    <a:pt x="10683" y="20863"/>
                    <a:pt x="10690" y="20952"/>
                    <a:pt x="10731" y="21123"/>
                  </a:cubicBezTo>
                  <a:cubicBezTo>
                    <a:pt x="10793" y="21382"/>
                    <a:pt x="10856" y="21487"/>
                    <a:pt x="10975" y="21532"/>
                  </a:cubicBezTo>
                  <a:cubicBezTo>
                    <a:pt x="11070" y="21568"/>
                    <a:pt x="11085" y="21568"/>
                    <a:pt x="11216" y="21517"/>
                  </a:cubicBezTo>
                  <a:cubicBezTo>
                    <a:pt x="11306" y="21482"/>
                    <a:pt x="11404" y="21298"/>
                    <a:pt x="11455" y="21068"/>
                  </a:cubicBezTo>
                  <a:cubicBezTo>
                    <a:pt x="11519" y="20779"/>
                    <a:pt x="11516" y="20176"/>
                    <a:pt x="11450" y="19873"/>
                  </a:cubicBezTo>
                  <a:cubicBezTo>
                    <a:pt x="11387" y="19590"/>
                    <a:pt x="11301" y="19463"/>
                    <a:pt x="11149" y="19449"/>
                  </a:cubicBezTo>
                  <a:close/>
                  <a:moveTo>
                    <a:pt x="15115" y="19464"/>
                  </a:moveTo>
                  <a:cubicBezTo>
                    <a:pt x="14963" y="19464"/>
                    <a:pt x="14936" y="19478"/>
                    <a:pt x="14865" y="19587"/>
                  </a:cubicBezTo>
                  <a:cubicBezTo>
                    <a:pt x="14745" y="19774"/>
                    <a:pt x="14694" y="20054"/>
                    <a:pt x="14694" y="20535"/>
                  </a:cubicBezTo>
                  <a:cubicBezTo>
                    <a:pt x="14694" y="20864"/>
                    <a:pt x="14702" y="20952"/>
                    <a:pt x="14743" y="21123"/>
                  </a:cubicBezTo>
                  <a:cubicBezTo>
                    <a:pt x="14804" y="21375"/>
                    <a:pt x="14875" y="21499"/>
                    <a:pt x="14981" y="21539"/>
                  </a:cubicBezTo>
                  <a:cubicBezTo>
                    <a:pt x="15027" y="21557"/>
                    <a:pt x="15064" y="21573"/>
                    <a:pt x="15064" y="21576"/>
                  </a:cubicBezTo>
                  <a:cubicBezTo>
                    <a:pt x="15064" y="21579"/>
                    <a:pt x="15115" y="21562"/>
                    <a:pt x="15178" y="21538"/>
                  </a:cubicBezTo>
                  <a:cubicBezTo>
                    <a:pt x="15405" y="21451"/>
                    <a:pt x="15508" y="21115"/>
                    <a:pt x="15508" y="20462"/>
                  </a:cubicBezTo>
                  <a:cubicBezTo>
                    <a:pt x="15508" y="20023"/>
                    <a:pt x="15472" y="19815"/>
                    <a:pt x="15359" y="19605"/>
                  </a:cubicBezTo>
                  <a:cubicBezTo>
                    <a:pt x="15288" y="19473"/>
                    <a:pt x="15275" y="19464"/>
                    <a:pt x="15115" y="19464"/>
                  </a:cubicBezTo>
                  <a:close/>
                </a:path>
              </a:pathLst>
            </a:custGeom>
            <a:ln w="12700">
              <a:miter lim="400000"/>
            </a:ln>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3"/>
          <a:stretch>
            <a:fillRect/>
          </a:stretch>
        </p:blipFill>
        <p:spPr>
          <a:xfrm>
            <a:off x="2511177" y="-225288"/>
            <a:ext cx="19968111" cy="14166576"/>
          </a:xfrm>
          <a:prstGeom prst="rect">
            <a:avLst/>
          </a:prstGeom>
          <a:ln w="12700">
            <a:miter lim="400000"/>
          </a:ln>
        </p:spPr>
      </p:pic>
      <p:pic>
        <p:nvPicPr>
          <p:cNvPr id="187" name="Image" descr="Image"/>
          <p:cNvPicPr>
            <a:picLocks noChangeAspect="1"/>
          </p:cNvPicPr>
          <p:nvPr/>
        </p:nvPicPr>
        <p:blipFill>
          <a:blip r:embed="rId4">
            <a:alphaModFix amt="90346"/>
          </a:blip>
          <a:stretch>
            <a:fillRect/>
          </a:stretch>
        </p:blipFill>
        <p:spPr>
          <a:xfrm>
            <a:off x="655397" y="3481984"/>
            <a:ext cx="13627017" cy="4654557"/>
          </a:xfrm>
          <a:prstGeom prst="rect">
            <a:avLst/>
          </a:prstGeom>
          <a:ln w="12700">
            <a:miter lim="400000"/>
          </a:ln>
        </p:spPr>
      </p:pic>
      <p:pic>
        <p:nvPicPr>
          <p:cNvPr id="188" name="Image" descr="Image"/>
          <p:cNvPicPr>
            <a:picLocks noChangeAspect="1"/>
          </p:cNvPicPr>
          <p:nvPr/>
        </p:nvPicPr>
        <p:blipFill>
          <a:blip r:embed="rId5">
            <a:alphaModFix amt="89768"/>
          </a:blip>
          <a:stretch>
            <a:fillRect/>
          </a:stretch>
        </p:blipFill>
        <p:spPr>
          <a:xfrm>
            <a:off x="8181342" y="3952063"/>
            <a:ext cx="15815566" cy="4688612"/>
          </a:xfrm>
          <a:prstGeom prst="rect">
            <a:avLst/>
          </a:prstGeom>
          <a:ln w="12700">
            <a:miter lim="400000"/>
          </a:ln>
        </p:spPr>
      </p:pic>
      <p:pic>
        <p:nvPicPr>
          <p:cNvPr id="189" name="Image" descr="Image"/>
          <p:cNvPicPr>
            <a:picLocks noChangeAspect="1"/>
          </p:cNvPicPr>
          <p:nvPr/>
        </p:nvPicPr>
        <p:blipFill>
          <a:blip r:embed="rId6">
            <a:alphaModFix amt="89574"/>
          </a:blip>
          <a:stretch>
            <a:fillRect/>
          </a:stretch>
        </p:blipFill>
        <p:spPr>
          <a:xfrm>
            <a:off x="369996" y="4431653"/>
            <a:ext cx="14197820" cy="4209022"/>
          </a:xfrm>
          <a:prstGeom prst="rect">
            <a:avLst/>
          </a:prstGeom>
          <a:ln w="12700">
            <a:miter lim="400000"/>
          </a:ln>
        </p:spPr>
      </p:pic>
      <p:pic>
        <p:nvPicPr>
          <p:cNvPr id="190" name="Image" descr="Image"/>
          <p:cNvPicPr>
            <a:picLocks noChangeAspect="1"/>
          </p:cNvPicPr>
          <p:nvPr/>
        </p:nvPicPr>
        <p:blipFill>
          <a:blip r:embed="rId7">
            <a:alphaModFix amt="90237"/>
          </a:blip>
          <a:stretch>
            <a:fillRect/>
          </a:stretch>
        </p:blipFill>
        <p:spPr>
          <a:xfrm>
            <a:off x="-1" y="9112448"/>
            <a:ext cx="14107423" cy="3515443"/>
          </a:xfrm>
          <a:prstGeom prst="rect">
            <a:avLst/>
          </a:prstGeom>
          <a:ln w="12700">
            <a:miter lim="400000"/>
          </a:ln>
        </p:spPr>
      </p:pic>
      <p:pic>
        <p:nvPicPr>
          <p:cNvPr id="191" name="Image" descr="Image"/>
          <p:cNvPicPr>
            <a:picLocks noChangeAspect="1"/>
          </p:cNvPicPr>
          <p:nvPr/>
        </p:nvPicPr>
        <p:blipFill>
          <a:blip r:embed="rId8">
            <a:alphaModFix amt="90140"/>
          </a:blip>
          <a:stretch>
            <a:fillRect/>
          </a:stretch>
        </p:blipFill>
        <p:spPr>
          <a:xfrm>
            <a:off x="5460214" y="9112448"/>
            <a:ext cx="14625649" cy="3644580"/>
          </a:xfrm>
          <a:prstGeom prst="rect">
            <a:avLst/>
          </a:prstGeom>
          <a:ln w="12700">
            <a:miter lim="400000"/>
          </a:ln>
        </p:spPr>
      </p:pic>
    </p:spTree>
    <p:extLst>
      <p:ext uri="{BB962C8B-B14F-4D97-AF65-F5344CB8AC3E}">
        <p14:creationId xmlns:p14="http://schemas.microsoft.com/office/powerpoint/2010/main" val="803121136"/>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dissolv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87"/>
                                        </p:tgtEl>
                                        <p:attrNameLst>
                                          <p:attrName>style.visibility</p:attrName>
                                        </p:attrNameLst>
                                      </p:cBhvr>
                                      <p:to>
                                        <p:strVal val="visible"/>
                                      </p:to>
                                    </p:set>
                                    <p:animEffect transition="in" filter="dissolve">
                                      <p:cBhvr>
                                        <p:cTn id="7" dur="10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1" nodeType="clickEffect">
                                  <p:stCondLst>
                                    <p:cond delay="0"/>
                                  </p:stCondLst>
                                  <p:iterate>
                                    <p:tmAbs val="0"/>
                                  </p:iterate>
                                  <p:childTnLst>
                                    <p:animEffect transition="out" filter="dissolve">
                                      <p:cBhvr>
                                        <p:cTn id="11" dur="1000" fill="hold"/>
                                        <p:tgtEl>
                                          <p:spTgt spid="187"/>
                                        </p:tgtEl>
                                      </p:cBhvr>
                                    </p:animEffect>
                                    <p:set>
                                      <p:cBhvr>
                                        <p:cTn id="12" fill="hold">
                                          <p:stCondLst>
                                            <p:cond delay="999"/>
                                          </p:stCondLst>
                                        </p:cTn>
                                        <p:tgtEl>
                                          <p:spTgt spid="187"/>
                                        </p:tgtEl>
                                        <p:attrNameLst>
                                          <p:attrName>style.visibility</p:attrName>
                                        </p:attrNameLst>
                                      </p:cBhvr>
                                      <p:to>
                                        <p:strVal val="hidden"/>
                                      </p:to>
                                    </p:set>
                                  </p:childTnLst>
                                </p:cTn>
                              </p:par>
                            </p:childTnLst>
                          </p:cTn>
                        </p:par>
                        <p:par>
                          <p:cTn id="13" fill="hold">
                            <p:stCondLst>
                              <p:cond delay="1000"/>
                            </p:stCondLst>
                            <p:childTnLst>
                              <p:par>
                                <p:cTn id="14" presetID="9" presetClass="entr" fill="hold" grpId="0" nodeType="afterEffect">
                                  <p:stCondLst>
                                    <p:cond delay="0"/>
                                  </p:stCondLst>
                                  <p:iterate>
                                    <p:tmAbs val="0"/>
                                  </p:iterate>
                                  <p:childTnLst>
                                    <p:set>
                                      <p:cBhvr>
                                        <p:cTn id="15" fill="hold"/>
                                        <p:tgtEl>
                                          <p:spTgt spid="188"/>
                                        </p:tgtEl>
                                        <p:attrNameLst>
                                          <p:attrName>style.visibility</p:attrName>
                                        </p:attrNameLst>
                                      </p:cBhvr>
                                      <p:to>
                                        <p:strVal val="visible"/>
                                      </p:to>
                                    </p:set>
                                    <p:animEffect transition="in" filter="dissolve">
                                      <p:cBhvr>
                                        <p:cTn id="16" dur="1000"/>
                                        <p:tgtEl>
                                          <p:spTgt spid="18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fill="hold" grpId="1" nodeType="clickEffect">
                                  <p:stCondLst>
                                    <p:cond delay="0"/>
                                  </p:stCondLst>
                                  <p:iterate>
                                    <p:tmAbs val="0"/>
                                  </p:iterate>
                                  <p:childTnLst>
                                    <p:animEffect transition="out" filter="dissolve">
                                      <p:cBhvr>
                                        <p:cTn id="20" dur="1000" fill="hold"/>
                                        <p:tgtEl>
                                          <p:spTgt spid="188"/>
                                        </p:tgtEl>
                                      </p:cBhvr>
                                    </p:animEffect>
                                    <p:set>
                                      <p:cBhvr>
                                        <p:cTn id="21" fill="hold">
                                          <p:stCondLst>
                                            <p:cond delay="999"/>
                                          </p:stCondLst>
                                        </p:cTn>
                                        <p:tgtEl>
                                          <p:spTgt spid="188"/>
                                        </p:tgtEl>
                                        <p:attrNameLst>
                                          <p:attrName>style.visibility</p:attrName>
                                        </p:attrNameLst>
                                      </p:cBhvr>
                                      <p:to>
                                        <p:strVal val="hidden"/>
                                      </p:to>
                                    </p:set>
                                  </p:childTnLst>
                                </p:cTn>
                              </p:par>
                            </p:childTnLst>
                          </p:cTn>
                        </p:par>
                        <p:par>
                          <p:cTn id="22" fill="hold">
                            <p:stCondLst>
                              <p:cond delay="1000"/>
                            </p:stCondLst>
                            <p:childTnLst>
                              <p:par>
                                <p:cTn id="23" presetID="9" presetClass="entr" fill="hold" grpId="0" nodeType="afterEffect">
                                  <p:stCondLst>
                                    <p:cond delay="0"/>
                                  </p:stCondLst>
                                  <p:iterate>
                                    <p:tmAbs val="0"/>
                                  </p:iterate>
                                  <p:childTnLst>
                                    <p:set>
                                      <p:cBhvr>
                                        <p:cTn id="24" fill="hold"/>
                                        <p:tgtEl>
                                          <p:spTgt spid="189"/>
                                        </p:tgtEl>
                                        <p:attrNameLst>
                                          <p:attrName>style.visibility</p:attrName>
                                        </p:attrNameLst>
                                      </p:cBhvr>
                                      <p:to>
                                        <p:strVal val="visible"/>
                                      </p:to>
                                    </p:set>
                                    <p:animEffect transition="in" filter="dissolve">
                                      <p:cBhvr>
                                        <p:cTn id="25" dur="1000"/>
                                        <p:tgtEl>
                                          <p:spTgt spid="18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fill="hold" grpId="1" nodeType="clickEffect">
                                  <p:stCondLst>
                                    <p:cond delay="0"/>
                                  </p:stCondLst>
                                  <p:iterate>
                                    <p:tmAbs val="0"/>
                                  </p:iterate>
                                  <p:childTnLst>
                                    <p:animEffect transition="out" filter="dissolve">
                                      <p:cBhvr>
                                        <p:cTn id="29" dur="1000" fill="hold"/>
                                        <p:tgtEl>
                                          <p:spTgt spid="189"/>
                                        </p:tgtEl>
                                      </p:cBhvr>
                                    </p:animEffect>
                                    <p:set>
                                      <p:cBhvr>
                                        <p:cTn id="30" fill="hold">
                                          <p:stCondLst>
                                            <p:cond delay="999"/>
                                          </p:stCondLst>
                                        </p:cTn>
                                        <p:tgtEl>
                                          <p:spTgt spid="189"/>
                                        </p:tgtEl>
                                        <p:attrNameLst>
                                          <p:attrName>style.visibility</p:attrName>
                                        </p:attrNameLst>
                                      </p:cBhvr>
                                      <p:to>
                                        <p:strVal val="hidden"/>
                                      </p:to>
                                    </p:set>
                                  </p:childTnLst>
                                </p:cTn>
                              </p:par>
                            </p:childTnLst>
                          </p:cTn>
                        </p:par>
                        <p:par>
                          <p:cTn id="31" fill="hold">
                            <p:stCondLst>
                              <p:cond delay="1000"/>
                            </p:stCondLst>
                            <p:childTnLst>
                              <p:par>
                                <p:cTn id="32" presetID="9" presetClass="entr" fill="hold" grpId="0" nodeType="afterEffect">
                                  <p:stCondLst>
                                    <p:cond delay="0"/>
                                  </p:stCondLst>
                                  <p:iterate>
                                    <p:tmAbs val="0"/>
                                  </p:iterate>
                                  <p:childTnLst>
                                    <p:set>
                                      <p:cBhvr>
                                        <p:cTn id="33" fill="hold"/>
                                        <p:tgtEl>
                                          <p:spTgt spid="190"/>
                                        </p:tgtEl>
                                        <p:attrNameLst>
                                          <p:attrName>style.visibility</p:attrName>
                                        </p:attrNameLst>
                                      </p:cBhvr>
                                      <p:to>
                                        <p:strVal val="visible"/>
                                      </p:to>
                                    </p:set>
                                    <p:animEffect transition="in" filter="dissolve">
                                      <p:cBhvr>
                                        <p:cTn id="34" dur="1000"/>
                                        <p:tgtEl>
                                          <p:spTgt spid="19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fill="hold" grpId="1" nodeType="clickEffect">
                                  <p:stCondLst>
                                    <p:cond delay="0"/>
                                  </p:stCondLst>
                                  <p:iterate>
                                    <p:tmAbs val="0"/>
                                  </p:iterate>
                                  <p:childTnLst>
                                    <p:animEffect transition="out" filter="dissolve">
                                      <p:cBhvr>
                                        <p:cTn id="38" dur="1000" fill="hold"/>
                                        <p:tgtEl>
                                          <p:spTgt spid="190"/>
                                        </p:tgtEl>
                                      </p:cBhvr>
                                    </p:animEffect>
                                    <p:set>
                                      <p:cBhvr>
                                        <p:cTn id="39" fill="hold">
                                          <p:stCondLst>
                                            <p:cond delay="999"/>
                                          </p:stCondLst>
                                        </p:cTn>
                                        <p:tgtEl>
                                          <p:spTgt spid="190"/>
                                        </p:tgtEl>
                                        <p:attrNameLst>
                                          <p:attrName>style.visibility</p:attrName>
                                        </p:attrNameLst>
                                      </p:cBhvr>
                                      <p:to>
                                        <p:strVal val="hidden"/>
                                      </p:to>
                                    </p:set>
                                  </p:childTnLst>
                                </p:cTn>
                              </p:par>
                            </p:childTnLst>
                          </p:cTn>
                        </p:par>
                        <p:par>
                          <p:cTn id="40" fill="hold">
                            <p:stCondLst>
                              <p:cond delay="1000"/>
                            </p:stCondLst>
                            <p:childTnLst>
                              <p:par>
                                <p:cTn id="41" presetID="9" presetClass="entr" fill="hold" grpId="0" nodeType="afterEffect">
                                  <p:stCondLst>
                                    <p:cond delay="0"/>
                                  </p:stCondLst>
                                  <p:iterate>
                                    <p:tmAbs val="0"/>
                                  </p:iterate>
                                  <p:childTnLst>
                                    <p:set>
                                      <p:cBhvr>
                                        <p:cTn id="42" fill="hold"/>
                                        <p:tgtEl>
                                          <p:spTgt spid="191"/>
                                        </p:tgtEl>
                                        <p:attrNameLst>
                                          <p:attrName>style.visibility</p:attrName>
                                        </p:attrNameLst>
                                      </p:cBhvr>
                                      <p:to>
                                        <p:strVal val="visible"/>
                                      </p:to>
                                    </p:set>
                                    <p:animEffect transition="in" filter="dissolve">
                                      <p:cBhvr>
                                        <p:cTn id="43"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advAuto="0"/>
      <p:bldP spid="187" grpId="1" animBg="1" advAuto="0"/>
      <p:bldP spid="188" grpId="0" animBg="1" advAuto="0"/>
      <p:bldP spid="188" grpId="1" animBg="1" advAuto="0"/>
      <p:bldP spid="189" grpId="0" animBg="1" advAuto="0"/>
      <p:bldP spid="189" grpId="1" animBg="1" advAuto="0"/>
      <p:bldP spid="190" grpId="0" animBg="1" advAuto="0"/>
      <p:bldP spid="190" grpId="1" animBg="1" advAuto="0"/>
      <p:bldP spid="19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47BF2-BA86-EB49-9886-83B2B8E7EFB3}"/>
              </a:ext>
            </a:extLst>
          </p:cNvPr>
          <p:cNvSpPr>
            <a:spLocks noGrp="1"/>
          </p:cNvSpPr>
          <p:nvPr>
            <p:ph type="title"/>
          </p:nvPr>
        </p:nvSpPr>
        <p:spPr>
          <a:xfrm>
            <a:off x="681104" y="565249"/>
            <a:ext cx="10223500" cy="2195095"/>
          </a:xfrm>
        </p:spPr>
        <p:txBody>
          <a:bodyPr>
            <a:normAutofit/>
          </a:bodyPr>
          <a:lstStyle/>
          <a:p>
            <a:r>
              <a:rPr lang="en-US" sz="6000" b="0" dirty="0"/>
              <a:t>Generic Professional Capabilities</a:t>
            </a:r>
          </a:p>
        </p:txBody>
      </p:sp>
      <p:sp>
        <p:nvSpPr>
          <p:cNvPr id="9" name="The following must be prospectively approved by the GMC:…">
            <a:extLst>
              <a:ext uri="{FF2B5EF4-FFF2-40B4-BE49-F238E27FC236}">
                <a16:creationId xmlns:a16="http://schemas.microsoft.com/office/drawing/2014/main" id="{7DF39FD1-F0F0-5C43-A9DF-5981D91AD58B}"/>
              </a:ext>
            </a:extLst>
          </p:cNvPr>
          <p:cNvSpPr txBox="1">
            <a:spLocks noGrp="1"/>
          </p:cNvSpPr>
          <p:nvPr>
            <p:ph type="body" sz="quarter" idx="1"/>
          </p:nvPr>
        </p:nvSpPr>
        <p:spPr>
          <a:xfrm>
            <a:off x="10003536" y="2414016"/>
            <a:ext cx="12809676" cy="10190734"/>
          </a:xfrm>
          <a:prstGeom prst="rect">
            <a:avLst/>
          </a:prstGeom>
        </p:spPr>
        <p:txBody>
          <a:bodyPr anchor="ctr">
            <a:normAutofit/>
          </a:bodyPr>
          <a:lstStyle/>
          <a:p>
            <a:pPr marL="685800" indent="-685800">
              <a:buFont typeface="Arial" panose="020B0604020202020204" pitchFamily="34" charset="0"/>
              <a:buChar char="•"/>
            </a:pPr>
            <a:r>
              <a:rPr lang="en-GB" dirty="0"/>
              <a:t>Matrix of educational outcomes and descriptors that states common core content required in</a:t>
            </a:r>
            <a:br>
              <a:rPr lang="en-GB" dirty="0"/>
            </a:br>
            <a:r>
              <a:rPr lang="en-GB" dirty="0"/>
              <a:t>all postgraduate curricula</a:t>
            </a:r>
          </a:p>
          <a:p>
            <a:pPr marL="685800" indent="-685800">
              <a:buFont typeface="Arial" panose="020B0604020202020204" pitchFamily="34" charset="0"/>
              <a:buChar char="•"/>
            </a:pPr>
            <a:endParaRPr lang="en-GB" dirty="0"/>
          </a:p>
          <a:p>
            <a:pPr marL="685800" indent="-685800">
              <a:buFont typeface="Arial" panose="020B0604020202020204" pitchFamily="34" charset="0"/>
              <a:buChar char="•"/>
            </a:pPr>
            <a:r>
              <a:rPr lang="en-GB" dirty="0"/>
              <a:t>The </a:t>
            </a:r>
            <a:r>
              <a:rPr lang="en-GB" i="1" dirty="0"/>
              <a:t>GPC framework </a:t>
            </a:r>
            <a:r>
              <a:rPr lang="en-GB" dirty="0"/>
              <a:t>describes minimum GMC regulatory requirements which are essential</a:t>
            </a:r>
            <a:br>
              <a:rPr lang="en-GB" dirty="0"/>
            </a:br>
            <a:r>
              <a:rPr lang="en-GB" dirty="0"/>
              <a:t>and critical capabilities underpinning core professional practice in the UK</a:t>
            </a:r>
            <a:endParaRPr dirty="0"/>
          </a:p>
        </p:txBody>
      </p:sp>
      <p:pic>
        <p:nvPicPr>
          <p:cNvPr id="4" name="Picture 3">
            <a:extLst>
              <a:ext uri="{FF2B5EF4-FFF2-40B4-BE49-F238E27FC236}">
                <a16:creationId xmlns:a16="http://schemas.microsoft.com/office/drawing/2014/main" id="{0667110B-B621-47CC-9920-2F078F6E57A8}"/>
              </a:ext>
            </a:extLst>
          </p:cNvPr>
          <p:cNvPicPr>
            <a:picLocks noChangeAspect="1"/>
          </p:cNvPicPr>
          <p:nvPr/>
        </p:nvPicPr>
        <p:blipFill>
          <a:blip r:embed="rId3"/>
          <a:stretch>
            <a:fillRect/>
          </a:stretch>
        </p:blipFill>
        <p:spPr>
          <a:xfrm>
            <a:off x="1768495" y="3534032"/>
            <a:ext cx="5892693" cy="8271562"/>
          </a:xfrm>
          <a:prstGeom prst="rect">
            <a:avLst/>
          </a:prstGeom>
        </p:spPr>
      </p:pic>
    </p:spTree>
    <p:extLst>
      <p:ext uri="{BB962C8B-B14F-4D97-AF65-F5344CB8AC3E}">
        <p14:creationId xmlns:p14="http://schemas.microsoft.com/office/powerpoint/2010/main" val="526390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DD641-74D7-944C-A9C4-3A2F476513B1}"/>
              </a:ext>
            </a:extLst>
          </p:cNvPr>
          <p:cNvPicPr>
            <a:picLocks noChangeAspect="1"/>
          </p:cNvPicPr>
          <p:nvPr/>
        </p:nvPicPr>
        <p:blipFill>
          <a:blip r:embed="rId3"/>
          <a:stretch>
            <a:fillRect/>
          </a:stretch>
        </p:blipFill>
        <p:spPr>
          <a:xfrm>
            <a:off x="10913312" y="2039910"/>
            <a:ext cx="12164402" cy="11464614"/>
          </a:xfrm>
          <a:prstGeom prst="rect">
            <a:avLst/>
          </a:prstGeom>
        </p:spPr>
      </p:pic>
      <p:sp>
        <p:nvSpPr>
          <p:cNvPr id="9" name="Title 2">
            <a:extLst>
              <a:ext uri="{FF2B5EF4-FFF2-40B4-BE49-F238E27FC236}">
                <a16:creationId xmlns:a16="http://schemas.microsoft.com/office/drawing/2014/main" id="{1A764D9A-DFE4-CE4C-A2FC-AC51EE272723}"/>
              </a:ext>
            </a:extLst>
          </p:cNvPr>
          <p:cNvSpPr txBox="1">
            <a:spLocks/>
          </p:cNvSpPr>
          <p:nvPr/>
        </p:nvSpPr>
        <p:spPr>
          <a:xfrm>
            <a:off x="1651000" y="952500"/>
            <a:ext cx="8919464" cy="3328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l" defTabSz="825500" rtl="0" latinLnBrk="0">
              <a:lnSpc>
                <a:spcPct val="100000"/>
              </a:lnSpc>
              <a:spcBef>
                <a:spcPts val="0"/>
              </a:spcBef>
              <a:spcAft>
                <a:spcPts val="0"/>
              </a:spcAft>
              <a:buClrTx/>
              <a:buSzTx/>
              <a:buFontTx/>
              <a:buNone/>
              <a:tabLst/>
              <a:defRPr sz="8400" b="1" i="0" u="none" strike="noStrike" cap="none" spc="0" baseline="0">
                <a:ln>
                  <a:noFill/>
                </a:ln>
                <a:solidFill>
                  <a:srgbClr val="26194E"/>
                </a:solidFill>
                <a:uFillTx/>
                <a:latin typeface="+mn-lt"/>
                <a:ea typeface="+mn-ea"/>
                <a:cs typeface="+mn-cs"/>
                <a:sym typeface="Century Gothic"/>
              </a:defRPr>
            </a:lvl1pPr>
            <a:lvl2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2pPr>
            <a:lvl3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3pPr>
            <a:lvl4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4pPr>
            <a:lvl5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5pPr>
            <a:lvl6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6pPr>
            <a:lvl7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7pPr>
            <a:lvl8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8pPr>
            <a:lvl9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26194E"/>
                </a:solidFill>
                <a:uFillTx/>
                <a:latin typeface="+mn-lt"/>
                <a:ea typeface="+mn-ea"/>
                <a:cs typeface="+mn-cs"/>
                <a:sym typeface="Century Gothic"/>
              </a:defRPr>
            </a:lvl9pPr>
          </a:lstStyle>
          <a:p>
            <a:pPr hangingPunct="1"/>
            <a:r>
              <a:rPr lang="en-US" sz="6000" b="0" dirty="0">
                <a:solidFill>
                  <a:srgbClr val="002060"/>
                </a:solidFill>
              </a:rPr>
              <a:t>Generic Professional Capabilities</a:t>
            </a:r>
          </a:p>
        </p:txBody>
      </p:sp>
      <p:sp>
        <p:nvSpPr>
          <p:cNvPr id="11" name="Text Placeholder 10">
            <a:extLst>
              <a:ext uri="{FF2B5EF4-FFF2-40B4-BE49-F238E27FC236}">
                <a16:creationId xmlns:a16="http://schemas.microsoft.com/office/drawing/2014/main" id="{BECC5301-2CAE-224B-97E8-17790280D36B}"/>
              </a:ext>
            </a:extLst>
          </p:cNvPr>
          <p:cNvSpPr>
            <a:spLocks noGrp="1"/>
          </p:cNvSpPr>
          <p:nvPr>
            <p:ph type="body" sz="quarter" idx="1"/>
          </p:nvPr>
        </p:nvSpPr>
        <p:spPr>
          <a:xfrm>
            <a:off x="1651000" y="4425696"/>
            <a:ext cx="10223500" cy="7589520"/>
          </a:xfrm>
        </p:spPr>
        <p:txBody>
          <a:bodyPr>
            <a:normAutofit lnSpcReduction="10000"/>
          </a:bodyPr>
          <a:lstStyle/>
          <a:p>
            <a:r>
              <a:rPr lang="en-US" sz="4800" dirty="0"/>
              <a:t>3 fundamental domains: </a:t>
            </a:r>
          </a:p>
          <a:p>
            <a:endParaRPr lang="en-US" sz="4800" dirty="0"/>
          </a:p>
          <a:p>
            <a:pPr marL="685800" indent="-685800">
              <a:spcAft>
                <a:spcPts val="4800"/>
              </a:spcAft>
              <a:buFont typeface="Arial" panose="020B0604020202020204" pitchFamily="34" charset="0"/>
              <a:buChar char="•"/>
            </a:pPr>
            <a:r>
              <a:rPr lang="en-US" sz="4800" dirty="0"/>
              <a:t>professional values and behaviours</a:t>
            </a:r>
          </a:p>
          <a:p>
            <a:pPr marL="685800" indent="-685800">
              <a:spcAft>
                <a:spcPts val="4800"/>
              </a:spcAft>
              <a:buFont typeface="Arial" panose="020B0604020202020204" pitchFamily="34" charset="0"/>
              <a:buChar char="•"/>
            </a:pPr>
            <a:r>
              <a:rPr lang="en-US" sz="4800" dirty="0"/>
              <a:t>professional skills</a:t>
            </a:r>
          </a:p>
          <a:p>
            <a:pPr marL="685800" indent="-685800">
              <a:spcAft>
                <a:spcPts val="4800"/>
              </a:spcAft>
              <a:buFont typeface="Arial" panose="020B0604020202020204" pitchFamily="34" charset="0"/>
              <a:buChar char="•"/>
            </a:pPr>
            <a:r>
              <a:rPr lang="en-US" sz="4800" dirty="0"/>
              <a:t>professional knowledge</a:t>
            </a:r>
          </a:p>
          <a:p>
            <a:r>
              <a:rPr lang="en-US" sz="4800" dirty="0"/>
              <a:t>6 further themed or targeted domains.</a:t>
            </a:r>
          </a:p>
        </p:txBody>
      </p:sp>
    </p:spTree>
    <p:extLst>
      <p:ext uri="{BB962C8B-B14F-4D97-AF65-F5344CB8AC3E}">
        <p14:creationId xmlns:p14="http://schemas.microsoft.com/office/powerpoint/2010/main" val="119106586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47BF2-BA86-EB49-9886-83B2B8E7EFB3}"/>
              </a:ext>
            </a:extLst>
          </p:cNvPr>
          <p:cNvSpPr>
            <a:spLocks noGrp="1"/>
          </p:cNvSpPr>
          <p:nvPr>
            <p:ph type="title"/>
          </p:nvPr>
        </p:nvSpPr>
        <p:spPr/>
        <p:txBody>
          <a:bodyPr>
            <a:normAutofit/>
          </a:bodyPr>
          <a:lstStyle/>
          <a:p>
            <a:r>
              <a:rPr lang="en-US" sz="8400" b="0" dirty="0">
                <a:solidFill>
                  <a:srgbClr val="002060"/>
                </a:solidFill>
              </a:rPr>
              <a:t>Learning Outcomes</a:t>
            </a:r>
          </a:p>
        </p:txBody>
      </p:sp>
      <p:sp>
        <p:nvSpPr>
          <p:cNvPr id="9" name="The following must be prospectively approved by the GMC:…">
            <a:extLst>
              <a:ext uri="{FF2B5EF4-FFF2-40B4-BE49-F238E27FC236}">
                <a16:creationId xmlns:a16="http://schemas.microsoft.com/office/drawing/2014/main" id="{7DF39FD1-F0F0-5C43-A9DF-5981D91AD58B}"/>
              </a:ext>
            </a:extLst>
          </p:cNvPr>
          <p:cNvSpPr txBox="1">
            <a:spLocks noGrp="1"/>
          </p:cNvSpPr>
          <p:nvPr>
            <p:ph type="body" idx="1"/>
          </p:nvPr>
        </p:nvSpPr>
        <p:spPr>
          <a:xfrm>
            <a:off x="1689100" y="4023360"/>
            <a:ext cx="21005800" cy="8422640"/>
          </a:xfrm>
          <a:prstGeom prst="rect">
            <a:avLst/>
          </a:prstGeom>
        </p:spPr>
        <p:txBody>
          <a:bodyPr anchor="ctr">
            <a:normAutofit/>
          </a:bodyPr>
          <a:lstStyle/>
          <a:p>
            <a:pPr>
              <a:spcBef>
                <a:spcPts val="4800"/>
              </a:spcBef>
            </a:pPr>
            <a:r>
              <a:rPr lang="en-GB" dirty="0"/>
              <a:t>The ACCS Learning Outcomes (ACCS LOs) describe overall, higher-level professional tasks or work within the scope of ACCS</a:t>
            </a:r>
          </a:p>
          <a:p>
            <a:pPr>
              <a:spcBef>
                <a:spcPts val="4800"/>
              </a:spcBef>
            </a:pPr>
            <a:r>
              <a:rPr lang="en-GB" dirty="0"/>
              <a:t>K</a:t>
            </a:r>
            <a:r>
              <a:rPr lang="en-GB" dirty="0">
                <a:solidFill>
                  <a:srgbClr val="002060"/>
                </a:solidFill>
              </a:rPr>
              <a:t>nowledge, skills, capabilities, behaviours and expected levels of performance a learner must acquire and demonstrate by the end of a period of education or training</a:t>
            </a:r>
          </a:p>
          <a:p>
            <a:r>
              <a:rPr lang="en-GB" dirty="0"/>
              <a:t>Clinical ACCS LOs are based on the concept of ‘</a:t>
            </a:r>
            <a:r>
              <a:rPr lang="en-GB" dirty="0" err="1"/>
              <a:t>Entrustable</a:t>
            </a:r>
            <a:r>
              <a:rPr lang="en-GB" dirty="0"/>
              <a:t> Professional Activities’</a:t>
            </a:r>
          </a:p>
        </p:txBody>
      </p:sp>
    </p:spTree>
    <p:extLst>
      <p:ext uri="{BB962C8B-B14F-4D97-AF65-F5344CB8AC3E}">
        <p14:creationId xmlns:p14="http://schemas.microsoft.com/office/powerpoint/2010/main" val="306911014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A866-CB52-5547-8BB1-E8F8A2536DCC}"/>
              </a:ext>
            </a:extLst>
          </p:cNvPr>
          <p:cNvSpPr>
            <a:spLocks noGrp="1"/>
          </p:cNvSpPr>
          <p:nvPr>
            <p:ph type="title"/>
          </p:nvPr>
        </p:nvSpPr>
        <p:spPr/>
        <p:txBody>
          <a:bodyPr>
            <a:normAutofit/>
          </a:bodyPr>
          <a:lstStyle/>
          <a:p>
            <a:r>
              <a:rPr lang="en-US" sz="8400" b="0" dirty="0"/>
              <a:t>Entrustable Professional Activities</a:t>
            </a:r>
          </a:p>
        </p:txBody>
      </p:sp>
      <p:sp>
        <p:nvSpPr>
          <p:cNvPr id="3" name="Text Placeholder 2">
            <a:extLst>
              <a:ext uri="{FF2B5EF4-FFF2-40B4-BE49-F238E27FC236}">
                <a16:creationId xmlns:a16="http://schemas.microsoft.com/office/drawing/2014/main" id="{00EF13A9-7CFA-BA49-8759-AC87C11C1B43}"/>
              </a:ext>
            </a:extLst>
          </p:cNvPr>
          <p:cNvSpPr>
            <a:spLocks noGrp="1"/>
          </p:cNvSpPr>
          <p:nvPr>
            <p:ph type="body" idx="1"/>
          </p:nvPr>
        </p:nvSpPr>
        <p:spPr/>
        <p:txBody>
          <a:bodyPr>
            <a:normAutofit lnSpcReduction="10000"/>
          </a:bodyPr>
          <a:lstStyle/>
          <a:p>
            <a:pPr algn="just"/>
            <a:r>
              <a:rPr lang="en-GB" sz="4300" dirty="0"/>
              <a:t>Way of translating the broad concepts of competency into everyday practice</a:t>
            </a:r>
          </a:p>
          <a:p>
            <a:pPr algn="just"/>
            <a:r>
              <a:rPr lang="en-GB" sz="4300" dirty="0"/>
              <a:t>EPAs should be thought of as the overall units of work of a physician, while competencies are abilities of individuals to carry out that work</a:t>
            </a:r>
          </a:p>
          <a:p>
            <a:pPr algn="just"/>
            <a:r>
              <a:rPr lang="en-GB" sz="4300" dirty="0"/>
              <a:t>EPAs are the clinical context for demonstrations of competences</a:t>
            </a:r>
          </a:p>
          <a:p>
            <a:pPr algn="just"/>
            <a:r>
              <a:rPr lang="en-GB" sz="4300" dirty="0"/>
              <a:t>Approach built around preparing trainees for thresholds in training – assessments are aligned to </a:t>
            </a:r>
            <a:r>
              <a:rPr lang="en-GB" sz="4300" i="1" dirty="0"/>
              <a:t>entrustment/independence</a:t>
            </a:r>
          </a:p>
          <a:p>
            <a:pPr algn="just"/>
            <a:r>
              <a:rPr lang="en-GB" sz="4300" dirty="0"/>
              <a:t>Knowing whether a trainee is ready to progress is complex, requires clear working knowledge of what the responsibilities involve, and the ability to predict how a trainee will respond when given responsibility</a:t>
            </a:r>
            <a:endParaRPr lang="en-GB" dirty="0"/>
          </a:p>
        </p:txBody>
      </p:sp>
    </p:spTree>
    <p:extLst>
      <p:ext uri="{BB962C8B-B14F-4D97-AF65-F5344CB8AC3E}">
        <p14:creationId xmlns:p14="http://schemas.microsoft.com/office/powerpoint/2010/main" val="233453360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8" name="Table"/>
          <p:cNvGraphicFramePr/>
          <p:nvPr>
            <p:extLst>
              <p:ext uri="{D42A27DB-BD31-4B8C-83A1-F6EECF244321}">
                <p14:modId xmlns:p14="http://schemas.microsoft.com/office/powerpoint/2010/main" val="2688962461"/>
              </p:ext>
            </p:extLst>
          </p:nvPr>
        </p:nvGraphicFramePr>
        <p:xfrm>
          <a:off x="1349829" y="318976"/>
          <a:ext cx="21316759" cy="11609050"/>
        </p:xfrm>
        <a:graphic>
          <a:graphicData uri="http://schemas.openxmlformats.org/drawingml/2006/table">
            <a:tbl>
              <a:tblPr bandRow="1">
                <a:tableStyleId>{4C3C2611-4C71-4FC5-86AE-919BDF0F9419}</a:tableStyleId>
              </a:tblPr>
              <a:tblGrid>
                <a:gridCol w="822092">
                  <a:extLst>
                    <a:ext uri="{9D8B030D-6E8A-4147-A177-3AD203B41FA5}">
                      <a16:colId xmlns:a16="http://schemas.microsoft.com/office/drawing/2014/main" val="20000"/>
                    </a:ext>
                  </a:extLst>
                </a:gridCol>
                <a:gridCol w="17011854">
                  <a:extLst>
                    <a:ext uri="{9D8B030D-6E8A-4147-A177-3AD203B41FA5}">
                      <a16:colId xmlns:a16="http://schemas.microsoft.com/office/drawing/2014/main" val="20001"/>
                    </a:ext>
                  </a:extLst>
                </a:gridCol>
                <a:gridCol w="3482813">
                  <a:extLst>
                    <a:ext uri="{9D8B030D-6E8A-4147-A177-3AD203B41FA5}">
                      <a16:colId xmlns:a16="http://schemas.microsoft.com/office/drawing/2014/main" val="20002"/>
                    </a:ext>
                  </a:extLst>
                </a:gridCol>
              </a:tblGrid>
              <a:tr h="965833">
                <a:tc>
                  <a:txBody>
                    <a:bodyPr/>
                    <a:lstStyle/>
                    <a:p>
                      <a:pPr defTabSz="914400">
                        <a:defRPr sz="4600">
                          <a:solidFill>
                            <a:srgbClr val="FFFFFF"/>
                          </a:solidFill>
                          <a:sym typeface="Helvetica Neue"/>
                        </a:defRPr>
                      </a:pPr>
                      <a:endParaRPr dirty="0"/>
                    </a:p>
                  </a:txBody>
                  <a:tcPr marL="63500" marR="63500" marT="0" marB="0" anchor="ctr" horzOverflow="overflow">
                    <a:lnL w="12700">
                      <a:solidFill>
                        <a:srgbClr val="FFFFFF"/>
                      </a:solidFill>
                      <a:miter lim="400000"/>
                    </a:lnL>
                    <a:lnR w="0">
                      <a:miter lim="400000"/>
                    </a:lnR>
                    <a:lnT w="12700">
                      <a:solidFill>
                        <a:srgbClr val="FFFFFF"/>
                      </a:solidFill>
                      <a:miter lim="400000"/>
                    </a:lnT>
                    <a:lnB w="12700">
                      <a:solidFill>
                        <a:srgbClr val="FFFFFF"/>
                      </a:solidFill>
                      <a:miter lim="400000"/>
                    </a:lnB>
                    <a:solidFill>
                      <a:srgbClr val="26194E"/>
                    </a:solidFill>
                  </a:tcPr>
                </a:tc>
                <a:tc>
                  <a:txBody>
                    <a:bodyPr/>
                    <a:lstStyle/>
                    <a:p>
                      <a:pPr algn="l" defTabSz="457200">
                        <a:defRPr sz="1800"/>
                      </a:pPr>
                      <a:r>
                        <a:rPr sz="4100" b="1" dirty="0">
                          <a:solidFill>
                            <a:srgbClr val="FFFFFF"/>
                          </a:solidFill>
                          <a:latin typeface="Calibri"/>
                          <a:ea typeface="Calibri"/>
                          <a:cs typeface="Calibri"/>
                          <a:sym typeface="Calibri"/>
                        </a:rPr>
                        <a:t>ACCS Learning Outcomes</a:t>
                      </a:r>
                    </a:p>
                  </a:txBody>
                  <a:tcPr marL="63500" marR="63500" marT="0" marB="0" anchor="ctr" horzOverflow="overflow">
                    <a:lnL w="0">
                      <a:miter lim="400000"/>
                    </a:lnL>
                    <a:lnR w="0">
                      <a:miter lim="400000"/>
                    </a:lnR>
                    <a:lnT w="12700">
                      <a:solidFill>
                        <a:srgbClr val="FFFFFF"/>
                      </a:solidFill>
                      <a:miter lim="400000"/>
                    </a:lnT>
                    <a:lnB w="12700" cap="flat" cmpd="sng" algn="ctr">
                      <a:solidFill>
                        <a:srgbClr val="FFFFFF"/>
                      </a:solidFill>
                      <a:prstDash val="solid"/>
                      <a:miter lim="400000"/>
                      <a:headEnd type="none" w="med" len="med"/>
                      <a:tailEnd type="none" w="med" len="med"/>
                    </a:lnB>
                    <a:solidFill>
                      <a:srgbClr val="26194E"/>
                    </a:solidFill>
                  </a:tcPr>
                </a:tc>
                <a:tc>
                  <a:txBody>
                    <a:bodyPr/>
                    <a:lstStyle/>
                    <a:p>
                      <a:pPr algn="l" defTabSz="457200">
                        <a:defRPr sz="1800"/>
                      </a:pPr>
                      <a:r>
                        <a:rPr sz="4100" b="1" dirty="0">
                          <a:solidFill>
                            <a:srgbClr val="FFFFFF"/>
                          </a:solidFill>
                          <a:latin typeface="Calibri"/>
                          <a:ea typeface="Calibri"/>
                          <a:cs typeface="Calibri"/>
                          <a:sym typeface="Calibri"/>
                        </a:rPr>
                        <a:t>GPCs</a:t>
                      </a:r>
                    </a:p>
                  </a:txBody>
                  <a:tcPr marL="63500" marR="63500" marT="0" marB="0" anchor="ctr" horzOverflow="overflow">
                    <a:lnL w="0">
                      <a:miter lim="400000"/>
                    </a:lnL>
                    <a:lnR w="12700">
                      <a:solidFill>
                        <a:srgbClr val="FFFFFF"/>
                      </a:solidFill>
                      <a:miter lim="400000"/>
                    </a:lnR>
                    <a:lnT w="12700">
                      <a:solidFill>
                        <a:srgbClr val="FFFFFF"/>
                      </a:solidFill>
                      <a:miter lim="400000"/>
                    </a:lnT>
                    <a:lnB w="12700">
                      <a:solidFill>
                        <a:srgbClr val="FFFFFF"/>
                      </a:solidFill>
                      <a:miter lim="400000"/>
                    </a:lnB>
                    <a:solidFill>
                      <a:srgbClr val="26194E"/>
                    </a:solidFill>
                  </a:tcPr>
                </a:tc>
                <a:extLst>
                  <a:ext uri="{0D108BD9-81ED-4DB2-BD59-A6C34878D82A}">
                    <a16:rowId xmlns:a16="http://schemas.microsoft.com/office/drawing/2014/main" val="10000"/>
                  </a:ext>
                </a:extLst>
              </a:tr>
              <a:tr h="965833">
                <a:tc>
                  <a:txBody>
                    <a:bodyPr/>
                    <a:lstStyle/>
                    <a:p>
                      <a:pPr defTabSz="457200">
                        <a:defRPr sz="1800"/>
                      </a:pPr>
                      <a:r>
                        <a:rPr sz="3200" b="1" dirty="0">
                          <a:solidFill>
                            <a:srgbClr val="FF0000"/>
                          </a:solidFill>
                          <a:latin typeface="Calibri"/>
                          <a:ea typeface="Calibri"/>
                          <a:cs typeface="Calibri"/>
                          <a:sym typeface="Calibri"/>
                        </a:rPr>
                        <a:t>1</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12700">
                      <a:solidFill>
                        <a:srgbClr val="FFFFFF"/>
                      </a:solidFill>
                      <a:miter lim="400000"/>
                    </a:lnT>
                    <a:lnB w="6350">
                      <a:solidFill>
                        <a:srgbClr val="CBCBCB"/>
                      </a:solidFill>
                      <a:miter lim="400000"/>
                    </a:lnB>
                    <a:solidFill>
                      <a:srgbClr val="F1F0F4"/>
                    </a:solidFill>
                  </a:tcPr>
                </a:tc>
                <a:tc>
                  <a:txBody>
                    <a:bodyPr/>
                    <a:lstStyle/>
                    <a:p>
                      <a:pPr algn="l" defTabSz="457200">
                        <a:defRPr sz="1800"/>
                      </a:pPr>
                      <a:r>
                        <a:rPr lang="en-GB" sz="3200" dirty="0">
                          <a:solidFill>
                            <a:srgbClr val="FF0000"/>
                          </a:solidFill>
                          <a:latin typeface="Calibri" panose="020F0502020204030204" pitchFamily="34" charset="0"/>
                          <a:ea typeface="Calibri"/>
                          <a:cs typeface="Calibri" panose="020F0502020204030204" pitchFamily="34" charset="0"/>
                          <a:sym typeface="Calibri"/>
                        </a:rPr>
                        <a:t>Care for a physiologically stable patient across the full range of complexity</a:t>
                      </a:r>
                    </a:p>
                  </a:txBody>
                  <a:tcPr marL="63500" marR="63500" marT="0" marB="0" anchor="ctr" horzOverflow="overflow">
                    <a:lnL w="6350">
                      <a:solidFill>
                        <a:srgbClr val="CBCBCB"/>
                      </a:solidFill>
                      <a:miter lim="400000"/>
                    </a:lnL>
                    <a:lnR w="6350">
                      <a:solidFill>
                        <a:srgbClr val="CBCBCB"/>
                      </a:solidFill>
                      <a:miter lim="400000"/>
                    </a:lnR>
                    <a:lnT w="12700">
                      <a:solidFill>
                        <a:srgbClr val="FFFFFF"/>
                      </a:solidFill>
                      <a:miter lim="400000"/>
                    </a:lnT>
                    <a:lnB w="6350">
                      <a:solidFill>
                        <a:srgbClr val="CBCBCB"/>
                      </a:solidFill>
                      <a:miter lim="400000"/>
                    </a:lnB>
                    <a:solidFill>
                      <a:srgbClr val="F1F0F4"/>
                    </a:solidFill>
                  </a:tcPr>
                </a:tc>
                <a:tc>
                  <a:txBody>
                    <a:bodyPr/>
                    <a:lstStyle/>
                    <a:p>
                      <a:pPr algn="l" defTabSz="457200">
                        <a:defRPr sz="1800"/>
                      </a:pPr>
                      <a:r>
                        <a:rPr sz="3200" b="1" dirty="0">
                          <a:solidFill>
                            <a:srgbClr val="FF0000"/>
                          </a:solidFill>
                          <a:latin typeface="Calibri"/>
                          <a:ea typeface="Calibri"/>
                          <a:cs typeface="Calibri"/>
                          <a:sym typeface="Calibri"/>
                        </a:rPr>
                        <a:t>1,2,3,4,5,6,7</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12700">
                      <a:solidFill>
                        <a:srgbClr val="FFFFFF"/>
                      </a:solidFill>
                      <a:miter lim="400000"/>
                    </a:lnT>
                    <a:lnB w="6350">
                      <a:solidFill>
                        <a:srgbClr val="CBCBCB"/>
                      </a:solidFill>
                      <a:miter lim="400000"/>
                    </a:lnB>
                    <a:solidFill>
                      <a:srgbClr val="F1F0F4"/>
                    </a:solidFill>
                  </a:tcPr>
                </a:tc>
                <a:extLst>
                  <a:ext uri="{0D108BD9-81ED-4DB2-BD59-A6C34878D82A}">
                    <a16:rowId xmlns:a16="http://schemas.microsoft.com/office/drawing/2014/main" val="10001"/>
                  </a:ext>
                </a:extLst>
              </a:tr>
              <a:tr h="965833">
                <a:tc>
                  <a:txBody>
                    <a:bodyPr/>
                    <a:lstStyle/>
                    <a:p>
                      <a:pPr defTabSz="457200">
                        <a:defRPr sz="1800"/>
                      </a:pPr>
                      <a:r>
                        <a:rPr sz="3200" b="1" dirty="0">
                          <a:solidFill>
                            <a:srgbClr val="FF0000"/>
                          </a:solidFill>
                          <a:latin typeface="Calibri"/>
                          <a:ea typeface="Calibri"/>
                          <a:cs typeface="Calibri"/>
                          <a:sym typeface="Calibri"/>
                        </a:rPr>
                        <a:t>2</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tcPr>
                </a:tc>
                <a:tc>
                  <a:txBody>
                    <a:bodyPr/>
                    <a:lstStyle/>
                    <a:p>
                      <a:pPr algn="l"/>
                      <a:r>
                        <a:rPr lang="en-GB" sz="3200" b="0" i="0" u="none" strike="noStrike" cap="none" spc="0" baseline="0" dirty="0">
                          <a:ln>
                            <a:noFill/>
                          </a:ln>
                          <a:solidFill>
                            <a:srgbClr val="FF0000"/>
                          </a:solidFill>
                          <a:effectLst/>
                          <a:uFillTx/>
                          <a:latin typeface="Calibri" panose="020F0502020204030204" pitchFamily="34" charset="0"/>
                          <a:ea typeface="Helvetica Neue"/>
                          <a:cs typeface="Calibri" panose="020F0502020204030204" pitchFamily="34" charset="0"/>
                          <a:sym typeface="Helvetica Neue Light"/>
                        </a:rPr>
                        <a:t>Make safe clinical decisions, appropriate to level of experience, knowing when and how to seek effective support </a:t>
                      </a:r>
                      <a:endParaRPr lang="en-GB" sz="3200" dirty="0">
                        <a:solidFill>
                          <a:srgbClr val="FF000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defTabSz="457200">
                        <a:defRPr sz="1800"/>
                      </a:pPr>
                      <a:r>
                        <a:rPr sz="3200" b="1" dirty="0">
                          <a:solidFill>
                            <a:srgbClr val="FF0000"/>
                          </a:solidFill>
                          <a:latin typeface="Calibri"/>
                          <a:ea typeface="Calibri"/>
                          <a:cs typeface="Calibri"/>
                          <a:sym typeface="Calibri"/>
                        </a:rPr>
                        <a:t>1,2,3,4,6,7</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2"/>
                  </a:ext>
                </a:extLst>
              </a:tr>
              <a:tr h="965833">
                <a:tc>
                  <a:txBody>
                    <a:bodyPr/>
                    <a:lstStyle/>
                    <a:p>
                      <a:pPr defTabSz="457200">
                        <a:defRPr sz="1800"/>
                      </a:pPr>
                      <a:r>
                        <a:rPr sz="3200" b="1" dirty="0">
                          <a:solidFill>
                            <a:srgbClr val="FF0000"/>
                          </a:solidFill>
                          <a:latin typeface="Calibri"/>
                          <a:ea typeface="Calibri"/>
                          <a:cs typeface="Calibri"/>
                          <a:sym typeface="Calibri"/>
                        </a:rPr>
                        <a:t>3</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solidFill>
                      <a:srgbClr val="F1F0F4"/>
                    </a:solidFill>
                  </a:tcPr>
                </a:tc>
                <a:tc>
                  <a:txBody>
                    <a:bodyPr/>
                    <a:lstStyle/>
                    <a:p>
                      <a:pPr algn="l"/>
                      <a:r>
                        <a:rPr lang="en-GB" sz="3200" b="0" i="0" u="none" strike="noStrike" cap="none" spc="0" baseline="0" dirty="0">
                          <a:ln>
                            <a:noFill/>
                          </a:ln>
                          <a:solidFill>
                            <a:srgbClr val="FF0000"/>
                          </a:solidFill>
                          <a:effectLst/>
                          <a:uFillTx/>
                          <a:latin typeface="Calibri" panose="020F0502020204030204" pitchFamily="34" charset="0"/>
                          <a:ea typeface="Helvetica Neue"/>
                          <a:cs typeface="Calibri" panose="020F0502020204030204" pitchFamily="34" charset="0"/>
                          <a:sym typeface="Helvetica Neue Light"/>
                        </a:rPr>
                        <a:t>Identify sick adult patients, be able to resuscitate and stabilise and know when it is appropriate to stop </a:t>
                      </a:r>
                      <a:endParaRPr lang="en-GB" sz="3200" dirty="0">
                        <a:solidFill>
                          <a:srgbClr val="FF000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tc>
                  <a:txBody>
                    <a:bodyPr/>
                    <a:lstStyle/>
                    <a:p>
                      <a:pPr algn="l" defTabSz="457200">
                        <a:defRPr sz="1800"/>
                      </a:pPr>
                      <a:r>
                        <a:rPr sz="3200" b="1" dirty="0">
                          <a:solidFill>
                            <a:srgbClr val="FF0000"/>
                          </a:solidFill>
                          <a:latin typeface="Calibri"/>
                          <a:ea typeface="Calibri"/>
                          <a:cs typeface="Calibri"/>
                          <a:sym typeface="Calibri"/>
                        </a:rPr>
                        <a:t>1,2,3,4,5,6,7,8,9</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03"/>
                  </a:ext>
                </a:extLst>
              </a:tr>
              <a:tr h="965833">
                <a:tc>
                  <a:txBody>
                    <a:bodyPr/>
                    <a:lstStyle/>
                    <a:p>
                      <a:pPr defTabSz="457200">
                        <a:defRPr sz="1800"/>
                      </a:pPr>
                      <a:r>
                        <a:rPr sz="3200" b="1" dirty="0">
                          <a:solidFill>
                            <a:srgbClr val="FF0000"/>
                          </a:solidFill>
                          <a:latin typeface="Calibri"/>
                          <a:ea typeface="Calibri"/>
                          <a:cs typeface="Calibri"/>
                          <a:sym typeface="Calibri"/>
                        </a:rPr>
                        <a:t>4</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tcPr>
                </a:tc>
                <a:tc>
                  <a:txBody>
                    <a:bodyPr/>
                    <a:lstStyle/>
                    <a:p>
                      <a:pPr algn="l" defTabSz="457200">
                        <a:defRPr sz="1800"/>
                      </a:pPr>
                      <a:r>
                        <a:rPr sz="3200" dirty="0">
                          <a:solidFill>
                            <a:srgbClr val="FF0000"/>
                          </a:solidFill>
                          <a:latin typeface="Calibri" panose="020F0502020204030204" pitchFamily="34" charset="0"/>
                          <a:ea typeface="Calibri"/>
                          <a:cs typeface="Calibri" panose="020F0502020204030204" pitchFamily="34" charset="0"/>
                          <a:sym typeface="Calibri"/>
                        </a:rPr>
                        <a:t>Care for an injured patient across the full range of complexity</a:t>
                      </a: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defTabSz="457200">
                        <a:defRPr sz="1800"/>
                      </a:pPr>
                      <a:r>
                        <a:rPr sz="3200" b="1" dirty="0">
                          <a:solidFill>
                            <a:srgbClr val="FF0000"/>
                          </a:solidFill>
                          <a:latin typeface="Calibri"/>
                          <a:ea typeface="Calibri"/>
                          <a:cs typeface="Calibri"/>
                          <a:sym typeface="Calibri"/>
                        </a:rPr>
                        <a:t>1,2,3,4,6,7</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4"/>
                  </a:ext>
                </a:extLst>
              </a:tr>
              <a:tr h="965833">
                <a:tc>
                  <a:txBody>
                    <a:bodyPr/>
                    <a:lstStyle/>
                    <a:p>
                      <a:pPr defTabSz="457200">
                        <a:defRPr sz="1800"/>
                      </a:pPr>
                      <a:r>
                        <a:rPr sz="3200" b="1" dirty="0">
                          <a:solidFill>
                            <a:srgbClr val="FF0000"/>
                          </a:solidFill>
                          <a:latin typeface="Calibri"/>
                          <a:ea typeface="Calibri"/>
                          <a:cs typeface="Calibri"/>
                          <a:sym typeface="Calibri"/>
                        </a:rPr>
                        <a:t>5</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solidFill>
                      <a:srgbClr val="F1F0F4"/>
                    </a:solidFill>
                  </a:tcPr>
                </a:tc>
                <a:tc>
                  <a:txBody>
                    <a:bodyPr/>
                    <a:lstStyle/>
                    <a:p>
                      <a:pPr algn="l"/>
                      <a:r>
                        <a:rPr lang="en-GB" sz="3200" b="0" i="0" u="none" strike="noStrike" cap="none" spc="0" baseline="0" dirty="0">
                          <a:ln>
                            <a:noFill/>
                          </a:ln>
                          <a:solidFill>
                            <a:srgbClr val="FF0000"/>
                          </a:solidFill>
                          <a:effectLst/>
                          <a:uFillTx/>
                          <a:latin typeface="Calibri" panose="020F0502020204030204" pitchFamily="34" charset="0"/>
                          <a:ea typeface="Helvetica Neue"/>
                          <a:cs typeface="Calibri" panose="020F0502020204030204" pitchFamily="34" charset="0"/>
                          <a:sym typeface="Helvetica Neue Light"/>
                        </a:rPr>
                        <a:t>Deliver key ACCS procedural skills </a:t>
                      </a:r>
                      <a:endParaRPr lang="en-GB" sz="3200" dirty="0">
                        <a:solidFill>
                          <a:srgbClr val="FF000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tc>
                  <a:txBody>
                    <a:bodyPr/>
                    <a:lstStyle/>
                    <a:p>
                      <a:pPr algn="l" defTabSz="457200">
                        <a:defRPr sz="1800"/>
                      </a:pPr>
                      <a:r>
                        <a:rPr sz="3200" b="1" dirty="0">
                          <a:solidFill>
                            <a:srgbClr val="FF0000"/>
                          </a:solidFill>
                          <a:latin typeface="Calibri"/>
                          <a:ea typeface="Calibri"/>
                          <a:cs typeface="Calibri"/>
                          <a:sym typeface="Calibri"/>
                        </a:rPr>
                        <a:t>1,2,3,4,5,6,7,8,9</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05"/>
                  </a:ext>
                </a:extLst>
              </a:tr>
              <a:tr h="965833">
                <a:tc>
                  <a:txBody>
                    <a:bodyPr/>
                    <a:lstStyle/>
                    <a:p>
                      <a:pPr defTabSz="457200">
                        <a:defRPr sz="1800"/>
                      </a:pPr>
                      <a:r>
                        <a:rPr sz="3200" b="1" dirty="0">
                          <a:solidFill>
                            <a:srgbClr val="FF0000"/>
                          </a:solidFill>
                          <a:latin typeface="Calibri"/>
                          <a:ea typeface="Calibri"/>
                          <a:cs typeface="Calibri"/>
                          <a:sym typeface="Calibri"/>
                        </a:rPr>
                        <a:t>6</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tcPr>
                </a:tc>
                <a:tc>
                  <a:txBody>
                    <a:bodyPr/>
                    <a:lstStyle/>
                    <a:p>
                      <a:pPr algn="l"/>
                      <a:r>
                        <a:rPr lang="en-GB" sz="3200" b="0" i="0" u="none" strike="noStrike" cap="none" spc="0" baseline="0" dirty="0">
                          <a:ln>
                            <a:noFill/>
                          </a:ln>
                          <a:solidFill>
                            <a:srgbClr val="FF0000"/>
                          </a:solidFill>
                          <a:effectLst/>
                          <a:uFillTx/>
                          <a:latin typeface="Calibri" panose="020F0502020204030204" pitchFamily="34" charset="0"/>
                          <a:ea typeface="Helvetica Neue"/>
                          <a:cs typeface="Calibri" panose="020F0502020204030204" pitchFamily="34" charset="0"/>
                          <a:sym typeface="Helvetica Neue Light"/>
                        </a:rPr>
                        <a:t>Deal with complex and challenging situations in the workplace </a:t>
                      </a:r>
                      <a:endParaRPr lang="en-GB" sz="3200" dirty="0">
                        <a:solidFill>
                          <a:srgbClr val="FF000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defTabSz="457200">
                        <a:defRPr sz="1800"/>
                      </a:pPr>
                      <a:r>
                        <a:rPr sz="3200" b="1" dirty="0">
                          <a:solidFill>
                            <a:srgbClr val="FF0000"/>
                          </a:solidFill>
                          <a:latin typeface="Calibri"/>
                          <a:ea typeface="Calibri"/>
                          <a:cs typeface="Calibri"/>
                          <a:sym typeface="Calibri"/>
                        </a:rPr>
                        <a:t>1,2,3,4,5,6,7,8</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6"/>
                  </a:ext>
                </a:extLst>
              </a:tr>
              <a:tr h="965833">
                <a:tc>
                  <a:txBody>
                    <a:bodyPr/>
                    <a:lstStyle/>
                    <a:p>
                      <a:pPr defTabSz="457200">
                        <a:defRPr sz="1800"/>
                      </a:pPr>
                      <a:r>
                        <a:rPr sz="3200" b="1" dirty="0">
                          <a:solidFill>
                            <a:srgbClr val="FF0000"/>
                          </a:solidFill>
                          <a:latin typeface="Calibri"/>
                          <a:ea typeface="Calibri"/>
                          <a:cs typeface="Calibri"/>
                          <a:sym typeface="Calibri"/>
                        </a:rPr>
                        <a:t>7</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solidFill>
                      <a:srgbClr val="F1F0F4"/>
                    </a:solidFill>
                  </a:tcPr>
                </a:tc>
                <a:tc>
                  <a:txBody>
                    <a:bodyPr/>
                    <a:lstStyle/>
                    <a:p>
                      <a:pPr algn="l" defTabSz="457200">
                        <a:defRPr sz="1800"/>
                      </a:pPr>
                      <a:r>
                        <a:rPr sz="3200" dirty="0">
                          <a:solidFill>
                            <a:srgbClr val="FF0000"/>
                          </a:solidFill>
                          <a:latin typeface="Calibri" panose="020F0502020204030204" pitchFamily="34" charset="0"/>
                          <a:ea typeface="Calibri"/>
                          <a:cs typeface="Calibri" panose="020F0502020204030204" pitchFamily="34" charset="0"/>
                          <a:sym typeface="Calibri"/>
                        </a:rPr>
                        <a:t>Provide safe basic anaesthetic care including sedation</a:t>
                      </a: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tc>
                  <a:txBody>
                    <a:bodyPr/>
                    <a:lstStyle/>
                    <a:p>
                      <a:pPr algn="l" defTabSz="457200">
                        <a:defRPr sz="1800"/>
                      </a:pPr>
                      <a:r>
                        <a:rPr sz="3200" b="1" dirty="0">
                          <a:solidFill>
                            <a:srgbClr val="FF0000"/>
                          </a:solidFill>
                          <a:latin typeface="Calibri"/>
                          <a:ea typeface="Calibri"/>
                          <a:cs typeface="Calibri"/>
                          <a:sym typeface="Calibri"/>
                        </a:rPr>
                        <a:t>1,2,3,5,6,7</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07"/>
                  </a:ext>
                </a:extLst>
              </a:tr>
              <a:tr h="965833">
                <a:tc>
                  <a:txBody>
                    <a:bodyPr/>
                    <a:lstStyle/>
                    <a:p>
                      <a:pPr defTabSz="457200">
                        <a:defRPr sz="1800"/>
                      </a:pPr>
                      <a:r>
                        <a:rPr sz="3200" b="1" dirty="0">
                          <a:solidFill>
                            <a:srgbClr val="FF0000"/>
                          </a:solidFill>
                          <a:latin typeface="Calibri"/>
                          <a:ea typeface="Calibri"/>
                          <a:cs typeface="Calibri"/>
                          <a:sym typeface="Calibri"/>
                        </a:rPr>
                        <a:t>8</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tcPr>
                </a:tc>
                <a:tc>
                  <a:txBody>
                    <a:bodyPr/>
                    <a:lstStyle/>
                    <a:p>
                      <a:pPr algn="l"/>
                      <a:r>
                        <a:rPr lang="en-GB" sz="3200" b="0" i="0" u="none" strike="noStrike" cap="none" spc="0" baseline="0" dirty="0">
                          <a:ln>
                            <a:noFill/>
                          </a:ln>
                          <a:solidFill>
                            <a:srgbClr val="FF0000"/>
                          </a:solidFill>
                          <a:effectLst/>
                          <a:uFillTx/>
                          <a:latin typeface="Calibri" panose="020F0502020204030204" pitchFamily="34" charset="0"/>
                          <a:ea typeface="Helvetica Neue"/>
                          <a:cs typeface="Calibri" panose="020F0502020204030204" pitchFamily="34" charset="0"/>
                          <a:sym typeface="Helvetica Neue Light"/>
                        </a:rPr>
                        <a:t>Manage patients with organ dysfunction and failure </a:t>
                      </a:r>
                      <a:endParaRPr lang="en-GB" sz="3200" dirty="0">
                        <a:solidFill>
                          <a:srgbClr val="FF0000"/>
                        </a:solidFill>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cap="flat" cmpd="sng" algn="ctr">
                      <a:solidFill>
                        <a:srgbClr val="CBCBCB"/>
                      </a:solidFill>
                      <a:prstDash val="solid"/>
                      <a:miter lim="400000"/>
                      <a:headEnd type="none" w="med" len="med"/>
                      <a:tailEnd type="none" w="med" len="med"/>
                    </a:lnB>
                  </a:tcPr>
                </a:tc>
                <a:tc>
                  <a:txBody>
                    <a:bodyPr/>
                    <a:lstStyle/>
                    <a:p>
                      <a:pPr algn="l" defTabSz="457200">
                        <a:defRPr sz="1800"/>
                      </a:pPr>
                      <a:r>
                        <a:rPr sz="3200" b="1" dirty="0">
                          <a:solidFill>
                            <a:srgbClr val="FF0000"/>
                          </a:solidFill>
                          <a:latin typeface="Calibri"/>
                          <a:ea typeface="Calibri"/>
                          <a:cs typeface="Calibri"/>
                          <a:sym typeface="Calibri"/>
                        </a:rPr>
                        <a:t>1,2,3,5,6,7</a:t>
                      </a: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8"/>
                  </a:ext>
                </a:extLst>
              </a:tr>
              <a:tr h="965833">
                <a:tc>
                  <a:txBody>
                    <a:bodyPr/>
                    <a:lstStyle/>
                    <a:p>
                      <a:pPr defTabSz="457200">
                        <a:defRPr sz="1800"/>
                      </a:pPr>
                      <a:r>
                        <a:rPr sz="2600" i="0" dirty="0">
                          <a:latin typeface="Calibri"/>
                          <a:ea typeface="Calibri"/>
                          <a:cs typeface="Calibri"/>
                          <a:sym typeface="Calibri"/>
                        </a:rPr>
                        <a:t>9</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solidFill>
                      <a:srgbClr val="F1F0F4"/>
                    </a:solidFill>
                  </a:tcPr>
                </a:tc>
                <a:tc>
                  <a:txBody>
                    <a:bodyPr/>
                    <a:lstStyle/>
                    <a:p>
                      <a:pPr algn="l"/>
                      <a:r>
                        <a:rPr lang="en-GB" sz="3200" b="0" i="0" u="none" strike="noStrike" cap="none" spc="0" baseline="0" dirty="0">
                          <a:ln>
                            <a:noFill/>
                          </a:ln>
                          <a:solidFill>
                            <a:srgbClr val="000000"/>
                          </a:solidFill>
                          <a:effectLst/>
                          <a:uFillTx/>
                          <a:latin typeface="Calibri" panose="020F0502020204030204" pitchFamily="34" charset="0"/>
                          <a:ea typeface="Helvetica Neue"/>
                          <a:cs typeface="Calibri" panose="020F0502020204030204" pitchFamily="34" charset="0"/>
                          <a:sym typeface="Helvetica Neue Light"/>
                        </a:rPr>
                        <a:t>Support, supervise and educate </a:t>
                      </a:r>
                      <a:endParaRPr lang="en-GB" sz="3200" dirty="0">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cap="flat" cmpd="sng" algn="ctr">
                      <a:solidFill>
                        <a:srgbClr val="CBCBCB"/>
                      </a:solidFill>
                      <a:prstDash val="solid"/>
                      <a:miter lim="400000"/>
                      <a:headEnd type="none" w="med" len="med"/>
                      <a:tailEnd type="none" w="med" len="med"/>
                    </a:lnT>
                    <a:lnB w="6350">
                      <a:solidFill>
                        <a:srgbClr val="CBCBCB"/>
                      </a:solidFill>
                      <a:miter lim="400000"/>
                    </a:lnB>
                    <a:solidFill>
                      <a:srgbClr val="F1F0F4"/>
                    </a:solidFill>
                  </a:tcPr>
                </a:tc>
                <a:tc>
                  <a:txBody>
                    <a:bodyPr/>
                    <a:lstStyle/>
                    <a:p>
                      <a:pPr algn="l" defTabSz="457200">
                        <a:defRPr sz="1800"/>
                      </a:pPr>
                      <a:r>
                        <a:rPr lang="en-GB" sz="2500" i="0" dirty="0">
                          <a:latin typeface="+mn-lt"/>
                          <a:ea typeface="+mn-ea"/>
                          <a:cs typeface="+mn-cs"/>
                          <a:sym typeface="Century Gothic"/>
                        </a:rPr>
                        <a:t>8</a:t>
                      </a:r>
                      <a:endParaRPr sz="2500" i="0" dirty="0">
                        <a:latin typeface="+mn-lt"/>
                        <a:ea typeface="+mn-ea"/>
                        <a:cs typeface="+mn-cs"/>
                        <a:sym typeface="Century Gothic"/>
                      </a:endParaRP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09"/>
                  </a:ext>
                </a:extLst>
              </a:tr>
              <a:tr h="965833">
                <a:tc>
                  <a:txBody>
                    <a:bodyPr/>
                    <a:lstStyle/>
                    <a:p>
                      <a:pPr defTabSz="457200">
                        <a:defRPr sz="1800"/>
                      </a:pPr>
                      <a:r>
                        <a:rPr sz="2600" i="0" dirty="0">
                          <a:latin typeface="Calibri"/>
                          <a:ea typeface="Calibri"/>
                          <a:cs typeface="Calibri"/>
                          <a:sym typeface="Calibri"/>
                        </a:rPr>
                        <a:t>10</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tcPr>
                </a:tc>
                <a:tc>
                  <a:txBody>
                    <a:bodyPr/>
                    <a:lstStyle/>
                    <a:p>
                      <a:pPr algn="l"/>
                      <a:r>
                        <a:rPr lang="en-GB" sz="3200" b="0" i="0" u="none" strike="noStrike" cap="none" spc="0" baseline="0" dirty="0">
                          <a:ln>
                            <a:noFill/>
                          </a:ln>
                          <a:solidFill>
                            <a:srgbClr val="000000"/>
                          </a:solidFill>
                          <a:effectLst/>
                          <a:uFillTx/>
                          <a:latin typeface="Calibri" panose="020F0502020204030204" pitchFamily="34" charset="0"/>
                          <a:ea typeface="Helvetica Neue"/>
                          <a:cs typeface="Calibri" panose="020F0502020204030204" pitchFamily="34" charset="0"/>
                          <a:sym typeface="Helvetica Neue Light"/>
                        </a:rPr>
                        <a:t>Participate in research and manage data appropriately </a:t>
                      </a:r>
                      <a:endParaRPr lang="en-GB" sz="3200" dirty="0">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defTabSz="457200">
                        <a:defRPr sz="1800"/>
                      </a:pPr>
                      <a:r>
                        <a:rPr lang="en-GB" sz="2600" i="0" dirty="0">
                          <a:latin typeface="Calibri"/>
                          <a:ea typeface="Calibri"/>
                          <a:cs typeface="Calibri"/>
                          <a:sym typeface="Calibri"/>
                        </a:rPr>
                        <a:t>9</a:t>
                      </a:r>
                      <a:endParaRPr sz="2600" i="0" dirty="0">
                        <a:latin typeface="Calibri"/>
                        <a:ea typeface="Calibri"/>
                        <a:cs typeface="Calibri"/>
                        <a:sym typeface="Calibri"/>
                      </a:endParaRP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10"/>
                  </a:ext>
                </a:extLst>
              </a:tr>
              <a:tr h="965833">
                <a:tc>
                  <a:txBody>
                    <a:bodyPr/>
                    <a:lstStyle/>
                    <a:p>
                      <a:pPr defTabSz="457200">
                        <a:defRPr sz="1800"/>
                      </a:pPr>
                      <a:r>
                        <a:rPr sz="2600" i="0" dirty="0">
                          <a:latin typeface="Calibri"/>
                          <a:ea typeface="Calibri"/>
                          <a:cs typeface="Calibri"/>
                          <a:sym typeface="Calibri"/>
                        </a:rPr>
                        <a:t>11</a:t>
                      </a:r>
                    </a:p>
                  </a:txBody>
                  <a:tcPr marL="63500" marR="63500" marT="0" marB="0" anchor="ctr" horzOverflow="overflow">
                    <a:lnL w="6350">
                      <a:solidFill>
                        <a:srgbClr val="CBCBCB"/>
                      </a:solidFill>
                      <a:miter lim="400000"/>
                    </a:lnL>
                    <a:lnR w="6350" cap="flat" cmpd="sng" algn="ctr">
                      <a:solidFill>
                        <a:srgbClr val="CBCBCB"/>
                      </a:solidFill>
                      <a:prstDash val="solid"/>
                      <a:miter lim="400000"/>
                      <a:headEnd type="none" w="med" len="med"/>
                      <a:tailEnd type="none" w="med" len="med"/>
                    </a:lnR>
                    <a:lnT w="6350">
                      <a:solidFill>
                        <a:srgbClr val="CBCBCB"/>
                      </a:solidFill>
                      <a:miter lim="400000"/>
                    </a:lnT>
                    <a:lnB w="6350">
                      <a:solidFill>
                        <a:srgbClr val="CBCBCB"/>
                      </a:solidFill>
                      <a:miter lim="400000"/>
                    </a:lnB>
                    <a:solidFill>
                      <a:srgbClr val="F1F0F4"/>
                    </a:solidFill>
                  </a:tcPr>
                </a:tc>
                <a:tc>
                  <a:txBody>
                    <a:bodyPr/>
                    <a:lstStyle/>
                    <a:p>
                      <a:pPr algn="l"/>
                      <a:r>
                        <a:rPr lang="en-GB" sz="3200" b="0" i="0" u="none" strike="noStrike" cap="none" spc="0" baseline="0" dirty="0">
                          <a:ln>
                            <a:noFill/>
                          </a:ln>
                          <a:solidFill>
                            <a:srgbClr val="000000"/>
                          </a:solidFill>
                          <a:effectLst/>
                          <a:uFillTx/>
                          <a:latin typeface="Calibri" panose="020F0502020204030204" pitchFamily="34" charset="0"/>
                          <a:ea typeface="Helvetica Neue"/>
                          <a:cs typeface="Calibri" panose="020F0502020204030204" pitchFamily="34" charset="0"/>
                          <a:sym typeface="Helvetica Neue Light"/>
                        </a:rPr>
                        <a:t>Participate in and promote activity to improve the quality and safety of patient care </a:t>
                      </a:r>
                      <a:endParaRPr lang="en-GB" sz="3200" dirty="0">
                        <a:effectLst/>
                        <a:latin typeface="Calibri" panose="020F0502020204030204" pitchFamily="34" charset="0"/>
                        <a:cs typeface="Calibri" panose="020F0502020204030204" pitchFamily="34" charset="0"/>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tc>
                  <a:txBody>
                    <a:bodyPr/>
                    <a:lstStyle/>
                    <a:p>
                      <a:pPr algn="l" defTabSz="457200">
                        <a:defRPr sz="1800"/>
                      </a:pPr>
                      <a:r>
                        <a:rPr lang="en-GB" sz="2600" i="0" dirty="0">
                          <a:latin typeface="Calibri"/>
                          <a:ea typeface="Calibri"/>
                          <a:cs typeface="Calibri"/>
                          <a:sym typeface="Calibri"/>
                        </a:rPr>
                        <a:t>6</a:t>
                      </a:r>
                      <a:endParaRPr sz="2600" i="0" dirty="0">
                        <a:latin typeface="Calibri"/>
                        <a:ea typeface="Calibri"/>
                        <a:cs typeface="Calibri"/>
                        <a:sym typeface="Calibri"/>
                      </a:endParaRPr>
                    </a:p>
                  </a:txBody>
                  <a:tcPr marL="63500" marR="63500" marT="0" marB="0" anchor="ctr" horzOverflow="overflow">
                    <a:lnL w="6350" cap="flat" cmpd="sng" algn="ctr">
                      <a:solidFill>
                        <a:srgbClr val="CBCBCB"/>
                      </a:solidFill>
                      <a:prstDash val="solid"/>
                      <a:miter lim="400000"/>
                      <a:headEnd type="none" w="med" len="med"/>
                      <a:tailEnd type="none" w="med" len="med"/>
                    </a:lnL>
                    <a:lnR w="6350">
                      <a:solidFill>
                        <a:srgbClr val="CBCBCB"/>
                      </a:solidFill>
                      <a:miter lim="400000"/>
                    </a:lnR>
                    <a:lnT w="6350">
                      <a:solidFill>
                        <a:srgbClr val="CBCBCB"/>
                      </a:solidFill>
                      <a:miter lim="400000"/>
                    </a:lnT>
                    <a:lnB w="6350">
                      <a:solidFill>
                        <a:srgbClr val="CBCBCB"/>
                      </a:solidFill>
                      <a:miter lim="400000"/>
                    </a:lnB>
                    <a:solidFill>
                      <a:srgbClr val="F1F0F4"/>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569517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CCS Theme 2020">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hite">
      <a:majorFont>
        <a:latin typeface="Century Gothic"/>
        <a:ea typeface="Century Gothic"/>
        <a:cs typeface="Century Gothic"/>
      </a:majorFont>
      <a:minorFont>
        <a:latin typeface="Century Gothic"/>
        <a:ea typeface="Century Gothic"/>
        <a:cs typeface="Century Gothic"/>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CCS Theme 2020" id="{36CC65DD-E05F-694B-AD55-3260EB4E0554}" vid="{CB281C0F-D853-9C47-98E1-9FC4FABFB873}"/>
    </a:ext>
  </a:extLst>
</a:theme>
</file>

<file path=ppt/theme/theme2.xml><?xml version="1.0" encoding="utf-8"?>
<a:theme xmlns:a="http://schemas.openxmlformats.org/drawingml/2006/main" name="1_ACCS Theme 2020">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hite">
      <a:majorFont>
        <a:latin typeface="Century Gothic"/>
        <a:ea typeface="Century Gothic"/>
        <a:cs typeface="Century Gothic"/>
      </a:majorFont>
      <a:minorFont>
        <a:latin typeface="Century Gothic"/>
        <a:ea typeface="Century Gothic"/>
        <a:cs typeface="Century Gothic"/>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CCS Theme 2020" id="{36CC65DD-E05F-694B-AD55-3260EB4E0554}" vid="{CB281C0F-D853-9C47-98E1-9FC4FABFB873}"/>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entury Gothic"/>
        <a:ea typeface="Century Gothic"/>
        <a:cs typeface="Century Gothic"/>
      </a:majorFont>
      <a:minorFont>
        <a:latin typeface="Century Gothic"/>
        <a:ea typeface="Century Gothic"/>
        <a:cs typeface="Century Gothic"/>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ACCS Theme 2020</Template>
  <TotalTime>0</TotalTime>
  <Words>3958</Words>
  <Application>Microsoft Office PowerPoint</Application>
  <PresentationFormat>Custom</PresentationFormat>
  <Paragraphs>616</Paragraphs>
  <Slides>35</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Calibri</vt:lpstr>
      <vt:lpstr>Century Gothic</vt:lpstr>
      <vt:lpstr>Helvetica Neue</vt:lpstr>
      <vt:lpstr>Helvetica Neue Light</vt:lpstr>
      <vt:lpstr>Helvetica Neue Medium</vt:lpstr>
      <vt:lpstr>Times New Roman</vt:lpstr>
      <vt:lpstr>ACCS Theme 2020</vt:lpstr>
      <vt:lpstr>1_ACCS Theme 2020</vt:lpstr>
      <vt:lpstr>PowerPoint Presentation</vt:lpstr>
      <vt:lpstr>Contents</vt:lpstr>
      <vt:lpstr>GMC: Standards and Processes</vt:lpstr>
      <vt:lpstr>PowerPoint Presentation</vt:lpstr>
      <vt:lpstr>Generic Professional Capabilities</vt:lpstr>
      <vt:lpstr>PowerPoint Presentation</vt:lpstr>
      <vt:lpstr>Learning Outcomes</vt:lpstr>
      <vt:lpstr>Entrustable Professional Activities</vt:lpstr>
      <vt:lpstr>PowerPoint Presentation</vt:lpstr>
      <vt:lpstr>ACCS Entrustment Scale</vt:lpstr>
      <vt:lpstr>ACCS Clinical LOs</vt:lpstr>
      <vt:lpstr>ACCS Clinical LOs</vt:lpstr>
      <vt:lpstr>ACCS Procedural Skills</vt:lpstr>
      <vt:lpstr>ACCS Clinical Presentations and Conditions </vt:lpstr>
      <vt:lpstr>ACCS Generic LOs</vt:lpstr>
      <vt:lpstr>Programme  of assessment</vt:lpstr>
      <vt:lpstr>Workplace-based Assessments</vt:lpstr>
      <vt:lpstr>Panel-based Judgements</vt:lpstr>
      <vt:lpstr>Assessment Blueprint</vt:lpstr>
      <vt:lpstr>PowerPoint Presentation</vt:lpstr>
      <vt:lpstr>PowerPoint Presentation</vt:lpstr>
      <vt:lpstr>PowerPoint Presentation</vt:lpstr>
      <vt:lpstr>ARCP</vt:lpstr>
      <vt:lpstr>PowerPoint Presentation</vt:lpstr>
      <vt:lpstr>ACCS LOs:  Entrustment Requirements</vt:lpstr>
      <vt:lpstr>ACCS Procedural Skills:  Entrustment Requirements</vt:lpstr>
      <vt:lpstr>Supervision, appraisal and feedback</vt:lpstr>
      <vt:lpstr>Transition Arrangements</vt:lpstr>
      <vt:lpstr>Implementation   For the TPD/ACCS Lead</vt:lpstr>
      <vt:lpstr>Implementation   For the Educational Supervisor:</vt:lpstr>
      <vt:lpstr>Implementation   For the Clinical Supervisor:</vt:lpstr>
      <vt:lpstr>Implementation   For the trainee:</vt:lpstr>
      <vt:lpstr>Resources</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95</cp:revision>
  <dcterms:modified xsi:type="dcterms:W3CDTF">2021-06-11T05:44:17Z</dcterms:modified>
</cp:coreProperties>
</file>